
<file path=[Content_Types].xml><?xml version="1.0" encoding="utf-8"?>
<Types xmlns="http://schemas.openxmlformats.org/package/2006/content-types">
  <Default Extension="jpeg" ContentType="image/jpeg"/>
  <Default Extension="JPG" ContentType="image/.jpg"/>
  <Default Extension="png" ContentType="image/png"/>
  <Default Extension="tiff" ContentType="image/tif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media/image10.svg" ContentType="image/svg+xml"/>
  <Override PartName="/ppt/media/image11.svg" ContentType="image/svg+xml"/>
  <Override PartName="/ppt/media/image12.svg" ContentType="image/svg+xml"/>
  <Override PartName="/ppt/media/image13.svg" ContentType="image/svg+xml"/>
  <Override PartName="/ppt/media/image14.svg" ContentType="image/svg+xml"/>
  <Override PartName="/ppt/media/image15.svg" ContentType="image/svg+xml"/>
  <Override PartName="/ppt/media/image16.svg" ContentType="image/svg+xml"/>
  <Override PartName="/ppt/media/image17.svg" ContentType="image/svg+xml"/>
  <Override PartName="/ppt/media/image18.svg" ContentType="image/svg+xml"/>
  <Override PartName="/ppt/media/image19.svg" ContentType="image/svg+xml"/>
  <Override PartName="/ppt/media/image2.svg" ContentType="image/svg+xml"/>
  <Override PartName="/ppt/media/image20.svg" ContentType="image/svg+xml"/>
  <Override PartName="/ppt/media/image21.svg" ContentType="image/svg+xml"/>
  <Override PartName="/ppt/media/image22.svg" ContentType="image/svg+xml"/>
  <Override PartName="/ppt/media/image23.svg" ContentType="image/svg+xml"/>
  <Override PartName="/ppt/media/image24.svg" ContentType="image/svg+xml"/>
  <Override PartName="/ppt/media/image3.svg" ContentType="image/svg+xml"/>
  <Override PartName="/ppt/media/image4.svg" ContentType="image/svg+xml"/>
  <Override PartName="/ppt/media/image5.svg" ContentType="image/svg+xml"/>
  <Override PartName="/ppt/media/image6.svg" ContentType="image/svg+xml"/>
  <Override PartName="/ppt/media/image7.svg" ContentType="image/svg+xml"/>
  <Override PartName="/ppt/media/image8.svg" ContentType="image/svg+xml"/>
  <Override PartName="/ppt/media/image9.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6"/>
  </p:notesMasterIdLst>
  <p:handoutMasterIdLst>
    <p:handoutMasterId r:id="rId78"/>
  </p:handoutMasterIdLst>
  <p:sldIdLst>
    <p:sldId id="916" r:id="rId3"/>
    <p:sldId id="2657" r:id="rId4"/>
    <p:sldId id="2537" r:id="rId5"/>
    <p:sldId id="400" r:id="rId7"/>
    <p:sldId id="2678" r:id="rId8"/>
    <p:sldId id="454" r:id="rId9"/>
    <p:sldId id="2229" r:id="rId10"/>
    <p:sldId id="2679" r:id="rId11"/>
    <p:sldId id="719" r:id="rId12"/>
    <p:sldId id="2676" r:id="rId13"/>
    <p:sldId id="2677" r:id="rId14"/>
    <p:sldId id="2659" r:id="rId15"/>
    <p:sldId id="2660" r:id="rId16"/>
    <p:sldId id="2661" r:id="rId17"/>
    <p:sldId id="2662" r:id="rId18"/>
    <p:sldId id="2663" r:id="rId19"/>
    <p:sldId id="2664" r:id="rId20"/>
    <p:sldId id="2665" r:id="rId21"/>
    <p:sldId id="2666" r:id="rId22"/>
    <p:sldId id="2667" r:id="rId23"/>
    <p:sldId id="2668" r:id="rId24"/>
    <p:sldId id="2669" r:id="rId25"/>
    <p:sldId id="2670" r:id="rId26"/>
    <p:sldId id="2671" r:id="rId27"/>
    <p:sldId id="2672" r:id="rId28"/>
    <p:sldId id="2673" r:id="rId29"/>
    <p:sldId id="2674" r:id="rId30"/>
    <p:sldId id="720" r:id="rId31"/>
    <p:sldId id="721" r:id="rId32"/>
    <p:sldId id="1536" r:id="rId33"/>
    <p:sldId id="1759" r:id="rId34"/>
    <p:sldId id="1533" r:id="rId35"/>
    <p:sldId id="1645" r:id="rId36"/>
    <p:sldId id="1755" r:id="rId37"/>
    <p:sldId id="1998" r:id="rId38"/>
    <p:sldId id="1535" r:id="rId39"/>
    <p:sldId id="1761" r:id="rId40"/>
    <p:sldId id="2445" r:id="rId41"/>
    <p:sldId id="1972" r:id="rId42"/>
    <p:sldId id="1973" r:id="rId43"/>
    <p:sldId id="1974" r:id="rId44"/>
    <p:sldId id="1976" r:id="rId45"/>
    <p:sldId id="1977" r:id="rId46"/>
    <p:sldId id="1978" r:id="rId47"/>
    <p:sldId id="1979" r:id="rId48"/>
    <p:sldId id="1982" r:id="rId49"/>
    <p:sldId id="1983" r:id="rId50"/>
    <p:sldId id="1984" r:id="rId51"/>
    <p:sldId id="1985" r:id="rId52"/>
    <p:sldId id="1990" r:id="rId53"/>
    <p:sldId id="2001" r:id="rId54"/>
    <p:sldId id="1991" r:id="rId55"/>
    <p:sldId id="1992" r:id="rId56"/>
    <p:sldId id="1994" r:id="rId57"/>
    <p:sldId id="1997" r:id="rId58"/>
    <p:sldId id="2002" r:id="rId59"/>
    <p:sldId id="1500" r:id="rId60"/>
    <p:sldId id="1501" r:id="rId61"/>
    <p:sldId id="1503" r:id="rId62"/>
    <p:sldId id="1507" r:id="rId63"/>
    <p:sldId id="1539" r:id="rId64"/>
    <p:sldId id="1540" r:id="rId65"/>
    <p:sldId id="1021" r:id="rId66"/>
    <p:sldId id="638" r:id="rId67"/>
    <p:sldId id="1022" r:id="rId68"/>
    <p:sldId id="876" r:id="rId69"/>
    <p:sldId id="737" r:id="rId70"/>
    <p:sldId id="730" r:id="rId71"/>
    <p:sldId id="1287" r:id="rId72"/>
    <p:sldId id="1333" r:id="rId73"/>
    <p:sldId id="2003" r:id="rId74"/>
    <p:sldId id="282" r:id="rId75"/>
    <p:sldId id="2675" r:id="rId76"/>
    <p:sldId id="285" r:id="rId7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uth Nelson" initials="RN" lastIdx="13"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D34BD9"/>
    <a:srgbClr val="161E2D"/>
    <a:srgbClr val="AE0212"/>
    <a:srgbClr val="09B6A4"/>
    <a:srgbClr val="2AAFB4"/>
    <a:srgbClr val="527FFF"/>
    <a:srgbClr val="0C0C0C"/>
    <a:srgbClr val="FF9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74"/>
  </p:normalViewPr>
  <p:slideViewPr>
    <p:cSldViewPr snapToGrid="0" snapToObjects="1">
      <p:cViewPr varScale="1">
        <p:scale>
          <a:sx n="104" d="100"/>
          <a:sy n="104" d="100"/>
        </p:scale>
        <p:origin x="232" y="62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2" Type="http://schemas.openxmlformats.org/officeDocument/2006/relationships/commentAuthors" Target="commentAuthors.xml"/><Relationship Id="rId81" Type="http://schemas.openxmlformats.org/officeDocument/2006/relationships/tableStyles" Target="tableStyles.xml"/><Relationship Id="rId80" Type="http://schemas.openxmlformats.org/officeDocument/2006/relationships/viewProps" Target="viewProps.xml"/><Relationship Id="rId8" Type="http://schemas.openxmlformats.org/officeDocument/2006/relationships/slide" Target="slides/slide5.xml"/><Relationship Id="rId79" Type="http://schemas.openxmlformats.org/officeDocument/2006/relationships/presProps" Target="presProps.xml"/><Relationship Id="rId78" Type="http://schemas.openxmlformats.org/officeDocument/2006/relationships/handoutMaster" Target="handoutMasters/handoutMaster1.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notesMaster" Target="notesMasters/notesMaster1.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3.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96C064A-D61B-4B21-B757-51A9B82445B8}" type="datetimeFigureOut">
              <a:rPr lang="en-US" smtClean="0"/>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0305E07-67EA-4042-A3F6-853A8AD8D209}" type="slidenum">
              <a:rPr lang="en-US" smtClean="0"/>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FD42F7-718C-4B98-AAEC-167E6DDD60A7}"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B2AA4F-B828-4D7C-AFD3-893933DAFCB4}"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3.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a:p>
        </p:txBody>
      </p:sp>
      <p:sp>
        <p:nvSpPr>
          <p:cNvPr id="4" name="Date Placeholder 3"/>
          <p:cNvSpPr>
            <a:spLocks noGrp="1"/>
          </p:cNvSpPr>
          <p:nvPr>
            <p:ph type="dt" sz="half" idx="10"/>
          </p:nvPr>
        </p:nvSpPr>
        <p:spPr/>
        <p:txBody>
          <a:bodyPr/>
          <a:lstStyle/>
          <a:p>
            <a:fld id="{35E10A13-D768-1349-BEAE-CC73AA6917B0}"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8CAB5F-3576-064E-8919-43DF24EE387D}"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35E10A13-D768-1349-BEAE-CC73AA6917B0}"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8CAB5F-3576-064E-8919-43DF24EE387D}"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35E10A13-D768-1349-BEAE-CC73AA6917B0}"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8CAB5F-3576-064E-8919-43DF24EE387D}" type="slidenum">
              <a:rPr lang="en-US" smtClean="0"/>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hank You">
    <p:bg>
      <p:bgPr>
        <a:gradFill flip="none" rotWithShape="1">
          <a:gsLst>
            <a:gs pos="100000">
              <a:srgbClr val="161D2C"/>
            </a:gs>
            <a:gs pos="0">
              <a:srgbClr val="005B97"/>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TextBox 1"/>
          <p:cNvSpPr txBox="1"/>
          <p:nvPr userDrawn="1"/>
        </p:nvSpPr>
        <p:spPr bwMode="white">
          <a:xfrm>
            <a:off x="200025" y="1854200"/>
            <a:ext cx="8470901" cy="1587500"/>
          </a:xfrm>
          <a:prstGeom prst="rect">
            <a:avLst/>
          </a:prstGeom>
          <a:noFill/>
        </p:spPr>
        <p:txBody>
          <a:bodyPr lIns="182880" tIns="91440" rIns="146304" bIns="91440"/>
          <a:lstStyle>
            <a:lvl1pPr defTabSz="1097280">
              <a:lnSpc>
                <a:spcPct val="90000"/>
              </a:lnSpc>
              <a:spcBef>
                <a:spcPct val="0"/>
              </a:spcBef>
              <a:buNone/>
              <a:defRPr lang="en-US" sz="6600" b="0" cap="none" spc="-118" baseline="0" dirty="0" smtClean="0">
                <a:ln w="3175">
                  <a:noFill/>
                </a:ln>
                <a:solidFill>
                  <a:schemeClr val="bg1"/>
                </a:solidFill>
                <a:effectLst/>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eaLnBrk="1" fontAlgn="auto" hangingPunct="1">
              <a:spcAft>
                <a:spcPts val="0"/>
              </a:spcAft>
              <a:defRPr/>
            </a:pPr>
            <a:r>
              <a:rPr sz="9600" b="0" i="0" spc="-300" dirty="0">
                <a:solidFill>
                  <a:schemeClr val="tx1"/>
                </a:solidFill>
                <a:latin typeface="Amazon Ember Heavy" panose="020B0603020204020204" pitchFamily="34" charset="0"/>
                <a:ea typeface="Amazon Ember Heavy" panose="020B0603020204020204" pitchFamily="34" charset="0"/>
                <a:cs typeface="Amazon Ember Heavy" panose="020B0603020204020204" pitchFamily="34" charset="0"/>
              </a:rPr>
              <a:t>Thank you!</a:t>
            </a:r>
            <a:endParaRPr sz="9600" b="0" i="0" spc="-300" dirty="0">
              <a:solidFill>
                <a:schemeClr val="tx1"/>
              </a:solidFill>
              <a:latin typeface="Amazon Ember Heavy" panose="020B0603020204020204" pitchFamily="34" charset="0"/>
              <a:ea typeface="Amazon Ember Heavy" panose="020B0603020204020204" pitchFamily="34" charset="0"/>
              <a:cs typeface="Amazon Ember Heavy" panose="020B0603020204020204" pitchFamily="34" charset="0"/>
            </a:endParaRPr>
          </a:p>
        </p:txBody>
      </p:sp>
      <p:sp>
        <p:nvSpPr>
          <p:cNvPr id="3" name="Text Placeholder 12"/>
          <p:cNvSpPr>
            <a:spLocks noGrp="1"/>
          </p:cNvSpPr>
          <p:nvPr>
            <p:ph type="body" sz="quarter" idx="10" hasCustomPrompt="1"/>
          </p:nvPr>
        </p:nvSpPr>
        <p:spPr>
          <a:xfrm>
            <a:off x="285750" y="3429000"/>
            <a:ext cx="3429000" cy="533400"/>
          </a:xfrm>
        </p:spPr>
        <p:txBody>
          <a:bodyPr anchor="b" anchorCtr="0"/>
          <a:lstStyle>
            <a:lvl1pPr marL="0" indent="0">
              <a:buNone/>
              <a:defRPr sz="2000"/>
            </a:lvl1pPr>
            <a:lvl2pPr marL="365760" indent="0">
              <a:buNone/>
              <a:defRPr/>
            </a:lvl2pPr>
            <a:lvl3pPr marL="777240" indent="0">
              <a:buNone/>
              <a:defRPr/>
            </a:lvl3pPr>
            <a:lvl4pPr marL="1051560" indent="0">
              <a:buNone/>
              <a:defRPr/>
            </a:lvl4pPr>
            <a:lvl5pPr marL="1051560" indent="0">
              <a:buNone/>
              <a:defRPr/>
            </a:lvl5pPr>
          </a:lstStyle>
          <a:p>
            <a:pPr lvl="0"/>
            <a:r>
              <a:rPr lang="en-US" dirty="0"/>
              <a:t>Speaker name</a:t>
            </a:r>
            <a:endParaRPr lang="en-US" dirty="0"/>
          </a:p>
        </p:txBody>
      </p:sp>
      <p:sp>
        <p:nvSpPr>
          <p:cNvPr id="4" name="Text Placeholder 12"/>
          <p:cNvSpPr>
            <a:spLocks noGrp="1"/>
          </p:cNvSpPr>
          <p:nvPr>
            <p:ph type="body" sz="quarter" idx="11" hasCustomPrompt="1"/>
          </p:nvPr>
        </p:nvSpPr>
        <p:spPr>
          <a:xfrm>
            <a:off x="285750" y="3962400"/>
            <a:ext cx="3429000" cy="1778000"/>
          </a:xfrm>
        </p:spPr>
        <p:txBody>
          <a:bodyPr tIns="91440" anchor="t" anchorCtr="0"/>
          <a:lstStyle>
            <a:lvl1pPr marL="0" indent="0">
              <a:spcAft>
                <a:spcPts val="300"/>
              </a:spcAft>
              <a:buNone/>
              <a:defRPr sz="1600"/>
            </a:lvl1pPr>
            <a:lvl2pPr marL="365760" indent="0">
              <a:buNone/>
              <a:defRPr/>
            </a:lvl2pPr>
            <a:lvl3pPr marL="777240" indent="0">
              <a:buNone/>
              <a:defRPr/>
            </a:lvl3pPr>
            <a:lvl4pPr marL="1051560" indent="0">
              <a:buNone/>
              <a:defRPr/>
            </a:lvl4pPr>
            <a:lvl5pPr marL="1051560" indent="0">
              <a:buNone/>
              <a:defRPr/>
            </a:lvl5pPr>
          </a:lstStyle>
          <a:p>
            <a:pPr lvl="0"/>
            <a:r>
              <a:rPr lang="en-US" dirty="0"/>
              <a:t>Speaker contact info</a:t>
            </a:r>
            <a:endParaRPr lang="en-US" dirty="0"/>
          </a:p>
        </p:txBody>
      </p:sp>
      <p:sp>
        <p:nvSpPr>
          <p:cNvPr id="5" name="Text Placeholder 12"/>
          <p:cNvSpPr>
            <a:spLocks noGrp="1"/>
          </p:cNvSpPr>
          <p:nvPr>
            <p:ph type="body" sz="quarter" idx="12" hasCustomPrompt="1"/>
          </p:nvPr>
        </p:nvSpPr>
        <p:spPr>
          <a:xfrm>
            <a:off x="3752100" y="3429000"/>
            <a:ext cx="3429000" cy="533400"/>
          </a:xfrm>
        </p:spPr>
        <p:txBody>
          <a:bodyPr anchor="b" anchorCtr="0"/>
          <a:lstStyle>
            <a:lvl1pPr marL="0" indent="0">
              <a:buNone/>
              <a:defRPr sz="2000"/>
            </a:lvl1pPr>
            <a:lvl2pPr marL="365760" indent="0">
              <a:buNone/>
              <a:defRPr/>
            </a:lvl2pPr>
            <a:lvl3pPr marL="777240" indent="0">
              <a:buNone/>
              <a:defRPr/>
            </a:lvl3pPr>
            <a:lvl4pPr marL="1051560" indent="0">
              <a:buNone/>
              <a:defRPr/>
            </a:lvl4pPr>
            <a:lvl5pPr marL="1051560" indent="0">
              <a:buNone/>
              <a:defRPr/>
            </a:lvl5pPr>
          </a:lstStyle>
          <a:p>
            <a:pPr lvl="0"/>
            <a:r>
              <a:rPr lang="en-US" dirty="0"/>
              <a:t>Speaker name</a:t>
            </a:r>
            <a:endParaRPr lang="en-US" dirty="0"/>
          </a:p>
        </p:txBody>
      </p:sp>
      <p:sp>
        <p:nvSpPr>
          <p:cNvPr id="6" name="Text Placeholder 12"/>
          <p:cNvSpPr>
            <a:spLocks noGrp="1"/>
          </p:cNvSpPr>
          <p:nvPr>
            <p:ph type="body" sz="quarter" idx="13" hasCustomPrompt="1"/>
          </p:nvPr>
        </p:nvSpPr>
        <p:spPr>
          <a:xfrm>
            <a:off x="3752100" y="3962400"/>
            <a:ext cx="3429000" cy="1778000"/>
          </a:xfrm>
        </p:spPr>
        <p:txBody>
          <a:bodyPr tIns="91440" anchor="t" anchorCtr="0"/>
          <a:lstStyle>
            <a:lvl1pPr marL="0" indent="0">
              <a:spcAft>
                <a:spcPts val="300"/>
              </a:spcAft>
              <a:buNone/>
              <a:defRPr sz="1600"/>
            </a:lvl1pPr>
            <a:lvl2pPr marL="365760" indent="0">
              <a:buNone/>
              <a:defRPr/>
            </a:lvl2pPr>
            <a:lvl3pPr marL="777240" indent="0">
              <a:buNone/>
              <a:defRPr/>
            </a:lvl3pPr>
            <a:lvl4pPr marL="1051560" indent="0">
              <a:buNone/>
              <a:defRPr/>
            </a:lvl4pPr>
            <a:lvl5pPr marL="1051560" indent="0">
              <a:buNone/>
              <a:defRPr/>
            </a:lvl5pPr>
          </a:lstStyle>
          <a:p>
            <a:pPr lvl="0"/>
            <a:r>
              <a:rPr lang="en-US" dirty="0"/>
              <a:t>Speaker contact info</a:t>
            </a:r>
            <a:endParaRPr lang="en-US" dirty="0"/>
          </a:p>
        </p:txBody>
      </p:sp>
      <p:sp>
        <p:nvSpPr>
          <p:cNvPr id="7" name="Text Placeholder 12"/>
          <p:cNvSpPr>
            <a:spLocks noGrp="1"/>
          </p:cNvSpPr>
          <p:nvPr>
            <p:ph type="body" sz="quarter" idx="14" hasCustomPrompt="1"/>
          </p:nvPr>
        </p:nvSpPr>
        <p:spPr>
          <a:xfrm>
            <a:off x="7218450" y="3429000"/>
            <a:ext cx="3429000" cy="533400"/>
          </a:xfrm>
        </p:spPr>
        <p:txBody>
          <a:bodyPr anchor="b" anchorCtr="0"/>
          <a:lstStyle>
            <a:lvl1pPr marL="0" indent="0">
              <a:buNone/>
              <a:defRPr sz="2000"/>
            </a:lvl1pPr>
            <a:lvl2pPr marL="365760" indent="0">
              <a:buNone/>
              <a:defRPr/>
            </a:lvl2pPr>
            <a:lvl3pPr marL="777240" indent="0">
              <a:buNone/>
              <a:defRPr/>
            </a:lvl3pPr>
            <a:lvl4pPr marL="1051560" indent="0">
              <a:buNone/>
              <a:defRPr/>
            </a:lvl4pPr>
            <a:lvl5pPr marL="1051560" indent="0">
              <a:buNone/>
              <a:defRPr/>
            </a:lvl5pPr>
          </a:lstStyle>
          <a:p>
            <a:pPr lvl="0"/>
            <a:r>
              <a:rPr lang="en-US" dirty="0"/>
              <a:t>Speaker name</a:t>
            </a:r>
            <a:endParaRPr lang="en-US" dirty="0"/>
          </a:p>
        </p:txBody>
      </p:sp>
      <p:sp>
        <p:nvSpPr>
          <p:cNvPr id="8" name="Text Placeholder 12"/>
          <p:cNvSpPr>
            <a:spLocks noGrp="1"/>
          </p:cNvSpPr>
          <p:nvPr>
            <p:ph type="body" sz="quarter" idx="15" hasCustomPrompt="1"/>
          </p:nvPr>
        </p:nvSpPr>
        <p:spPr>
          <a:xfrm>
            <a:off x="7218450" y="3962400"/>
            <a:ext cx="3429000" cy="1778000"/>
          </a:xfrm>
        </p:spPr>
        <p:txBody>
          <a:bodyPr tIns="91440" anchor="t" anchorCtr="0"/>
          <a:lstStyle>
            <a:lvl1pPr marL="0" indent="0">
              <a:spcAft>
                <a:spcPts val="300"/>
              </a:spcAft>
              <a:buNone/>
              <a:defRPr sz="1600"/>
            </a:lvl1pPr>
            <a:lvl2pPr marL="365760" indent="0">
              <a:buNone/>
              <a:defRPr/>
            </a:lvl2pPr>
            <a:lvl3pPr marL="777240" indent="0">
              <a:buNone/>
              <a:defRPr/>
            </a:lvl3pPr>
            <a:lvl4pPr marL="1051560" indent="0">
              <a:buNone/>
              <a:defRPr/>
            </a:lvl4pPr>
            <a:lvl5pPr marL="1051560" indent="0">
              <a:buNone/>
              <a:defRPr/>
            </a:lvl5pPr>
          </a:lstStyle>
          <a:p>
            <a:pPr lvl="0"/>
            <a:r>
              <a:rPr lang="en-US" dirty="0"/>
              <a:t>Speaker contact info</a:t>
            </a:r>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35E10A13-D768-1349-BEAE-CC73AA6917B0}"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8CAB5F-3576-064E-8919-43DF24EE387D}"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35E10A13-D768-1349-BEAE-CC73AA6917B0}"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8CAB5F-3576-064E-8919-43DF24EE387D}"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p:txBody>
          <a:bodyPr/>
          <a:lstStyle/>
          <a:p>
            <a:fld id="{35E10A13-D768-1349-BEAE-CC73AA6917B0}"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58CAB5F-3576-064E-8919-43DF24EE387D}"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p:txBody>
          <a:bodyPr/>
          <a:lstStyle/>
          <a:p>
            <a:fld id="{35E10A13-D768-1349-BEAE-CC73AA6917B0}"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58CAB5F-3576-064E-8919-43DF24EE387D}"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fld id="{35E10A13-D768-1349-BEAE-CC73AA6917B0}"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58CAB5F-3576-064E-8919-43DF24EE387D}"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5E10A13-D768-1349-BEAE-CC73AA6917B0}"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58CAB5F-3576-064E-8919-43DF24EE387D}"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35E10A13-D768-1349-BEAE-CC73AA6917B0}"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58CAB5F-3576-064E-8919-43DF24EE387D}"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35E10A13-D768-1349-BEAE-CC73AA6917B0}"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58CAB5F-3576-064E-8919-43DF24EE387D}"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5E10A13-D768-1349-BEAE-CC73AA6917B0}" type="datetimeFigureOut">
              <a:rPr lang="en-US" smtClean="0"/>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58CAB5F-3576-064E-8919-43DF24EE387D}"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8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png"/><Relationship Id="rId1" Type="http://schemas.openxmlformats.org/officeDocument/2006/relationships/image" Target="../media/image1.tiff"/></Relationships>
</file>

<file path=ppt/slides/_rels/slide10.xml.rels><?xml version="1.0" encoding="UTF-8" standalone="yes"?>
<Relationships xmlns="http://schemas.openxmlformats.org/package/2006/relationships"><Relationship Id="rId5" Type="http://schemas.openxmlformats.org/officeDocument/2006/relationships/slideLayout" Target="../slideLayouts/slideLayout6.xml"/><Relationship Id="rId4" Type="http://schemas.openxmlformats.org/officeDocument/2006/relationships/image" Target="../media/image5.svg"/><Relationship Id="rId3" Type="http://schemas.openxmlformats.org/officeDocument/2006/relationships/image" Target="../media/image49.png"/><Relationship Id="rId2" Type="http://schemas.openxmlformats.org/officeDocument/2006/relationships/image" Target="../media/image58.png"/><Relationship Id="rId1" Type="http://schemas.openxmlformats.org/officeDocument/2006/relationships/image" Target="../media/image57.jpe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7.xml"/><Relationship Id="rId1" Type="http://schemas.openxmlformats.org/officeDocument/2006/relationships/image" Target="../media/image59.png"/></Relationships>
</file>

<file path=ppt/slides/_rels/slide12.xml.rels><?xml version="1.0" encoding="UTF-8" standalone="yes"?>
<Relationships xmlns="http://schemas.openxmlformats.org/package/2006/relationships"><Relationship Id="rId5" Type="http://schemas.openxmlformats.org/officeDocument/2006/relationships/slideLayout" Target="../slideLayouts/slideLayout6.xml"/><Relationship Id="rId4" Type="http://schemas.openxmlformats.org/officeDocument/2006/relationships/image" Target="../media/image5.svg"/><Relationship Id="rId3" Type="http://schemas.openxmlformats.org/officeDocument/2006/relationships/image" Target="../media/image49.png"/><Relationship Id="rId2" Type="http://schemas.openxmlformats.org/officeDocument/2006/relationships/image" Target="../media/image60.png"/><Relationship Id="rId1" Type="http://schemas.openxmlformats.org/officeDocument/2006/relationships/image" Target="../media/image57.jpeg"/></Relationships>
</file>

<file path=ppt/slides/_rels/slide13.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7.svg"/><Relationship Id="rId7" Type="http://schemas.openxmlformats.org/officeDocument/2006/relationships/image" Target="../media/image63.png"/><Relationship Id="rId6" Type="http://schemas.openxmlformats.org/officeDocument/2006/relationships/image" Target="../media/image40.png"/><Relationship Id="rId5" Type="http://schemas.openxmlformats.org/officeDocument/2006/relationships/image" Target="../media/image6.svg"/><Relationship Id="rId4" Type="http://schemas.openxmlformats.org/officeDocument/2006/relationships/image" Target="../media/image62.png"/><Relationship Id="rId3" Type="http://schemas.openxmlformats.org/officeDocument/2006/relationships/image" Target="../media/image5.svg"/><Relationship Id="rId2" Type="http://schemas.openxmlformats.org/officeDocument/2006/relationships/image" Target="../media/image49.png"/><Relationship Id="rId10" Type="http://schemas.openxmlformats.org/officeDocument/2006/relationships/notesSlide" Target="../notesSlides/notesSlide3.xml"/><Relationship Id="rId1" Type="http://schemas.openxmlformats.org/officeDocument/2006/relationships/image" Target="../media/image61.png"/></Relationships>
</file>

<file path=ppt/slides/_rels/slide14.xml.rels><?xml version="1.0" encoding="UTF-8" standalone="yes"?>
<Relationships xmlns="http://schemas.openxmlformats.org/package/2006/relationships"><Relationship Id="rId9" Type="http://schemas.openxmlformats.org/officeDocument/2006/relationships/image" Target="../media/image9.svg"/><Relationship Id="rId8" Type="http://schemas.openxmlformats.org/officeDocument/2006/relationships/image" Target="../media/image65.png"/><Relationship Id="rId7" Type="http://schemas.openxmlformats.org/officeDocument/2006/relationships/image" Target="../media/image39.png"/><Relationship Id="rId6" Type="http://schemas.openxmlformats.org/officeDocument/2006/relationships/image" Target="../media/image8.svg"/><Relationship Id="rId5" Type="http://schemas.openxmlformats.org/officeDocument/2006/relationships/image" Target="../media/image64.png"/><Relationship Id="rId4" Type="http://schemas.openxmlformats.org/officeDocument/2006/relationships/image" Target="../media/image6.svg"/><Relationship Id="rId3" Type="http://schemas.openxmlformats.org/officeDocument/2006/relationships/image" Target="../media/image62.png"/><Relationship Id="rId2" Type="http://schemas.openxmlformats.org/officeDocument/2006/relationships/image" Target="../media/image5.svg"/><Relationship Id="rId16" Type="http://schemas.openxmlformats.org/officeDocument/2006/relationships/notesSlide" Target="../notesSlides/notesSlide4.xml"/><Relationship Id="rId15" Type="http://schemas.openxmlformats.org/officeDocument/2006/relationships/slideLayout" Target="../slideLayouts/slideLayout7.xml"/><Relationship Id="rId14" Type="http://schemas.openxmlformats.org/officeDocument/2006/relationships/image" Target="../media/image11.svg"/><Relationship Id="rId13" Type="http://schemas.openxmlformats.org/officeDocument/2006/relationships/image" Target="../media/image67.png"/><Relationship Id="rId12" Type="http://schemas.openxmlformats.org/officeDocument/2006/relationships/image" Target="../media/image36.png"/><Relationship Id="rId11" Type="http://schemas.openxmlformats.org/officeDocument/2006/relationships/image" Target="../media/image10.svg"/><Relationship Id="rId10" Type="http://schemas.openxmlformats.org/officeDocument/2006/relationships/image" Target="../media/image66.png"/><Relationship Id="rId1" Type="http://schemas.openxmlformats.org/officeDocument/2006/relationships/image" Target="../media/image49.png"/></Relationships>
</file>

<file path=ppt/slides/_rels/slide15.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68.png"/><Relationship Id="rId5" Type="http://schemas.openxmlformats.org/officeDocument/2006/relationships/image" Target="../media/image5.svg"/><Relationship Id="rId4" Type="http://schemas.openxmlformats.org/officeDocument/2006/relationships/image" Target="../media/image49.png"/><Relationship Id="rId3" Type="http://schemas.openxmlformats.org/officeDocument/2006/relationships/image" Target="../media/image43.png"/><Relationship Id="rId2" Type="http://schemas.openxmlformats.org/officeDocument/2006/relationships/image" Target="../media/image52.png"/><Relationship Id="rId1" Type="http://schemas.openxmlformats.org/officeDocument/2006/relationships/image" Target="../media/image36.png"/></Relationships>
</file>

<file path=ppt/slides/_rels/slide16.xml.rels><?xml version="1.0" encoding="UTF-8" standalone="yes"?>
<Relationships xmlns="http://schemas.openxmlformats.org/package/2006/relationships"><Relationship Id="rId9" Type="http://schemas.openxmlformats.org/officeDocument/2006/relationships/image" Target="../media/image71.png"/><Relationship Id="rId8" Type="http://schemas.openxmlformats.org/officeDocument/2006/relationships/image" Target="../media/image12.svg"/><Relationship Id="rId7" Type="http://schemas.openxmlformats.org/officeDocument/2006/relationships/image" Target="../media/image70.png"/><Relationship Id="rId6" Type="http://schemas.openxmlformats.org/officeDocument/2006/relationships/image" Target="../media/image5.svg"/><Relationship Id="rId5" Type="http://schemas.openxmlformats.org/officeDocument/2006/relationships/image" Target="../media/image49.png"/><Relationship Id="rId4" Type="http://schemas.openxmlformats.org/officeDocument/2006/relationships/image" Target="../media/image10.svg"/><Relationship Id="rId3" Type="http://schemas.openxmlformats.org/officeDocument/2006/relationships/image" Target="../media/image66.png"/><Relationship Id="rId2" Type="http://schemas.openxmlformats.org/officeDocument/2006/relationships/image" Target="../media/image69.png"/><Relationship Id="rId10" Type="http://schemas.openxmlformats.org/officeDocument/2006/relationships/slideLayout" Target="../slideLayouts/slideLayout7.xml"/><Relationship Id="rId1" Type="http://schemas.openxmlformats.org/officeDocument/2006/relationships/image" Target="../media/image43.png"/></Relationships>
</file>

<file path=ppt/slides/_rels/slide17.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72.png"/><Relationship Id="rId7" Type="http://schemas.openxmlformats.org/officeDocument/2006/relationships/image" Target="../media/image54.png"/><Relationship Id="rId6" Type="http://schemas.openxmlformats.org/officeDocument/2006/relationships/image" Target="../media/image68.png"/><Relationship Id="rId5" Type="http://schemas.openxmlformats.org/officeDocument/2006/relationships/image" Target="../media/image5.svg"/><Relationship Id="rId4" Type="http://schemas.openxmlformats.org/officeDocument/2006/relationships/image" Target="../media/image49.png"/><Relationship Id="rId3" Type="http://schemas.openxmlformats.org/officeDocument/2006/relationships/image" Target="../media/image43.png"/><Relationship Id="rId2" Type="http://schemas.openxmlformats.org/officeDocument/2006/relationships/image" Target="../media/image52.png"/><Relationship Id="rId1" Type="http://schemas.openxmlformats.org/officeDocument/2006/relationships/image" Target="../media/image36.png"/></Relationships>
</file>

<file path=ppt/slides/_rels/slide18.xml.rels><?xml version="1.0" encoding="UTF-8" standalone="yes"?>
<Relationships xmlns="http://schemas.openxmlformats.org/package/2006/relationships"><Relationship Id="rId9" Type="http://schemas.openxmlformats.org/officeDocument/2006/relationships/image" Target="../media/image75.png"/><Relationship Id="rId8" Type="http://schemas.openxmlformats.org/officeDocument/2006/relationships/image" Target="../media/image13.svg"/><Relationship Id="rId7" Type="http://schemas.openxmlformats.org/officeDocument/2006/relationships/image" Target="../media/image74.png"/><Relationship Id="rId6" Type="http://schemas.openxmlformats.org/officeDocument/2006/relationships/image" Target="../media/image73.png"/><Relationship Id="rId5" Type="http://schemas.openxmlformats.org/officeDocument/2006/relationships/image" Target="../media/image41.png"/><Relationship Id="rId4" Type="http://schemas.openxmlformats.org/officeDocument/2006/relationships/image" Target="../media/image68.png"/><Relationship Id="rId3" Type="http://schemas.openxmlformats.org/officeDocument/2006/relationships/image" Target="../media/image5.svg"/><Relationship Id="rId2" Type="http://schemas.openxmlformats.org/officeDocument/2006/relationships/image" Target="../media/image49.png"/><Relationship Id="rId16" Type="http://schemas.openxmlformats.org/officeDocument/2006/relationships/slideLayout" Target="../slideLayouts/slideLayout7.xml"/><Relationship Id="rId15" Type="http://schemas.openxmlformats.org/officeDocument/2006/relationships/image" Target="../media/image15.svg"/><Relationship Id="rId14" Type="http://schemas.openxmlformats.org/officeDocument/2006/relationships/image" Target="../media/image77.png"/><Relationship Id="rId13" Type="http://schemas.openxmlformats.org/officeDocument/2006/relationships/image" Target="../media/image10.svg"/><Relationship Id="rId12" Type="http://schemas.openxmlformats.org/officeDocument/2006/relationships/image" Target="../media/image66.png"/><Relationship Id="rId11" Type="http://schemas.openxmlformats.org/officeDocument/2006/relationships/image" Target="../media/image14.svg"/><Relationship Id="rId10" Type="http://schemas.openxmlformats.org/officeDocument/2006/relationships/image" Target="../media/image76.png"/><Relationship Id="rId1" Type="http://schemas.openxmlformats.org/officeDocument/2006/relationships/image" Target="../media/image36.png"/></Relationships>
</file>

<file path=ppt/slides/_rels/slide19.xml.rels><?xml version="1.0" encoding="UTF-8" standalone="yes"?>
<Relationships xmlns="http://schemas.openxmlformats.org/package/2006/relationships"><Relationship Id="rId9" Type="http://schemas.openxmlformats.org/officeDocument/2006/relationships/image" Target="../media/image66.png"/><Relationship Id="rId8" Type="http://schemas.openxmlformats.org/officeDocument/2006/relationships/image" Target="../media/image13.svg"/><Relationship Id="rId7" Type="http://schemas.openxmlformats.org/officeDocument/2006/relationships/image" Target="../media/image74.png"/><Relationship Id="rId6" Type="http://schemas.openxmlformats.org/officeDocument/2006/relationships/image" Target="../media/image73.png"/><Relationship Id="rId5" Type="http://schemas.openxmlformats.org/officeDocument/2006/relationships/image" Target="../media/image41.png"/><Relationship Id="rId4" Type="http://schemas.openxmlformats.org/officeDocument/2006/relationships/image" Target="../media/image68.png"/><Relationship Id="rId3" Type="http://schemas.openxmlformats.org/officeDocument/2006/relationships/image" Target="../media/image5.svg"/><Relationship Id="rId2" Type="http://schemas.openxmlformats.org/officeDocument/2006/relationships/image" Target="../media/image49.png"/><Relationship Id="rId16" Type="http://schemas.openxmlformats.org/officeDocument/2006/relationships/slideLayout" Target="../slideLayouts/slideLayout7.xml"/><Relationship Id="rId15" Type="http://schemas.openxmlformats.org/officeDocument/2006/relationships/image" Target="../media/image9.svg"/><Relationship Id="rId14" Type="http://schemas.openxmlformats.org/officeDocument/2006/relationships/image" Target="../media/image65.png"/><Relationship Id="rId13" Type="http://schemas.openxmlformats.org/officeDocument/2006/relationships/image" Target="../media/image39.png"/><Relationship Id="rId12" Type="http://schemas.openxmlformats.org/officeDocument/2006/relationships/image" Target="../media/image15.svg"/><Relationship Id="rId11" Type="http://schemas.openxmlformats.org/officeDocument/2006/relationships/image" Target="../media/image77.png"/><Relationship Id="rId10" Type="http://schemas.openxmlformats.org/officeDocument/2006/relationships/image" Target="../media/image10.svg"/><Relationship Id="rId1" Type="http://schemas.openxmlformats.org/officeDocument/2006/relationships/image" Target="../media/image36.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png"/><Relationship Id="rId1" Type="http://schemas.openxmlformats.org/officeDocument/2006/relationships/image" Target="../media/image1.tiff"/></Relationships>
</file>

<file path=ppt/slides/_rels/slide20.xml.rels><?xml version="1.0" encoding="UTF-8" standalone="yes"?>
<Relationships xmlns="http://schemas.openxmlformats.org/package/2006/relationships"><Relationship Id="rId9" Type="http://schemas.openxmlformats.org/officeDocument/2006/relationships/image" Target="../media/image10.svg"/><Relationship Id="rId8" Type="http://schemas.openxmlformats.org/officeDocument/2006/relationships/image" Target="../media/image66.png"/><Relationship Id="rId7" Type="http://schemas.openxmlformats.org/officeDocument/2006/relationships/image" Target="../media/image14.svg"/><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68.png"/><Relationship Id="rId3" Type="http://schemas.openxmlformats.org/officeDocument/2006/relationships/image" Target="../media/image5.svg"/><Relationship Id="rId2" Type="http://schemas.openxmlformats.org/officeDocument/2006/relationships/image" Target="../media/image49.png"/><Relationship Id="rId14" Type="http://schemas.openxmlformats.org/officeDocument/2006/relationships/slideLayout" Target="../slideLayouts/slideLayout7.xml"/><Relationship Id="rId13" Type="http://schemas.openxmlformats.org/officeDocument/2006/relationships/image" Target="../media/image78.png"/><Relationship Id="rId12" Type="http://schemas.openxmlformats.org/officeDocument/2006/relationships/image" Target="../media/image40.png"/><Relationship Id="rId11" Type="http://schemas.openxmlformats.org/officeDocument/2006/relationships/image" Target="../media/image15.svg"/><Relationship Id="rId10" Type="http://schemas.openxmlformats.org/officeDocument/2006/relationships/image" Target="../media/image77.png"/><Relationship Id="rId1" Type="http://schemas.openxmlformats.org/officeDocument/2006/relationships/image" Target="../media/image36.png"/></Relationships>
</file>

<file path=ppt/slides/_rels/slide21.xml.rels><?xml version="1.0" encoding="UTF-8" standalone="yes"?>
<Relationships xmlns="http://schemas.openxmlformats.org/package/2006/relationships"><Relationship Id="rId9" Type="http://schemas.openxmlformats.org/officeDocument/2006/relationships/image" Target="../media/image12.svg"/><Relationship Id="rId8" Type="http://schemas.openxmlformats.org/officeDocument/2006/relationships/image" Target="../media/image70.png"/><Relationship Id="rId7" Type="http://schemas.openxmlformats.org/officeDocument/2006/relationships/image" Target="../media/image80.png"/><Relationship Id="rId6" Type="http://schemas.openxmlformats.org/officeDocument/2006/relationships/image" Target="../media/image79.png"/><Relationship Id="rId5" Type="http://schemas.openxmlformats.org/officeDocument/2006/relationships/image" Target="../media/image10.svg"/><Relationship Id="rId4" Type="http://schemas.openxmlformats.org/officeDocument/2006/relationships/image" Target="../media/image66.png"/><Relationship Id="rId3" Type="http://schemas.openxmlformats.org/officeDocument/2006/relationships/image" Target="../media/image68.png"/><Relationship Id="rId2" Type="http://schemas.openxmlformats.org/officeDocument/2006/relationships/image" Target="../media/image5.svg"/><Relationship Id="rId17" Type="http://schemas.openxmlformats.org/officeDocument/2006/relationships/slideLayout" Target="../slideLayouts/slideLayout7.xml"/><Relationship Id="rId16" Type="http://schemas.openxmlformats.org/officeDocument/2006/relationships/image" Target="../media/image17.svg"/><Relationship Id="rId15" Type="http://schemas.openxmlformats.org/officeDocument/2006/relationships/image" Target="../media/image82.png"/><Relationship Id="rId14" Type="http://schemas.openxmlformats.org/officeDocument/2006/relationships/image" Target="../media/image13.svg"/><Relationship Id="rId13" Type="http://schemas.openxmlformats.org/officeDocument/2006/relationships/image" Target="../media/image74.png"/><Relationship Id="rId12" Type="http://schemas.openxmlformats.org/officeDocument/2006/relationships/image" Target="../media/image53.png"/><Relationship Id="rId11" Type="http://schemas.openxmlformats.org/officeDocument/2006/relationships/image" Target="../media/image16.svg"/><Relationship Id="rId10" Type="http://schemas.openxmlformats.org/officeDocument/2006/relationships/image" Target="../media/image81.png"/><Relationship Id="rId1" Type="http://schemas.openxmlformats.org/officeDocument/2006/relationships/image" Target="../media/image49.png"/></Relationships>
</file>

<file path=ppt/slides/_rels/slide22.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3.svg"/><Relationship Id="rId7" Type="http://schemas.openxmlformats.org/officeDocument/2006/relationships/image" Target="../media/image38.png"/><Relationship Id="rId6" Type="http://schemas.openxmlformats.org/officeDocument/2006/relationships/image" Target="../media/image18.svg"/><Relationship Id="rId5" Type="http://schemas.openxmlformats.org/officeDocument/2006/relationships/image" Target="../media/image83.png"/><Relationship Id="rId4" Type="http://schemas.openxmlformats.org/officeDocument/2006/relationships/image" Target="../media/image5.svg"/><Relationship Id="rId3" Type="http://schemas.openxmlformats.org/officeDocument/2006/relationships/image" Target="../media/image49.png"/><Relationship Id="rId2" Type="http://schemas.openxmlformats.org/officeDocument/2006/relationships/image" Target="../media/image43.png"/><Relationship Id="rId1" Type="http://schemas.openxmlformats.org/officeDocument/2006/relationships/image" Target="../media/image36.png"/></Relationships>
</file>

<file path=ppt/slides/_rels/slide23.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image" Target="../media/image84.png"/><Relationship Id="rId6" Type="http://schemas.openxmlformats.org/officeDocument/2006/relationships/image" Target="../media/image48.png"/><Relationship Id="rId5" Type="http://schemas.openxmlformats.org/officeDocument/2006/relationships/image" Target="../media/image41.png"/><Relationship Id="rId4" Type="http://schemas.openxmlformats.org/officeDocument/2006/relationships/image" Target="../media/image53.png"/><Relationship Id="rId3" Type="http://schemas.openxmlformats.org/officeDocument/2006/relationships/image" Target="../media/image3.svg"/><Relationship Id="rId2" Type="http://schemas.openxmlformats.org/officeDocument/2006/relationships/image" Target="../media/image38.png"/><Relationship Id="rId1" Type="http://schemas.openxmlformats.org/officeDocument/2006/relationships/image" Target="../media/image36.png"/></Relationships>
</file>

<file path=ppt/slides/_rels/slide24.xml.rels><?xml version="1.0" encoding="UTF-8" standalone="yes"?>
<Relationships xmlns="http://schemas.openxmlformats.org/package/2006/relationships"><Relationship Id="rId9" Type="http://schemas.openxmlformats.org/officeDocument/2006/relationships/image" Target="../media/image66.png"/><Relationship Id="rId8" Type="http://schemas.openxmlformats.org/officeDocument/2006/relationships/image" Target="../media/image20.svg"/><Relationship Id="rId7" Type="http://schemas.openxmlformats.org/officeDocument/2006/relationships/image" Target="../media/image86.png"/><Relationship Id="rId6" Type="http://schemas.openxmlformats.org/officeDocument/2006/relationships/image" Target="../media/image75.png"/><Relationship Id="rId5" Type="http://schemas.openxmlformats.org/officeDocument/2006/relationships/image" Target="../media/image52.png"/><Relationship Id="rId4" Type="http://schemas.openxmlformats.org/officeDocument/2006/relationships/image" Target="../media/image19.svg"/><Relationship Id="rId3" Type="http://schemas.openxmlformats.org/officeDocument/2006/relationships/image" Target="../media/image85.png"/><Relationship Id="rId2" Type="http://schemas.openxmlformats.org/officeDocument/2006/relationships/image" Target="../media/image5.svg"/><Relationship Id="rId13" Type="http://schemas.openxmlformats.org/officeDocument/2006/relationships/slideLayout" Target="../slideLayouts/slideLayout7.xml"/><Relationship Id="rId12" Type="http://schemas.openxmlformats.org/officeDocument/2006/relationships/image" Target="../media/image17.svg"/><Relationship Id="rId11" Type="http://schemas.openxmlformats.org/officeDocument/2006/relationships/image" Target="../media/image82.png"/><Relationship Id="rId10" Type="http://schemas.openxmlformats.org/officeDocument/2006/relationships/image" Target="../media/image10.svg"/><Relationship Id="rId1" Type="http://schemas.openxmlformats.org/officeDocument/2006/relationships/image" Target="../media/image49.png"/></Relationships>
</file>

<file path=ppt/slides/_rels/slide25.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88.png"/><Relationship Id="rId7" Type="http://schemas.openxmlformats.org/officeDocument/2006/relationships/image" Target="../media/image52.png"/><Relationship Id="rId6" Type="http://schemas.openxmlformats.org/officeDocument/2006/relationships/image" Target="../media/image18.svg"/><Relationship Id="rId5" Type="http://schemas.openxmlformats.org/officeDocument/2006/relationships/image" Target="../media/image83.png"/><Relationship Id="rId4" Type="http://schemas.openxmlformats.org/officeDocument/2006/relationships/image" Target="../media/image5.svg"/><Relationship Id="rId3" Type="http://schemas.openxmlformats.org/officeDocument/2006/relationships/image" Target="../media/image49.png"/><Relationship Id="rId2" Type="http://schemas.openxmlformats.org/officeDocument/2006/relationships/image" Target="../media/image36.png"/><Relationship Id="rId1" Type="http://schemas.openxmlformats.org/officeDocument/2006/relationships/image" Target="../media/image87.png"/></Relationships>
</file>

<file path=ppt/slides/_rels/slide26.xml.rels><?xml version="1.0" encoding="UTF-8" standalone="yes"?>
<Relationships xmlns="http://schemas.openxmlformats.org/package/2006/relationships"><Relationship Id="rId9" Type="http://schemas.openxmlformats.org/officeDocument/2006/relationships/image" Target="../media/image39.png"/><Relationship Id="rId8" Type="http://schemas.openxmlformats.org/officeDocument/2006/relationships/image" Target="../media/image40.png"/><Relationship Id="rId7" Type="http://schemas.openxmlformats.org/officeDocument/2006/relationships/image" Target="../media/image52.png"/><Relationship Id="rId6" Type="http://schemas.openxmlformats.org/officeDocument/2006/relationships/image" Target="../media/image19.svg"/><Relationship Id="rId5" Type="http://schemas.openxmlformats.org/officeDocument/2006/relationships/image" Target="../media/image85.png"/><Relationship Id="rId4" Type="http://schemas.openxmlformats.org/officeDocument/2006/relationships/image" Target="../media/image5.svg"/><Relationship Id="rId3" Type="http://schemas.openxmlformats.org/officeDocument/2006/relationships/image" Target="../media/image49.png"/><Relationship Id="rId20" Type="http://schemas.openxmlformats.org/officeDocument/2006/relationships/slideLayout" Target="../slideLayouts/slideLayout7.xml"/><Relationship Id="rId2" Type="http://schemas.openxmlformats.org/officeDocument/2006/relationships/image" Target="../media/image43.png"/><Relationship Id="rId19" Type="http://schemas.openxmlformats.org/officeDocument/2006/relationships/image" Target="../media/image75.png"/><Relationship Id="rId18" Type="http://schemas.openxmlformats.org/officeDocument/2006/relationships/image" Target="../media/image21.svg"/><Relationship Id="rId17" Type="http://schemas.openxmlformats.org/officeDocument/2006/relationships/image" Target="../media/image89.png"/><Relationship Id="rId16" Type="http://schemas.openxmlformats.org/officeDocument/2006/relationships/image" Target="../media/image56.png"/><Relationship Id="rId15" Type="http://schemas.openxmlformats.org/officeDocument/2006/relationships/image" Target="../media/image11.svg"/><Relationship Id="rId14" Type="http://schemas.openxmlformats.org/officeDocument/2006/relationships/image" Target="../media/image67.png"/><Relationship Id="rId13" Type="http://schemas.openxmlformats.org/officeDocument/2006/relationships/image" Target="../media/image9.svg"/><Relationship Id="rId12" Type="http://schemas.openxmlformats.org/officeDocument/2006/relationships/image" Target="../media/image65.png"/><Relationship Id="rId11" Type="http://schemas.openxmlformats.org/officeDocument/2006/relationships/image" Target="../media/image8.svg"/><Relationship Id="rId10" Type="http://schemas.openxmlformats.org/officeDocument/2006/relationships/image" Target="../media/image64.png"/><Relationship Id="rId1" Type="http://schemas.openxmlformats.org/officeDocument/2006/relationships/image" Target="../media/image36.png"/></Relationships>
</file>

<file path=ppt/slides/_rels/slide27.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7.xml"/><Relationship Id="rId2" Type="http://schemas.openxmlformats.org/officeDocument/2006/relationships/image" Target="../media/image91.png"/><Relationship Id="rId1" Type="http://schemas.openxmlformats.org/officeDocument/2006/relationships/image" Target="../media/image90.png"/></Relationships>
</file>

<file path=ppt/slides/_rels/slide28.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image" Target="../media/image94.png"/><Relationship Id="rId6" Type="http://schemas.openxmlformats.org/officeDocument/2006/relationships/image" Target="../media/image61.png"/><Relationship Id="rId5" Type="http://schemas.openxmlformats.org/officeDocument/2006/relationships/image" Target="../media/image93.png"/><Relationship Id="rId4" Type="http://schemas.openxmlformats.org/officeDocument/2006/relationships/image" Target="../media/image55.png"/><Relationship Id="rId3" Type="http://schemas.openxmlformats.org/officeDocument/2006/relationships/hyperlink" Target="https://aws.amazon.com/cdk/" TargetMode="External"/><Relationship Id="rId2" Type="http://schemas.openxmlformats.org/officeDocument/2006/relationships/hyperlink" Target="https://aws.amazon.com/serverless/sam/" TargetMode="External"/><Relationship Id="rId1" Type="http://schemas.openxmlformats.org/officeDocument/2006/relationships/image" Target="../media/image92.png"/></Relationships>
</file>

<file path=ppt/slides/_rels/slide29.xml.rels><?xml version="1.0" encoding="UTF-8" standalone="yes"?>
<Relationships xmlns="http://schemas.openxmlformats.org/package/2006/relationships"><Relationship Id="rId9" Type="http://schemas.openxmlformats.org/officeDocument/2006/relationships/image" Target="../media/image98.png"/><Relationship Id="rId8" Type="http://schemas.openxmlformats.org/officeDocument/2006/relationships/image" Target="../media/image97.png"/><Relationship Id="rId7" Type="http://schemas.openxmlformats.org/officeDocument/2006/relationships/image" Target="../media/image96.png"/><Relationship Id="rId6" Type="http://schemas.openxmlformats.org/officeDocument/2006/relationships/image" Target="../media/image95.png"/><Relationship Id="rId5" Type="http://schemas.openxmlformats.org/officeDocument/2006/relationships/hyperlink" Target="https://claudiajs.com/claudia.html" TargetMode="External"/><Relationship Id="rId4" Type="http://schemas.openxmlformats.org/officeDocument/2006/relationships/hyperlink" Target="https://arc.codes/docs/en/reference/project-manifest/aws" TargetMode="External"/><Relationship Id="rId3" Type="http://schemas.openxmlformats.org/officeDocument/2006/relationships/hyperlink" Target="https://github.com/aws/chalice" TargetMode="External"/><Relationship Id="rId2" Type="http://schemas.openxmlformats.org/officeDocument/2006/relationships/hyperlink" Target="https://www.serverless.com/framework/docs/providers/aws/guide/intro/" TargetMode="External"/><Relationship Id="rId10" Type="http://schemas.openxmlformats.org/officeDocument/2006/relationships/slideLayout" Target="../slideLayouts/slideLayout7.xml"/><Relationship Id="rId1" Type="http://schemas.openxmlformats.org/officeDocument/2006/relationships/image" Target="../media/image92.png"/></Relationships>
</file>

<file path=ppt/slides/_rels/slide3.xml.rels><?xml version="1.0" encoding="UTF-8" standalone="yes"?>
<Relationships xmlns="http://schemas.openxmlformats.org/package/2006/relationships"><Relationship Id="rId9" Type="http://schemas.openxmlformats.org/officeDocument/2006/relationships/image" Target="../media/image10.png"/><Relationship Id="rId8" Type="http://schemas.openxmlformats.org/officeDocument/2006/relationships/image" Target="../media/image9.png"/><Relationship Id="rId7" Type="http://schemas.openxmlformats.org/officeDocument/2006/relationships/image" Target="../media/image8.png"/><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32" Type="http://schemas.openxmlformats.org/officeDocument/2006/relationships/notesSlide" Target="../notesSlides/notesSlide1.xml"/><Relationship Id="rId31" Type="http://schemas.openxmlformats.org/officeDocument/2006/relationships/slideLayout" Target="../slideLayouts/slideLayout1.xml"/><Relationship Id="rId30" Type="http://schemas.openxmlformats.org/officeDocument/2006/relationships/image" Target="../media/image31.png"/><Relationship Id="rId3" Type="http://schemas.openxmlformats.org/officeDocument/2006/relationships/image" Target="../media/image4.png"/><Relationship Id="rId29" Type="http://schemas.openxmlformats.org/officeDocument/2006/relationships/image" Target="../media/image30.png"/><Relationship Id="rId28" Type="http://schemas.openxmlformats.org/officeDocument/2006/relationships/image" Target="../media/image29.png"/><Relationship Id="rId27" Type="http://schemas.openxmlformats.org/officeDocument/2006/relationships/image" Target="../media/image28.png"/><Relationship Id="rId26" Type="http://schemas.openxmlformats.org/officeDocument/2006/relationships/image" Target="../media/image27.png"/><Relationship Id="rId25" Type="http://schemas.openxmlformats.org/officeDocument/2006/relationships/image" Target="../media/image26.png"/><Relationship Id="rId24" Type="http://schemas.openxmlformats.org/officeDocument/2006/relationships/image" Target="../media/image25.png"/><Relationship Id="rId23" Type="http://schemas.openxmlformats.org/officeDocument/2006/relationships/image" Target="../media/image24.png"/><Relationship Id="rId22" Type="http://schemas.openxmlformats.org/officeDocument/2006/relationships/image" Target="../media/image23.png"/><Relationship Id="rId21" Type="http://schemas.openxmlformats.org/officeDocument/2006/relationships/image" Target="../media/image22.png"/><Relationship Id="rId20" Type="http://schemas.openxmlformats.org/officeDocument/2006/relationships/image" Target="../media/image21.png"/><Relationship Id="rId2" Type="http://schemas.openxmlformats.org/officeDocument/2006/relationships/image" Target="../media/image3.png"/><Relationship Id="rId19" Type="http://schemas.openxmlformats.org/officeDocument/2006/relationships/image" Target="../media/image20.png"/><Relationship Id="rId18" Type="http://schemas.openxmlformats.org/officeDocument/2006/relationships/image" Target="../media/image19.png"/><Relationship Id="rId17" Type="http://schemas.openxmlformats.org/officeDocument/2006/relationships/image" Target="../media/image18.png"/><Relationship Id="rId16" Type="http://schemas.openxmlformats.org/officeDocument/2006/relationships/image" Target="../media/image17.png"/><Relationship Id="rId15" Type="http://schemas.openxmlformats.org/officeDocument/2006/relationships/image" Target="../media/image16.png"/><Relationship Id="rId14" Type="http://schemas.openxmlformats.org/officeDocument/2006/relationships/image" Target="../media/image15.png"/><Relationship Id="rId13" Type="http://schemas.openxmlformats.org/officeDocument/2006/relationships/image" Target="../media/image14.png"/><Relationship Id="rId12" Type="http://schemas.openxmlformats.org/officeDocument/2006/relationships/image" Target="../media/image13.png"/><Relationship Id="rId11" Type="http://schemas.openxmlformats.org/officeDocument/2006/relationships/image" Target="../media/image12.png"/><Relationship Id="rId10" Type="http://schemas.openxmlformats.org/officeDocument/2006/relationships/image" Target="../media/image11.png"/><Relationship Id="rId1" Type="http://schemas.openxmlformats.org/officeDocument/2006/relationships/image" Target="../media/image2.png"/></Relationships>
</file>

<file path=ppt/slides/_rels/slide30.xml.rels><?xml version="1.0" encoding="UTF-8" standalone="yes"?>
<Relationships xmlns="http://schemas.openxmlformats.org/package/2006/relationships"><Relationship Id="rId5" Type="http://schemas.openxmlformats.org/officeDocument/2006/relationships/slideLayout" Target="../slideLayouts/slideLayout6.xml"/><Relationship Id="rId4" Type="http://schemas.openxmlformats.org/officeDocument/2006/relationships/image" Target="../media/image42.png"/><Relationship Id="rId3" Type="http://schemas.openxmlformats.org/officeDocument/2006/relationships/image" Target="../media/image41.png"/><Relationship Id="rId2" Type="http://schemas.openxmlformats.org/officeDocument/2006/relationships/image" Target="../media/image99.png"/><Relationship Id="rId1" Type="http://schemas.openxmlformats.org/officeDocument/2006/relationships/image" Target="../media/image57.jpeg"/></Relationships>
</file>

<file path=ppt/slides/_rels/slide31.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image" Target="../media/image41.png"/></Relationships>
</file>

<file path=ppt/slides/_rels/slide32.xml.rels><?xml version="1.0" encoding="UTF-8" standalone="yes"?>
<Relationships xmlns="http://schemas.openxmlformats.org/package/2006/relationships"><Relationship Id="rId5" Type="http://schemas.openxmlformats.org/officeDocument/2006/relationships/slideLayout" Target="../slideLayouts/slideLayout6.xml"/><Relationship Id="rId4" Type="http://schemas.openxmlformats.org/officeDocument/2006/relationships/image" Target="../media/image47.png"/><Relationship Id="rId3" Type="http://schemas.openxmlformats.org/officeDocument/2006/relationships/image" Target="../media/image45.png"/><Relationship Id="rId2" Type="http://schemas.openxmlformats.org/officeDocument/2006/relationships/image" Target="../media/image43.png"/><Relationship Id="rId1" Type="http://schemas.openxmlformats.org/officeDocument/2006/relationships/image" Target="../media/image102.png"/></Relationships>
</file>

<file path=ppt/slides/_rels/slide33.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image" Target="../media/image43.png"/></Relationships>
</file>

<file path=ppt/slides/_rels/slide34.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image" Target="../media/image43.png"/></Relationships>
</file>

<file path=ppt/slides/_rels/slide35.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05.png"/><Relationship Id="rId2" Type="http://schemas.openxmlformats.org/officeDocument/2006/relationships/image" Target="../media/image107.png"/><Relationship Id="rId1" Type="http://schemas.openxmlformats.org/officeDocument/2006/relationships/image" Target="../media/image43.png"/></Relationships>
</file>

<file path=ppt/slides/_rels/slide36.xml.rels><?xml version="1.0" encoding="UTF-8" standalone="yes"?>
<Relationships xmlns="http://schemas.openxmlformats.org/package/2006/relationships"><Relationship Id="rId4" Type="http://schemas.openxmlformats.org/officeDocument/2006/relationships/slideLayout" Target="../slideLayouts/slideLayout6.xml"/><Relationship Id="rId3" Type="http://schemas.openxmlformats.org/officeDocument/2006/relationships/image" Target="../media/image52.png"/><Relationship Id="rId2" Type="http://schemas.openxmlformats.org/officeDocument/2006/relationships/image" Target="../media/image108.png"/><Relationship Id="rId1" Type="http://schemas.openxmlformats.org/officeDocument/2006/relationships/image" Target="../media/image57.jpeg"/></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09.png"/><Relationship Id="rId1" Type="http://schemas.openxmlformats.org/officeDocument/2006/relationships/image" Target="../media/image52.png"/></Relationships>
</file>

<file path=ppt/slides/_rels/slide38.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11.png"/><Relationship Id="rId2" Type="http://schemas.openxmlformats.org/officeDocument/2006/relationships/image" Target="../media/image52.png"/><Relationship Id="rId1" Type="http://schemas.openxmlformats.org/officeDocument/2006/relationships/image" Target="../media/image110.png"/></Relationships>
</file>

<file path=ppt/slides/_rels/slide39.xml.rels><?xml version="1.0" encoding="UTF-8" standalone="yes"?>
<Relationships xmlns="http://schemas.openxmlformats.org/package/2006/relationships"><Relationship Id="rId9" Type="http://schemas.openxmlformats.org/officeDocument/2006/relationships/slideLayout" Target="../slideLayouts/slideLayout6.xml"/><Relationship Id="rId8" Type="http://schemas.openxmlformats.org/officeDocument/2006/relationships/image" Target="../media/image22.svg"/><Relationship Id="rId7" Type="http://schemas.openxmlformats.org/officeDocument/2006/relationships/image" Target="../media/image113.png"/><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svg"/><Relationship Id="rId3" Type="http://schemas.openxmlformats.org/officeDocument/2006/relationships/image" Target="../media/image38.png"/><Relationship Id="rId2" Type="http://schemas.openxmlformats.org/officeDocument/2006/relationships/image" Target="../media/image112.png"/><Relationship Id="rId1" Type="http://schemas.openxmlformats.org/officeDocument/2006/relationships/image" Target="../media/image57.jpeg"/></Relationships>
</file>

<file path=ppt/slides/_rels/slide4.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2.svg"/><Relationship Id="rId2" Type="http://schemas.openxmlformats.org/officeDocument/2006/relationships/image" Target="../media/image33.png"/><Relationship Id="rId1" Type="http://schemas.openxmlformats.org/officeDocument/2006/relationships/image" Target="../media/image32.png"/></Relationships>
</file>

<file path=ppt/slides/_rels/slide40.xml.rels><?xml version="1.0" encoding="UTF-8" standalone="yes"?>
<Relationships xmlns="http://schemas.openxmlformats.org/package/2006/relationships"><Relationship Id="rId4" Type="http://schemas.openxmlformats.org/officeDocument/2006/relationships/slideLayout" Target="../slideLayouts/slideLayout6.xml"/><Relationship Id="rId3" Type="http://schemas.openxmlformats.org/officeDocument/2006/relationships/image" Target="../media/image40.png"/><Relationship Id="rId2" Type="http://schemas.openxmlformats.org/officeDocument/2006/relationships/image" Target="../media/image114.png"/><Relationship Id="rId1" Type="http://schemas.openxmlformats.org/officeDocument/2006/relationships/image" Target="../media/image57.jpeg"/></Relationships>
</file>

<file path=ppt/slides/_rels/slide41.xml.rels><?xml version="1.0" encoding="UTF-8" standalone="yes"?>
<Relationships xmlns="http://schemas.openxmlformats.org/package/2006/relationships"><Relationship Id="rId9" Type="http://schemas.openxmlformats.org/officeDocument/2006/relationships/image" Target="../media/image22.svg"/><Relationship Id="rId8" Type="http://schemas.openxmlformats.org/officeDocument/2006/relationships/image" Target="../media/image113.png"/><Relationship Id="rId7" Type="http://schemas.openxmlformats.org/officeDocument/2006/relationships/image" Target="../media/image9.svg"/><Relationship Id="rId6" Type="http://schemas.openxmlformats.org/officeDocument/2006/relationships/image" Target="../media/image65.png"/><Relationship Id="rId5" Type="http://schemas.openxmlformats.org/officeDocument/2006/relationships/image" Target="../media/image8.svg"/><Relationship Id="rId4" Type="http://schemas.openxmlformats.org/officeDocument/2006/relationships/image" Target="../media/image64.png"/><Relationship Id="rId3" Type="http://schemas.openxmlformats.org/officeDocument/2006/relationships/image" Target="../media/image39.png"/><Relationship Id="rId2" Type="http://schemas.openxmlformats.org/officeDocument/2006/relationships/image" Target="../media/image40.png"/><Relationship Id="rId15" Type="http://schemas.openxmlformats.org/officeDocument/2006/relationships/notesSlide" Target="../notesSlides/notesSlide6.xml"/><Relationship Id="rId14" Type="http://schemas.openxmlformats.org/officeDocument/2006/relationships/slideLayout" Target="../slideLayouts/slideLayout7.xml"/><Relationship Id="rId13" Type="http://schemas.openxmlformats.org/officeDocument/2006/relationships/image" Target="../media/image7.svg"/><Relationship Id="rId12" Type="http://schemas.openxmlformats.org/officeDocument/2006/relationships/image" Target="../media/image63.png"/><Relationship Id="rId11" Type="http://schemas.openxmlformats.org/officeDocument/2006/relationships/image" Target="../media/image10.svg"/><Relationship Id="rId10" Type="http://schemas.openxmlformats.org/officeDocument/2006/relationships/image" Target="../media/image66.png"/><Relationship Id="rId1" Type="http://schemas.openxmlformats.org/officeDocument/2006/relationships/image" Target="../media/image36.png"/></Relationships>
</file>

<file path=ppt/slides/_rels/slide42.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image" Target="../media/image40.png"/></Relationships>
</file>

<file path=ppt/slides/_rels/slide43.xml.rels><?xml version="1.0" encoding="UTF-8" standalone="yes"?>
<Relationships xmlns="http://schemas.openxmlformats.org/package/2006/relationships"><Relationship Id="rId4" Type="http://schemas.openxmlformats.org/officeDocument/2006/relationships/slideLayout" Target="../slideLayouts/slideLayout6.xml"/><Relationship Id="rId3" Type="http://schemas.openxmlformats.org/officeDocument/2006/relationships/image" Target="../media/image39.png"/><Relationship Id="rId2" Type="http://schemas.openxmlformats.org/officeDocument/2006/relationships/image" Target="../media/image117.png"/><Relationship Id="rId1" Type="http://schemas.openxmlformats.org/officeDocument/2006/relationships/image" Target="../media/image57.jpeg"/></Relationships>
</file>

<file path=ppt/slides/_rels/slide44.xml.rels><?xml version="1.0" encoding="UTF-8" standalone="yes"?>
<Relationships xmlns="http://schemas.openxmlformats.org/package/2006/relationships"><Relationship Id="rId5" Type="http://schemas.openxmlformats.org/officeDocument/2006/relationships/notesSlide" Target="../notesSlides/notesSlide7.xml"/><Relationship Id="rId4" Type="http://schemas.openxmlformats.org/officeDocument/2006/relationships/slideLayout" Target="../slideLayouts/slideLayout7.xml"/><Relationship Id="rId3" Type="http://schemas.openxmlformats.org/officeDocument/2006/relationships/image" Target="../media/image39.png"/><Relationship Id="rId2" Type="http://schemas.openxmlformats.org/officeDocument/2006/relationships/image" Target="../media/image22.svg"/><Relationship Id="rId1" Type="http://schemas.openxmlformats.org/officeDocument/2006/relationships/image" Target="../media/image113.png"/></Relationships>
</file>

<file path=ppt/slides/_rels/slide45.xml.rels><?xml version="1.0" encoding="UTF-8" standalone="yes"?>
<Relationships xmlns="http://schemas.openxmlformats.org/package/2006/relationships"><Relationship Id="rId7" Type="http://schemas.openxmlformats.org/officeDocument/2006/relationships/notesSlide" Target="../notesSlides/notesSlide8.xml"/><Relationship Id="rId6" Type="http://schemas.openxmlformats.org/officeDocument/2006/relationships/slideLayout" Target="../slideLayouts/slideLayout7.xml"/><Relationship Id="rId5" Type="http://schemas.openxmlformats.org/officeDocument/2006/relationships/image" Target="../media/image9.svg"/><Relationship Id="rId4" Type="http://schemas.openxmlformats.org/officeDocument/2006/relationships/image" Target="../media/image65.png"/><Relationship Id="rId3" Type="http://schemas.openxmlformats.org/officeDocument/2006/relationships/image" Target="../media/image39.png"/><Relationship Id="rId2" Type="http://schemas.openxmlformats.org/officeDocument/2006/relationships/image" Target="../media/image22.svg"/><Relationship Id="rId1" Type="http://schemas.openxmlformats.org/officeDocument/2006/relationships/image" Target="../media/image113.png"/></Relationships>
</file>

<file path=ppt/slides/_rels/slide46.xml.rels><?xml version="1.0" encoding="UTF-8" standalone="yes"?>
<Relationships xmlns="http://schemas.openxmlformats.org/package/2006/relationships"><Relationship Id="rId7" Type="http://schemas.openxmlformats.org/officeDocument/2006/relationships/notesSlide" Target="../notesSlides/notesSlide9.xml"/><Relationship Id="rId6" Type="http://schemas.openxmlformats.org/officeDocument/2006/relationships/slideLayout" Target="../slideLayouts/slideLayout7.xml"/><Relationship Id="rId5" Type="http://schemas.openxmlformats.org/officeDocument/2006/relationships/image" Target="../media/image119.png"/><Relationship Id="rId4" Type="http://schemas.openxmlformats.org/officeDocument/2006/relationships/image" Target="../media/image118.png"/><Relationship Id="rId3" Type="http://schemas.openxmlformats.org/officeDocument/2006/relationships/image" Target="../media/image39.png"/><Relationship Id="rId2" Type="http://schemas.openxmlformats.org/officeDocument/2006/relationships/image" Target="../media/image22.svg"/><Relationship Id="rId1" Type="http://schemas.openxmlformats.org/officeDocument/2006/relationships/image" Target="../media/image113.png"/></Relationships>
</file>

<file path=ppt/slides/_rels/slide47.xml.rels><?xml version="1.0" encoding="UTF-8" standalone="yes"?>
<Relationships xmlns="http://schemas.openxmlformats.org/package/2006/relationships"><Relationship Id="rId5" Type="http://schemas.openxmlformats.org/officeDocument/2006/relationships/slideLayout" Target="../slideLayouts/slideLayout6.xml"/><Relationship Id="rId4" Type="http://schemas.openxmlformats.org/officeDocument/2006/relationships/image" Target="../media/image3.svg"/><Relationship Id="rId3" Type="http://schemas.openxmlformats.org/officeDocument/2006/relationships/image" Target="../media/image38.png"/><Relationship Id="rId2" Type="http://schemas.openxmlformats.org/officeDocument/2006/relationships/image" Target="../media/image120.png"/><Relationship Id="rId1" Type="http://schemas.openxmlformats.org/officeDocument/2006/relationships/image" Target="../media/image57.jpeg"/></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7.xml"/><Relationship Id="rId1" Type="http://schemas.openxmlformats.org/officeDocument/2006/relationships/image" Target="../media/image121.png"/></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7.xml"/><Relationship Id="rId1" Type="http://schemas.openxmlformats.org/officeDocument/2006/relationships/image" Target="../media/image122.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svg"/><Relationship Id="rId1" Type="http://schemas.openxmlformats.org/officeDocument/2006/relationships/image" Target="../media/image33.png"/></Relationships>
</file>

<file path=ppt/slides/_rels/slide50.xml.rels><?xml version="1.0" encoding="UTF-8" standalone="yes"?>
<Relationships xmlns="http://schemas.openxmlformats.org/package/2006/relationships"><Relationship Id="rId6" Type="http://schemas.openxmlformats.org/officeDocument/2006/relationships/notesSlide" Target="../notesSlides/notesSlide12.xml"/><Relationship Id="rId5" Type="http://schemas.openxmlformats.org/officeDocument/2006/relationships/slideLayout" Target="../slideLayouts/slideLayout7.xml"/><Relationship Id="rId4" Type="http://schemas.openxmlformats.org/officeDocument/2006/relationships/image" Target="../media/image23.svg"/><Relationship Id="rId3" Type="http://schemas.openxmlformats.org/officeDocument/2006/relationships/image" Target="../media/image124.png"/><Relationship Id="rId2" Type="http://schemas.openxmlformats.org/officeDocument/2006/relationships/image" Target="../media/image36.png"/><Relationship Id="rId1" Type="http://schemas.openxmlformats.org/officeDocument/2006/relationships/image" Target="../media/image123.png"/></Relationships>
</file>

<file path=ppt/slides/_rels/slide51.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126.png"/><Relationship Id="rId3" Type="http://schemas.openxmlformats.org/officeDocument/2006/relationships/image" Target="../media/image125.png"/><Relationship Id="rId2" Type="http://schemas.openxmlformats.org/officeDocument/2006/relationships/image" Target="../media/image3.svg"/><Relationship Id="rId1" Type="http://schemas.openxmlformats.org/officeDocument/2006/relationships/image" Target="../media/image38.png"/></Relationships>
</file>

<file path=ppt/slides/_rels/slide52.xml.rels><?xml version="1.0" encoding="UTF-8" standalone="yes"?>
<Relationships xmlns="http://schemas.openxmlformats.org/package/2006/relationships"><Relationship Id="rId4" Type="http://schemas.openxmlformats.org/officeDocument/2006/relationships/slideLayout" Target="../slideLayouts/slideLayout6.xml"/><Relationship Id="rId3" Type="http://schemas.openxmlformats.org/officeDocument/2006/relationships/image" Target="../media/image50.png"/><Relationship Id="rId2" Type="http://schemas.openxmlformats.org/officeDocument/2006/relationships/image" Target="../media/image127.png"/><Relationship Id="rId1" Type="http://schemas.openxmlformats.org/officeDocument/2006/relationships/image" Target="../media/image57.jpeg"/></Relationships>
</file>

<file path=ppt/slides/_rels/slide53.xml.rels><?xml version="1.0" encoding="UTF-8" standalone="yes"?>
<Relationships xmlns="http://schemas.openxmlformats.org/package/2006/relationships"><Relationship Id="rId4" Type="http://schemas.openxmlformats.org/officeDocument/2006/relationships/slideLayout" Target="../slideLayouts/slideLayout6.xml"/><Relationship Id="rId3" Type="http://schemas.openxmlformats.org/officeDocument/2006/relationships/image" Target="../media/image50.png"/><Relationship Id="rId2" Type="http://schemas.openxmlformats.org/officeDocument/2006/relationships/image" Target="../media/image128.png"/><Relationship Id="rId1" Type="http://schemas.openxmlformats.org/officeDocument/2006/relationships/image" Target="../media/image57.jpeg"/></Relationships>
</file>

<file path=ppt/slides/_rels/slide54.xml.rels><?xml version="1.0" encoding="UTF-8" standalone="yes"?>
<Relationships xmlns="http://schemas.openxmlformats.org/package/2006/relationships"><Relationship Id="rId9" Type="http://schemas.openxmlformats.org/officeDocument/2006/relationships/image" Target="../media/image136.png"/><Relationship Id="rId8" Type="http://schemas.openxmlformats.org/officeDocument/2006/relationships/image" Target="../media/image135.png"/><Relationship Id="rId7" Type="http://schemas.openxmlformats.org/officeDocument/2006/relationships/image" Target="../media/image134.png"/><Relationship Id="rId6" Type="http://schemas.openxmlformats.org/officeDocument/2006/relationships/image" Target="../media/image133.png"/><Relationship Id="rId5" Type="http://schemas.openxmlformats.org/officeDocument/2006/relationships/image" Target="../media/image132.png"/><Relationship Id="rId4" Type="http://schemas.openxmlformats.org/officeDocument/2006/relationships/image" Target="../media/image131.png"/><Relationship Id="rId3" Type="http://schemas.openxmlformats.org/officeDocument/2006/relationships/image" Target="../media/image130.png"/><Relationship Id="rId2" Type="http://schemas.openxmlformats.org/officeDocument/2006/relationships/image" Target="../media/image129.png"/><Relationship Id="rId15" Type="http://schemas.openxmlformats.org/officeDocument/2006/relationships/notesSlide" Target="../notesSlides/notesSlide13.xml"/><Relationship Id="rId14" Type="http://schemas.openxmlformats.org/officeDocument/2006/relationships/slideLayout" Target="../slideLayouts/slideLayout7.xml"/><Relationship Id="rId13" Type="http://schemas.openxmlformats.org/officeDocument/2006/relationships/image" Target="../media/image140.png"/><Relationship Id="rId12" Type="http://schemas.openxmlformats.org/officeDocument/2006/relationships/image" Target="../media/image139.png"/><Relationship Id="rId11" Type="http://schemas.openxmlformats.org/officeDocument/2006/relationships/image" Target="../media/image138.png"/><Relationship Id="rId10" Type="http://schemas.openxmlformats.org/officeDocument/2006/relationships/image" Target="../media/image137.png"/><Relationship Id="rId1" Type="http://schemas.openxmlformats.org/officeDocument/2006/relationships/image" Target="../media/image50.png"/></Relationships>
</file>

<file path=ppt/slides/_rels/slide55.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7.xml"/><Relationship Id="rId2" Type="http://schemas.openxmlformats.org/officeDocument/2006/relationships/image" Target="../media/image142.png"/><Relationship Id="rId1" Type="http://schemas.openxmlformats.org/officeDocument/2006/relationships/image" Target="../media/image141.png"/></Relationships>
</file>

<file path=ppt/slides/_rels/slide56.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44.png"/><Relationship Id="rId2" Type="http://schemas.openxmlformats.org/officeDocument/2006/relationships/image" Target="../media/image50.png"/><Relationship Id="rId1" Type="http://schemas.openxmlformats.org/officeDocument/2006/relationships/image" Target="../media/image143.png"/></Relationships>
</file>

<file path=ppt/slides/_rels/slide57.xml.rels><?xml version="1.0" encoding="UTF-8" standalone="yes"?>
<Relationships xmlns="http://schemas.openxmlformats.org/package/2006/relationships"><Relationship Id="rId4" Type="http://schemas.openxmlformats.org/officeDocument/2006/relationships/slideLayout" Target="../slideLayouts/slideLayout6.xml"/><Relationship Id="rId3" Type="http://schemas.openxmlformats.org/officeDocument/2006/relationships/image" Target="../media/image36.png"/><Relationship Id="rId2" Type="http://schemas.openxmlformats.org/officeDocument/2006/relationships/image" Target="../media/image145.png"/><Relationship Id="rId1" Type="http://schemas.openxmlformats.org/officeDocument/2006/relationships/image" Target="../media/image57.jpeg"/></Relationships>
</file>

<file path=ppt/slides/_rels/slide5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6.png"/></Relationships>
</file>

<file path=ppt/slides/_rels/slide5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47.png"/><Relationship Id="rId1" Type="http://schemas.openxmlformats.org/officeDocument/2006/relationships/image" Target="../media/image146.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svg"/><Relationship Id="rId1" Type="http://schemas.openxmlformats.org/officeDocument/2006/relationships/image" Target="../media/image33.png"/></Relationships>
</file>

<file path=ppt/slides/_rels/slide60.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7.xml"/><Relationship Id="rId2" Type="http://schemas.openxmlformats.org/officeDocument/2006/relationships/image" Target="../media/image36.png"/><Relationship Id="rId1" Type="http://schemas.openxmlformats.org/officeDocument/2006/relationships/image" Target="../media/image148.png"/></Relationships>
</file>

<file path=ppt/slides/_rels/slide61.xml.rels><?xml version="1.0" encoding="UTF-8" standalone="yes"?>
<Relationships xmlns="http://schemas.openxmlformats.org/package/2006/relationships"><Relationship Id="rId8" Type="http://schemas.openxmlformats.org/officeDocument/2006/relationships/notesSlide" Target="../notesSlides/notesSlide16.xml"/><Relationship Id="rId7" Type="http://schemas.openxmlformats.org/officeDocument/2006/relationships/slideLayout" Target="../slideLayouts/slideLayout7.xml"/><Relationship Id="rId6" Type="http://schemas.openxmlformats.org/officeDocument/2006/relationships/image" Target="../media/image150.png"/><Relationship Id="rId5" Type="http://schemas.openxmlformats.org/officeDocument/2006/relationships/image" Target="../media/image24.svg"/><Relationship Id="rId4" Type="http://schemas.openxmlformats.org/officeDocument/2006/relationships/image" Target="../media/image149.png"/><Relationship Id="rId3" Type="http://schemas.openxmlformats.org/officeDocument/2006/relationships/image" Target="../media/image11.svg"/><Relationship Id="rId2" Type="http://schemas.openxmlformats.org/officeDocument/2006/relationships/image" Target="../media/image67.png"/><Relationship Id="rId1" Type="http://schemas.openxmlformats.org/officeDocument/2006/relationships/image" Target="../media/image36.png"/></Relationships>
</file>

<file path=ppt/slides/_rels/slide62.xml.rels><?xml version="1.0" encoding="UTF-8" standalone="yes"?>
<Relationships xmlns="http://schemas.openxmlformats.org/package/2006/relationships"><Relationship Id="rId9" Type="http://schemas.openxmlformats.org/officeDocument/2006/relationships/image" Target="../media/image52.png"/><Relationship Id="rId8" Type="http://schemas.openxmlformats.org/officeDocument/2006/relationships/image" Target="../media/image43.png"/><Relationship Id="rId7" Type="http://schemas.openxmlformats.org/officeDocument/2006/relationships/image" Target="../media/image41.png"/><Relationship Id="rId6" Type="http://schemas.openxmlformats.org/officeDocument/2006/relationships/image" Target="../media/image40.png"/><Relationship Id="rId5" Type="http://schemas.openxmlformats.org/officeDocument/2006/relationships/image" Target="../media/image24.svg"/><Relationship Id="rId4" Type="http://schemas.openxmlformats.org/officeDocument/2006/relationships/image" Target="../media/image149.png"/><Relationship Id="rId3" Type="http://schemas.openxmlformats.org/officeDocument/2006/relationships/image" Target="../media/image11.svg"/><Relationship Id="rId2" Type="http://schemas.openxmlformats.org/officeDocument/2006/relationships/image" Target="../media/image67.png"/><Relationship Id="rId12" Type="http://schemas.openxmlformats.org/officeDocument/2006/relationships/notesSlide" Target="../notesSlides/notesSlide17.xml"/><Relationship Id="rId11" Type="http://schemas.openxmlformats.org/officeDocument/2006/relationships/slideLayout" Target="../slideLayouts/slideLayout7.xml"/><Relationship Id="rId10" Type="http://schemas.openxmlformats.org/officeDocument/2006/relationships/image" Target="../media/image75.png"/><Relationship Id="rId1" Type="http://schemas.openxmlformats.org/officeDocument/2006/relationships/image" Target="../media/image36.png"/></Relationships>
</file>

<file path=ppt/slides/_rels/slide63.xml.rels><?xml version="1.0" encoding="UTF-8" standalone="yes"?>
<Relationships xmlns="http://schemas.openxmlformats.org/package/2006/relationships"><Relationship Id="rId5" Type="http://schemas.openxmlformats.org/officeDocument/2006/relationships/slideLayout" Target="../slideLayouts/slideLayout6.xml"/><Relationship Id="rId4" Type="http://schemas.openxmlformats.org/officeDocument/2006/relationships/image" Target="../media/image5.svg"/><Relationship Id="rId3" Type="http://schemas.openxmlformats.org/officeDocument/2006/relationships/image" Target="../media/image49.png"/><Relationship Id="rId2" Type="http://schemas.openxmlformats.org/officeDocument/2006/relationships/image" Target="../media/image151.png"/><Relationship Id="rId1" Type="http://schemas.openxmlformats.org/officeDocument/2006/relationships/image" Target="../media/image57.jpeg"/></Relationships>
</file>

<file path=ppt/slides/_rels/slide64.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hyperlink" Target="https://catalog.workshops.aws/stepfunctions/en-US" TargetMode="External"/><Relationship Id="rId2" Type="http://schemas.openxmlformats.org/officeDocument/2006/relationships/image" Target="../media/image153.png"/><Relationship Id="rId1" Type="http://schemas.openxmlformats.org/officeDocument/2006/relationships/image" Target="../media/image152.png"/></Relationships>
</file>

<file path=ppt/slides/_rels/slide6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55.png"/><Relationship Id="rId1" Type="http://schemas.openxmlformats.org/officeDocument/2006/relationships/image" Target="../media/image154.png"/></Relationships>
</file>

<file path=ppt/slides/_rels/slide6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57.png"/><Relationship Id="rId1" Type="http://schemas.openxmlformats.org/officeDocument/2006/relationships/image" Target="../media/image156.png"/></Relationships>
</file>

<file path=ppt/slides/_rels/slide6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59.png"/><Relationship Id="rId1" Type="http://schemas.openxmlformats.org/officeDocument/2006/relationships/image" Target="../media/image158.png"/></Relationships>
</file>

<file path=ppt/slides/_rels/slide6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61.png"/><Relationship Id="rId1" Type="http://schemas.openxmlformats.org/officeDocument/2006/relationships/image" Target="../media/image160.png"/></Relationships>
</file>

<file path=ppt/slides/_rels/slide6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63.png"/><Relationship Id="rId1" Type="http://schemas.openxmlformats.org/officeDocument/2006/relationships/image" Target="../media/image162.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5.png"/><Relationship Id="rId1" Type="http://schemas.openxmlformats.org/officeDocument/2006/relationships/image" Target="../media/image34.png"/></Relationships>
</file>

<file path=ppt/slides/_rels/slide7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65.png"/><Relationship Id="rId1" Type="http://schemas.openxmlformats.org/officeDocument/2006/relationships/image" Target="../media/image164.png"/></Relationships>
</file>

<file path=ppt/slides/_rels/slide7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67.png"/><Relationship Id="rId1" Type="http://schemas.openxmlformats.org/officeDocument/2006/relationships/image" Target="../media/image166.png"/></Relationships>
</file>

<file path=ppt/slides/_rels/slide72.xml.rels><?xml version="1.0" encoding="UTF-8" standalone="yes"?>
<Relationships xmlns="http://schemas.openxmlformats.org/package/2006/relationships"><Relationship Id="rId9" Type="http://schemas.openxmlformats.org/officeDocument/2006/relationships/hyperlink" Target="https://docs.aws.amazon.com/lambda/latest/dg/lambda-java.html" TargetMode="External"/><Relationship Id="rId8" Type="http://schemas.openxmlformats.org/officeDocument/2006/relationships/hyperlink" Target="https://docs.aws.amazon.com/pt_br/prescriptive-guidance/latest/patterns/deploy-a-ci-cd-pipeline-for-java-microservices-on-amazon-ecs.html" TargetMode="External"/><Relationship Id="rId7" Type="http://schemas.openxmlformats.org/officeDocument/2006/relationships/hyperlink" Target="https://docs.aws.amazon.com/code-library/latest/ug/java_2_code_examples.html" TargetMode="External"/><Relationship Id="rId6" Type="http://schemas.openxmlformats.org/officeDocument/2006/relationships/hyperlink" Target="https://aws.amazon.com/pt/intellij/" TargetMode="External"/><Relationship Id="rId5" Type="http://schemas.openxmlformats.org/officeDocument/2006/relationships/hyperlink" Target="https://docs.aws.amazon.com/toolkit-for-jetbrains/latest/userguide/setup-toolkit.html" TargetMode="External"/><Relationship Id="rId4" Type="http://schemas.openxmlformats.org/officeDocument/2006/relationships/hyperlink" Target="https://aws.amazon.com/pt/developer/language/java/" TargetMode="External"/><Relationship Id="rId3" Type="http://schemas.openxmlformats.org/officeDocument/2006/relationships/hyperlink" Target="https://docs.aws.amazon.com/cli/latest/userguide/getting-started-install.html" TargetMode="External"/><Relationship Id="rId2" Type="http://schemas.openxmlformats.org/officeDocument/2006/relationships/hyperlink" Target="https://github.com/aws-samples/aws-cdk-examples&#13;" TargetMode="External"/><Relationship Id="rId18" Type="http://schemas.openxmlformats.org/officeDocument/2006/relationships/slideLayout" Target="../slideLayouts/slideLayout7.xml"/><Relationship Id="rId17" Type="http://schemas.openxmlformats.org/officeDocument/2006/relationships/hyperlink" Target="https://docs.aws.amazon.com/lambda/latest/dg/snapstart.html" TargetMode="External"/><Relationship Id="rId16" Type="http://schemas.openxmlformats.org/officeDocument/2006/relationships/hyperlink" Target="https://aws.amazon.com/blogs/compute/java-17-runtime-now-available-on-aws-lambda/" TargetMode="External"/><Relationship Id="rId15" Type="http://schemas.openxmlformats.org/officeDocument/2006/relationships/hyperlink" Target="https://aws.amazon.com/pt/blogs/developer/stepfunctions-fluent-api/" TargetMode="External"/><Relationship Id="rId14" Type="http://schemas.openxmlformats.org/officeDocument/2006/relationships/hyperlink" Target="https://towardsaws.com/deploy-spring-boot-application-to-aws-ec2-using-docker-f359e7ad2026" TargetMode="External"/><Relationship Id="rId13" Type="http://schemas.openxmlformats.org/officeDocument/2006/relationships/hyperlink" Target="https://www.slideshare.net/VadymKazulkin/adopting-java-for-the-serverless-world-at-jax-2022" TargetMode="External"/><Relationship Id="rId12" Type="http://schemas.openxmlformats.org/officeDocument/2006/relationships/hyperlink" Target="https://www.jrebel.com/blog/aws-java-application-setup" TargetMode="External"/><Relationship Id="rId11" Type="http://schemas.openxmlformats.org/officeDocument/2006/relationships/hyperlink" Target="https://www.slideshare.net/AmazonWebServices/java-on-aws" TargetMode="External"/><Relationship Id="rId10" Type="http://schemas.openxmlformats.org/officeDocument/2006/relationships/hyperlink" Target="https://aws.amazon.com/pt/blogs/compute/java-17-runtime-now-available-on-aws-lambda/" TargetMode="External"/><Relationship Id="rId1" Type="http://schemas.openxmlformats.org/officeDocument/2006/relationships/hyperlink" Target="https://cdkworkshop.com" TargetMode="External"/></Relationships>
</file>

<file path=ppt/slides/_rels/slide73.xml.rels><?xml version="1.0" encoding="UTF-8" standalone="yes"?>
<Relationships xmlns="http://schemas.openxmlformats.org/package/2006/relationships"><Relationship Id="rId9" Type="http://schemas.openxmlformats.org/officeDocument/2006/relationships/image" Target="../media/image10.png"/><Relationship Id="rId8" Type="http://schemas.openxmlformats.org/officeDocument/2006/relationships/image" Target="../media/image9.png"/><Relationship Id="rId7" Type="http://schemas.openxmlformats.org/officeDocument/2006/relationships/image" Target="../media/image8.png"/><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31" Type="http://schemas.openxmlformats.org/officeDocument/2006/relationships/notesSlide" Target="../notesSlides/notesSlide18.xml"/><Relationship Id="rId30" Type="http://schemas.openxmlformats.org/officeDocument/2006/relationships/slideLayout" Target="../slideLayouts/slideLayout1.xml"/><Relationship Id="rId3" Type="http://schemas.openxmlformats.org/officeDocument/2006/relationships/image" Target="../media/image4.png"/><Relationship Id="rId29" Type="http://schemas.openxmlformats.org/officeDocument/2006/relationships/image" Target="../media/image31.png"/><Relationship Id="rId28" Type="http://schemas.openxmlformats.org/officeDocument/2006/relationships/image" Target="../media/image30.png"/><Relationship Id="rId27" Type="http://schemas.openxmlformats.org/officeDocument/2006/relationships/image" Target="../media/image29.png"/><Relationship Id="rId26" Type="http://schemas.openxmlformats.org/officeDocument/2006/relationships/image" Target="../media/image28.png"/><Relationship Id="rId25" Type="http://schemas.openxmlformats.org/officeDocument/2006/relationships/image" Target="../media/image27.png"/><Relationship Id="rId24" Type="http://schemas.openxmlformats.org/officeDocument/2006/relationships/image" Target="../media/image26.png"/><Relationship Id="rId23" Type="http://schemas.openxmlformats.org/officeDocument/2006/relationships/image" Target="../media/image25.png"/><Relationship Id="rId22" Type="http://schemas.openxmlformats.org/officeDocument/2006/relationships/image" Target="../media/image24.png"/><Relationship Id="rId21" Type="http://schemas.openxmlformats.org/officeDocument/2006/relationships/image" Target="../media/image23.png"/><Relationship Id="rId20" Type="http://schemas.openxmlformats.org/officeDocument/2006/relationships/image" Target="../media/image22.png"/><Relationship Id="rId2" Type="http://schemas.openxmlformats.org/officeDocument/2006/relationships/image" Target="../media/image3.png"/><Relationship Id="rId19" Type="http://schemas.openxmlformats.org/officeDocument/2006/relationships/image" Target="../media/image21.png"/><Relationship Id="rId18" Type="http://schemas.openxmlformats.org/officeDocument/2006/relationships/image" Target="../media/image20.png"/><Relationship Id="rId17" Type="http://schemas.openxmlformats.org/officeDocument/2006/relationships/image" Target="../media/image19.png"/><Relationship Id="rId16" Type="http://schemas.openxmlformats.org/officeDocument/2006/relationships/image" Target="../media/image18.png"/><Relationship Id="rId15" Type="http://schemas.openxmlformats.org/officeDocument/2006/relationships/image" Target="../media/image16.png"/><Relationship Id="rId14" Type="http://schemas.openxmlformats.org/officeDocument/2006/relationships/image" Target="../media/image15.png"/><Relationship Id="rId13" Type="http://schemas.openxmlformats.org/officeDocument/2006/relationships/image" Target="../media/image14.png"/><Relationship Id="rId12" Type="http://schemas.openxmlformats.org/officeDocument/2006/relationships/image" Target="../media/image13.png"/><Relationship Id="rId11" Type="http://schemas.openxmlformats.org/officeDocument/2006/relationships/image" Target="../media/image12.png"/><Relationship Id="rId10" Type="http://schemas.openxmlformats.org/officeDocument/2006/relationships/image" Target="../media/image11.png"/><Relationship Id="rId1" Type="http://schemas.openxmlformats.org/officeDocument/2006/relationships/image" Target="../media/image2.png"/></Relationships>
</file>

<file path=ppt/slides/_rels/slide7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9" Type="http://schemas.openxmlformats.org/officeDocument/2006/relationships/image" Target="../media/image43.png"/><Relationship Id="rId8" Type="http://schemas.openxmlformats.org/officeDocument/2006/relationships/image" Target="../media/image42.png"/><Relationship Id="rId7" Type="http://schemas.openxmlformats.org/officeDocument/2006/relationships/image" Target="../media/image41.png"/><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svg"/><Relationship Id="rId3" Type="http://schemas.openxmlformats.org/officeDocument/2006/relationships/image" Target="../media/image38.png"/><Relationship Id="rId25" Type="http://schemas.openxmlformats.org/officeDocument/2006/relationships/slideLayout" Target="../slideLayouts/slideLayout7.xml"/><Relationship Id="rId24" Type="http://schemas.openxmlformats.org/officeDocument/2006/relationships/image" Target="../media/image56.png"/><Relationship Id="rId23" Type="http://schemas.openxmlformats.org/officeDocument/2006/relationships/image" Target="../media/image55.png"/><Relationship Id="rId22" Type="http://schemas.openxmlformats.org/officeDocument/2006/relationships/image" Target="../media/image54.png"/><Relationship Id="rId21" Type="http://schemas.openxmlformats.org/officeDocument/2006/relationships/image" Target="../media/image53.png"/><Relationship Id="rId20" Type="http://schemas.openxmlformats.org/officeDocument/2006/relationships/image" Target="../media/image52.png"/><Relationship Id="rId2" Type="http://schemas.openxmlformats.org/officeDocument/2006/relationships/image" Target="../media/image37.png"/><Relationship Id="rId19" Type="http://schemas.openxmlformats.org/officeDocument/2006/relationships/image" Target="../media/image51.png"/><Relationship Id="rId18" Type="http://schemas.openxmlformats.org/officeDocument/2006/relationships/image" Target="../media/image50.png"/><Relationship Id="rId17" Type="http://schemas.openxmlformats.org/officeDocument/2006/relationships/image" Target="../media/image5.svg"/><Relationship Id="rId16" Type="http://schemas.openxmlformats.org/officeDocument/2006/relationships/image" Target="../media/image49.png"/><Relationship Id="rId15" Type="http://schemas.openxmlformats.org/officeDocument/2006/relationships/image" Target="../media/image48.png"/><Relationship Id="rId14" Type="http://schemas.openxmlformats.org/officeDocument/2006/relationships/image" Target="../media/image47.png"/><Relationship Id="rId13" Type="http://schemas.openxmlformats.org/officeDocument/2006/relationships/image" Target="../media/image46.png"/><Relationship Id="rId12" Type="http://schemas.openxmlformats.org/officeDocument/2006/relationships/image" Target="../media/image45.png"/><Relationship Id="rId11" Type="http://schemas.openxmlformats.org/officeDocument/2006/relationships/image" Target="../media/image4.svg"/><Relationship Id="rId10" Type="http://schemas.openxmlformats.org/officeDocument/2006/relationships/image" Target="../media/image44.png"/><Relationship Id="rId1" Type="http://schemas.openxmlformats.org/officeDocument/2006/relationships/image" Target="../media/image36.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4" name="Title 3"/>
          <p:cNvSpPr>
            <a:spLocks noGrp="1"/>
          </p:cNvSpPr>
          <p:nvPr>
            <p:ph type="ctrTitle"/>
          </p:nvPr>
        </p:nvSpPr>
        <p:spPr>
          <a:xfrm>
            <a:off x="2311400" y="3327400"/>
            <a:ext cx="7569200" cy="1213485"/>
          </a:xfrm>
        </p:spPr>
        <p:txBody>
          <a:bodyPr>
            <a:normAutofit fontScale="90000"/>
          </a:bodyPr>
          <a:p>
            <a:pPr algn="l"/>
            <a:r>
              <a:rPr sz="5335" b="1">
                <a:solidFill>
                  <a:schemeClr val="bg1"/>
                </a:solidFill>
              </a:rPr>
              <a:t>AWS Serverless: Simplificando Soluções em Nuvem</a:t>
            </a:r>
            <a:endParaRPr sz="5335" b="1">
              <a:solidFill>
                <a:schemeClr val="bg1"/>
              </a:solidFill>
            </a:endParaRPr>
          </a:p>
        </p:txBody>
      </p:sp>
      <p:pic>
        <p:nvPicPr>
          <p:cNvPr id="2" name="Picture 1" descr="Group 47"/>
          <p:cNvPicPr>
            <a:picLocks noChangeAspect="1"/>
          </p:cNvPicPr>
          <p:nvPr/>
        </p:nvPicPr>
        <p:blipFill>
          <a:blip r:embed="rId2"/>
          <a:stretch>
            <a:fillRect/>
          </a:stretch>
        </p:blipFill>
        <p:spPr>
          <a:xfrm>
            <a:off x="322580" y="281305"/>
            <a:ext cx="4355465" cy="2113915"/>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2509520" y="-28575"/>
            <a:ext cx="9720580" cy="6897370"/>
          </a:xfrm>
          <a:prstGeom prst="rect">
            <a:avLst/>
          </a:prstGeom>
        </p:spPr>
      </p:pic>
      <p:sp>
        <p:nvSpPr>
          <p:cNvPr id="6" name="Rectangles 5"/>
          <p:cNvSpPr/>
          <p:nvPr/>
        </p:nvSpPr>
        <p:spPr>
          <a:xfrm>
            <a:off x="12065" y="-40005"/>
            <a:ext cx="4629785" cy="6908165"/>
          </a:xfrm>
          <a:prstGeom prst="rect">
            <a:avLst/>
          </a:prstGeom>
          <a:solidFill>
            <a:srgbClr val="161E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 name="object 3"/>
          <p:cNvSpPr txBox="1">
            <a:spLocks noGrp="1"/>
          </p:cNvSpPr>
          <p:nvPr/>
        </p:nvSpPr>
        <p:spPr>
          <a:xfrm>
            <a:off x="379095" y="2378075"/>
            <a:ext cx="4145280" cy="2251710"/>
          </a:xfrm>
          <a:prstGeom prst="rect">
            <a:avLst/>
          </a:prstGeom>
        </p:spPr>
        <p:txBody>
          <a:bodyPr vert="horz" wrap="square" lIns="0" tIns="10583"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100"/>
              </a:spcBef>
            </a:pPr>
            <a:r>
              <a:rPr lang="pt-PT" altLang="en-US" sz="4800">
                <a:solidFill>
                  <a:schemeClr val="bg1"/>
                </a:solidFill>
                <a:latin typeface="Swiss921 BT" panose="020B0806030502050204" charset="0"/>
                <a:cs typeface="Swiss921 BT" panose="020B0806030502050204" charset="0"/>
                <a:sym typeface="+mn-ea"/>
              </a:rPr>
              <a:t>Why Serverless </a:t>
            </a:r>
            <a:endParaRPr lang="pt-PT" altLang="en-US" sz="4800">
              <a:solidFill>
                <a:schemeClr val="bg1"/>
              </a:solidFill>
              <a:latin typeface="Swiss921 BT" panose="020B0806030502050204" charset="0"/>
              <a:cs typeface="Swiss921 BT" panose="020B0806030502050204" charset="0"/>
              <a:sym typeface="+mn-ea"/>
            </a:endParaRPr>
          </a:p>
          <a:p>
            <a:pPr marL="12700">
              <a:lnSpc>
                <a:spcPct val="100000"/>
              </a:lnSpc>
              <a:spcBef>
                <a:spcPts val="100"/>
              </a:spcBef>
            </a:pPr>
            <a:r>
              <a:rPr lang="pt-PT" altLang="en-US" sz="4800">
                <a:solidFill>
                  <a:schemeClr val="bg1"/>
                </a:solidFill>
                <a:latin typeface="Swiss921 BT" panose="020B0806030502050204" charset="0"/>
                <a:cs typeface="Swiss921 BT" panose="020B0806030502050204" charset="0"/>
                <a:sym typeface="+mn-ea"/>
              </a:rPr>
              <a:t>Simplifies Cloud </a:t>
            </a:r>
            <a:endParaRPr lang="pt-PT" altLang="en-US" sz="4800">
              <a:solidFill>
                <a:schemeClr val="bg1"/>
              </a:solidFill>
              <a:latin typeface="Swiss921 BT" panose="020B0806030502050204" charset="0"/>
              <a:cs typeface="Swiss921 BT" panose="020B0806030502050204" charset="0"/>
              <a:sym typeface="+mn-ea"/>
            </a:endParaRPr>
          </a:p>
          <a:p>
            <a:pPr marL="12700">
              <a:lnSpc>
                <a:spcPct val="100000"/>
              </a:lnSpc>
              <a:spcBef>
                <a:spcPts val="100"/>
              </a:spcBef>
            </a:pPr>
            <a:r>
              <a:rPr lang="pt-PT" altLang="en-US" sz="4800">
                <a:solidFill>
                  <a:schemeClr val="bg1"/>
                </a:solidFill>
                <a:latin typeface="Swiss921 BT" panose="020B0806030502050204" charset="0"/>
                <a:cs typeface="Swiss921 BT" panose="020B0806030502050204" charset="0"/>
                <a:sym typeface="+mn-ea"/>
              </a:rPr>
              <a:t>Solutions ?</a:t>
            </a:r>
            <a:endParaRPr lang="pt-PT" altLang="en-US" sz="4800">
              <a:solidFill>
                <a:schemeClr val="bg1"/>
              </a:solidFill>
              <a:latin typeface="Swiss921 BT" panose="020B0806030502050204" charset="0"/>
              <a:cs typeface="Swiss921 BT" panose="020B0806030502050204" charset="0"/>
              <a:sym typeface="+mn-ea"/>
            </a:endParaRPr>
          </a:p>
        </p:txBody>
      </p:sp>
      <p:pic>
        <p:nvPicPr>
          <p:cNvPr id="3" name="Graphic 2"/>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79095" y="332740"/>
            <a:ext cx="1063625" cy="106362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3" name="Text Box 2"/>
          <p:cNvSpPr txBox="1"/>
          <p:nvPr/>
        </p:nvSpPr>
        <p:spPr>
          <a:xfrm>
            <a:off x="321945" y="209550"/>
            <a:ext cx="6232525" cy="398780"/>
          </a:xfrm>
          <a:prstGeom prst="rect">
            <a:avLst/>
          </a:prstGeom>
          <a:noFill/>
        </p:spPr>
        <p:txBody>
          <a:bodyPr wrap="square" rtlCol="0">
            <a:spAutoFit/>
          </a:bodyPr>
          <a:p>
            <a:pPr marL="12700" algn="l">
              <a:lnSpc>
                <a:spcPct val="100000"/>
              </a:lnSpc>
              <a:spcBef>
                <a:spcPts val="100"/>
              </a:spcBef>
            </a:pPr>
            <a:r>
              <a:rPr lang="pt-PT" altLang="en-US" sz="2000">
                <a:solidFill>
                  <a:schemeClr val="bg1"/>
                </a:solidFill>
                <a:latin typeface="Swiss921 BT" panose="020B0806030502050204" charset="0"/>
                <a:cs typeface="Swiss921 BT" panose="020B0806030502050204" charset="0"/>
                <a:sym typeface="+mn-ea"/>
              </a:rPr>
              <a:t>Why Serverless Simplifies Cloud Solutions ?</a:t>
            </a:r>
            <a:endParaRPr lang="pt-PT" altLang="en-US" sz="2000" b="1" dirty="0">
              <a:solidFill>
                <a:schemeClr val="bg1"/>
              </a:solidFill>
              <a:sym typeface="+mn-ea"/>
            </a:endParaRPr>
          </a:p>
        </p:txBody>
      </p:sp>
      <p:sp>
        <p:nvSpPr>
          <p:cNvPr id="2" name="Rectangles 1"/>
          <p:cNvSpPr/>
          <p:nvPr/>
        </p:nvSpPr>
        <p:spPr>
          <a:xfrm>
            <a:off x="424180" y="635000"/>
            <a:ext cx="442440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5" name="Text Box 4"/>
          <p:cNvSpPr txBox="1"/>
          <p:nvPr/>
        </p:nvSpPr>
        <p:spPr>
          <a:xfrm>
            <a:off x="825500" y="747395"/>
            <a:ext cx="4702810" cy="5015865"/>
          </a:xfrm>
          <a:prstGeom prst="rect">
            <a:avLst/>
          </a:prstGeom>
          <a:noFill/>
        </p:spPr>
        <p:txBody>
          <a:bodyPr wrap="square" rtlCol="0" anchor="t">
            <a:spAutoFit/>
          </a:bodyPr>
          <a:p>
            <a:pPr>
              <a:lnSpc>
                <a:spcPct val="200000"/>
              </a:lnSpc>
            </a:pPr>
            <a:r>
              <a:rPr lang="en-US" sz="1600">
                <a:solidFill>
                  <a:schemeClr val="bg1"/>
                </a:solidFill>
              </a:rPr>
              <a:t>Reduced Infrastructure Management</a:t>
            </a:r>
            <a:endParaRPr lang="en-US" sz="1600">
              <a:solidFill>
                <a:schemeClr val="bg1"/>
              </a:solidFill>
            </a:endParaRPr>
          </a:p>
          <a:p>
            <a:pPr>
              <a:lnSpc>
                <a:spcPct val="200000"/>
              </a:lnSpc>
            </a:pPr>
            <a:r>
              <a:rPr lang="en-US" sz="1600">
                <a:solidFill>
                  <a:schemeClr val="bg1"/>
                </a:solidFill>
              </a:rPr>
              <a:t>Automatic Scalability</a:t>
            </a:r>
            <a:endParaRPr lang="en-US" sz="1600">
              <a:solidFill>
                <a:schemeClr val="bg1"/>
              </a:solidFill>
            </a:endParaRPr>
          </a:p>
          <a:p>
            <a:pPr>
              <a:lnSpc>
                <a:spcPct val="200000"/>
              </a:lnSpc>
            </a:pPr>
            <a:r>
              <a:rPr lang="en-US" sz="1600">
                <a:solidFill>
                  <a:schemeClr val="bg1"/>
                </a:solidFill>
              </a:rPr>
              <a:t>Consumption-Based Billing</a:t>
            </a:r>
            <a:endParaRPr lang="en-US" sz="1600">
              <a:solidFill>
                <a:schemeClr val="bg1"/>
              </a:solidFill>
            </a:endParaRPr>
          </a:p>
          <a:p>
            <a:pPr>
              <a:lnSpc>
                <a:spcPct val="200000"/>
              </a:lnSpc>
            </a:pPr>
            <a:r>
              <a:rPr lang="en-US" sz="1600">
                <a:solidFill>
                  <a:schemeClr val="bg1"/>
                </a:solidFill>
              </a:rPr>
              <a:t>Accelerated Development</a:t>
            </a:r>
            <a:endParaRPr lang="en-US" sz="1600">
              <a:solidFill>
                <a:schemeClr val="bg1"/>
              </a:solidFill>
            </a:endParaRPr>
          </a:p>
          <a:p>
            <a:pPr>
              <a:lnSpc>
                <a:spcPct val="200000"/>
              </a:lnSpc>
            </a:pPr>
            <a:r>
              <a:rPr lang="en-US" sz="1600">
                <a:solidFill>
                  <a:schemeClr val="bg1"/>
                </a:solidFill>
              </a:rPr>
              <a:t>Less Operational Overhead</a:t>
            </a:r>
            <a:endParaRPr lang="en-US" sz="1600">
              <a:solidFill>
                <a:schemeClr val="bg1"/>
              </a:solidFill>
            </a:endParaRPr>
          </a:p>
          <a:p>
            <a:pPr>
              <a:lnSpc>
                <a:spcPct val="200000"/>
              </a:lnSpc>
            </a:pPr>
            <a:r>
              <a:rPr lang="en-US" sz="1600">
                <a:solidFill>
                  <a:schemeClr val="bg1"/>
                </a:solidFill>
              </a:rPr>
              <a:t>Flexibility in Language and Tool Choice</a:t>
            </a:r>
            <a:endParaRPr lang="en-US" sz="1600">
              <a:solidFill>
                <a:schemeClr val="bg1"/>
              </a:solidFill>
            </a:endParaRPr>
          </a:p>
          <a:p>
            <a:pPr>
              <a:lnSpc>
                <a:spcPct val="200000"/>
              </a:lnSpc>
            </a:pPr>
            <a:r>
              <a:rPr lang="en-US" sz="1600">
                <a:solidFill>
                  <a:schemeClr val="bg1"/>
                </a:solidFill>
              </a:rPr>
              <a:t>Simple Deployment</a:t>
            </a:r>
            <a:endParaRPr lang="en-US" sz="1600">
              <a:solidFill>
                <a:schemeClr val="bg1"/>
              </a:solidFill>
            </a:endParaRPr>
          </a:p>
          <a:p>
            <a:pPr>
              <a:lnSpc>
                <a:spcPct val="200000"/>
              </a:lnSpc>
            </a:pPr>
            <a:r>
              <a:rPr lang="en-US" sz="1600">
                <a:solidFill>
                  <a:schemeClr val="bg1"/>
                </a:solidFill>
              </a:rPr>
              <a:t>Easy Integration</a:t>
            </a:r>
            <a:endParaRPr lang="en-US" sz="1600">
              <a:solidFill>
                <a:schemeClr val="bg1"/>
              </a:solidFill>
            </a:endParaRPr>
          </a:p>
          <a:p>
            <a:pPr algn="l">
              <a:lnSpc>
                <a:spcPct val="200000"/>
              </a:lnSpc>
              <a:buClrTx/>
              <a:buSzTx/>
              <a:buNone/>
            </a:pPr>
            <a:r>
              <a:rPr lang="en-US" sz="1600">
                <a:solidFill>
                  <a:schemeClr val="bg1"/>
                </a:solidFill>
                <a:sym typeface="+mn-ea"/>
              </a:rPr>
              <a:t>Resiliency and High Availability</a:t>
            </a:r>
            <a:endParaRPr lang="en-US" sz="1600">
              <a:solidFill>
                <a:schemeClr val="bg1"/>
              </a:solidFill>
            </a:endParaRPr>
          </a:p>
          <a:p>
            <a:pPr algn="l">
              <a:lnSpc>
                <a:spcPct val="200000"/>
              </a:lnSpc>
              <a:buClrTx/>
              <a:buSzTx/>
              <a:buNone/>
            </a:pPr>
            <a:r>
              <a:rPr lang="en-US" sz="1600">
                <a:solidFill>
                  <a:schemeClr val="bg1"/>
                </a:solidFill>
                <a:sym typeface="+mn-ea"/>
              </a:rPr>
              <a:t>Focus on business logic</a:t>
            </a:r>
            <a:endParaRPr lang="en-US" sz="1600">
              <a:solidFill>
                <a:schemeClr val="bg1"/>
              </a:solidFill>
            </a:endParaRPr>
          </a:p>
        </p:txBody>
      </p:sp>
      <p:pic>
        <p:nvPicPr>
          <p:cNvPr id="10" name="Picture 9"/>
          <p:cNvPicPr>
            <a:picLocks noChangeAspect="1"/>
          </p:cNvPicPr>
          <p:nvPr/>
        </p:nvPicPr>
        <p:blipFill>
          <a:blip r:embed="rId1"/>
          <a:stretch>
            <a:fillRect/>
          </a:stretch>
        </p:blipFill>
        <p:spPr>
          <a:xfrm>
            <a:off x="436245" y="990600"/>
            <a:ext cx="288925" cy="288925"/>
          </a:xfrm>
          <a:prstGeom prst="rect">
            <a:avLst/>
          </a:prstGeom>
        </p:spPr>
      </p:pic>
      <p:sp>
        <p:nvSpPr>
          <p:cNvPr id="22" name="Text Box 21"/>
          <p:cNvSpPr txBox="1"/>
          <p:nvPr/>
        </p:nvSpPr>
        <p:spPr>
          <a:xfrm>
            <a:off x="6851650" y="814705"/>
            <a:ext cx="4352925" cy="2553335"/>
          </a:xfrm>
          <a:prstGeom prst="rect">
            <a:avLst/>
          </a:prstGeom>
          <a:noFill/>
        </p:spPr>
        <p:txBody>
          <a:bodyPr wrap="square" rtlCol="0" anchor="t">
            <a:spAutoFit/>
          </a:bodyPr>
          <a:p>
            <a:pPr algn="l">
              <a:lnSpc>
                <a:spcPct val="200000"/>
              </a:lnSpc>
              <a:buClrTx/>
              <a:buSzTx/>
              <a:buNone/>
            </a:pPr>
            <a:r>
              <a:rPr lang="en-US" sz="1600">
                <a:solidFill>
                  <a:schemeClr val="bg1"/>
                </a:solidFill>
                <a:sym typeface="+mn-ea"/>
              </a:rPr>
              <a:t>Reduced Time to Market</a:t>
            </a:r>
            <a:endParaRPr lang="en-US" sz="1600">
              <a:solidFill>
                <a:schemeClr val="bg1"/>
              </a:solidFill>
              <a:sym typeface="+mn-ea"/>
            </a:endParaRPr>
          </a:p>
          <a:p>
            <a:pPr algn="l">
              <a:lnSpc>
                <a:spcPct val="200000"/>
              </a:lnSpc>
              <a:buClrTx/>
              <a:buSzTx/>
              <a:buNone/>
            </a:pPr>
            <a:r>
              <a:rPr lang="en-US" sz="1600">
                <a:solidFill>
                  <a:schemeClr val="bg1"/>
                </a:solidFill>
                <a:sym typeface="+mn-ea"/>
              </a:rPr>
              <a:t>Increased Security</a:t>
            </a:r>
            <a:endParaRPr lang="en-US" sz="1600">
              <a:solidFill>
                <a:schemeClr val="bg1"/>
              </a:solidFill>
            </a:endParaRPr>
          </a:p>
          <a:p>
            <a:pPr algn="l">
              <a:lnSpc>
                <a:spcPct val="200000"/>
              </a:lnSpc>
              <a:buClrTx/>
              <a:buSzTx/>
              <a:buNone/>
            </a:pPr>
            <a:r>
              <a:rPr lang="en-US" sz="1600">
                <a:solidFill>
                  <a:schemeClr val="bg1"/>
                </a:solidFill>
                <a:sym typeface="+mn-ea"/>
              </a:rPr>
              <a:t>Facilitated Microservices</a:t>
            </a:r>
            <a:endParaRPr lang="en-US" sz="1600">
              <a:solidFill>
                <a:schemeClr val="bg1"/>
              </a:solidFill>
            </a:endParaRPr>
          </a:p>
          <a:p>
            <a:pPr algn="l">
              <a:lnSpc>
                <a:spcPct val="200000"/>
              </a:lnSpc>
              <a:buClrTx/>
              <a:buSzTx/>
              <a:buNone/>
            </a:pPr>
            <a:r>
              <a:rPr lang="en-US" sz="1600">
                <a:solidFill>
                  <a:schemeClr val="bg1"/>
                </a:solidFill>
                <a:sym typeface="+mn-ea"/>
              </a:rPr>
              <a:t>Integrated Monitoring and Analytics</a:t>
            </a:r>
            <a:endParaRPr lang="en-US" sz="1600">
              <a:solidFill>
                <a:schemeClr val="bg1"/>
              </a:solidFill>
            </a:endParaRPr>
          </a:p>
          <a:p>
            <a:pPr algn="l">
              <a:lnSpc>
                <a:spcPct val="200000"/>
              </a:lnSpc>
              <a:buClrTx/>
              <a:buSzTx/>
              <a:buNone/>
            </a:pPr>
            <a:r>
              <a:rPr lang="en-US" sz="1600">
                <a:solidFill>
                  <a:schemeClr val="bg1"/>
                </a:solidFill>
                <a:sym typeface="+mn-ea"/>
              </a:rPr>
              <a:t>Easy Experimentation and Prototyping</a:t>
            </a:r>
            <a:endParaRPr lang="en-US" sz="1600">
              <a:solidFill>
                <a:schemeClr val="bg1"/>
              </a:solidFill>
            </a:endParaRPr>
          </a:p>
        </p:txBody>
      </p:sp>
      <p:pic>
        <p:nvPicPr>
          <p:cNvPr id="23" name="Picture 22"/>
          <p:cNvPicPr>
            <a:picLocks noChangeAspect="1"/>
          </p:cNvPicPr>
          <p:nvPr/>
        </p:nvPicPr>
        <p:blipFill>
          <a:blip r:embed="rId1"/>
          <a:stretch>
            <a:fillRect/>
          </a:stretch>
        </p:blipFill>
        <p:spPr>
          <a:xfrm>
            <a:off x="420370" y="1460500"/>
            <a:ext cx="288925" cy="288925"/>
          </a:xfrm>
          <a:prstGeom prst="rect">
            <a:avLst/>
          </a:prstGeom>
        </p:spPr>
      </p:pic>
      <p:pic>
        <p:nvPicPr>
          <p:cNvPr id="24" name="Picture 23"/>
          <p:cNvPicPr>
            <a:picLocks noChangeAspect="1"/>
          </p:cNvPicPr>
          <p:nvPr/>
        </p:nvPicPr>
        <p:blipFill>
          <a:blip r:embed="rId1"/>
          <a:stretch>
            <a:fillRect/>
          </a:stretch>
        </p:blipFill>
        <p:spPr>
          <a:xfrm>
            <a:off x="6487795" y="1041400"/>
            <a:ext cx="288925" cy="288925"/>
          </a:xfrm>
          <a:prstGeom prst="rect">
            <a:avLst/>
          </a:prstGeom>
        </p:spPr>
      </p:pic>
      <p:pic>
        <p:nvPicPr>
          <p:cNvPr id="25" name="Picture 24"/>
          <p:cNvPicPr>
            <a:picLocks noChangeAspect="1"/>
          </p:cNvPicPr>
          <p:nvPr/>
        </p:nvPicPr>
        <p:blipFill>
          <a:blip r:embed="rId1"/>
          <a:stretch>
            <a:fillRect/>
          </a:stretch>
        </p:blipFill>
        <p:spPr>
          <a:xfrm>
            <a:off x="6471920" y="1539875"/>
            <a:ext cx="288925" cy="288925"/>
          </a:xfrm>
          <a:prstGeom prst="rect">
            <a:avLst/>
          </a:prstGeom>
        </p:spPr>
      </p:pic>
      <p:pic>
        <p:nvPicPr>
          <p:cNvPr id="26" name="Picture 25"/>
          <p:cNvPicPr>
            <a:picLocks noChangeAspect="1"/>
          </p:cNvPicPr>
          <p:nvPr/>
        </p:nvPicPr>
        <p:blipFill>
          <a:blip r:embed="rId1"/>
          <a:stretch>
            <a:fillRect/>
          </a:stretch>
        </p:blipFill>
        <p:spPr>
          <a:xfrm>
            <a:off x="6487795" y="2025650"/>
            <a:ext cx="288925" cy="288925"/>
          </a:xfrm>
          <a:prstGeom prst="rect">
            <a:avLst/>
          </a:prstGeom>
        </p:spPr>
      </p:pic>
      <p:pic>
        <p:nvPicPr>
          <p:cNvPr id="27" name="Picture 26"/>
          <p:cNvPicPr>
            <a:picLocks noChangeAspect="1"/>
          </p:cNvPicPr>
          <p:nvPr/>
        </p:nvPicPr>
        <p:blipFill>
          <a:blip r:embed="rId1"/>
          <a:stretch>
            <a:fillRect/>
          </a:stretch>
        </p:blipFill>
        <p:spPr>
          <a:xfrm>
            <a:off x="6471920" y="2524125"/>
            <a:ext cx="288925" cy="288925"/>
          </a:xfrm>
          <a:prstGeom prst="rect">
            <a:avLst/>
          </a:prstGeom>
        </p:spPr>
      </p:pic>
      <p:pic>
        <p:nvPicPr>
          <p:cNvPr id="28" name="Picture 27"/>
          <p:cNvPicPr>
            <a:picLocks noChangeAspect="1"/>
          </p:cNvPicPr>
          <p:nvPr/>
        </p:nvPicPr>
        <p:blipFill>
          <a:blip r:embed="rId1"/>
          <a:stretch>
            <a:fillRect/>
          </a:stretch>
        </p:blipFill>
        <p:spPr>
          <a:xfrm>
            <a:off x="6475095" y="2984500"/>
            <a:ext cx="288925" cy="288925"/>
          </a:xfrm>
          <a:prstGeom prst="rect">
            <a:avLst/>
          </a:prstGeom>
        </p:spPr>
      </p:pic>
      <p:pic>
        <p:nvPicPr>
          <p:cNvPr id="29" name="Picture 28"/>
          <p:cNvPicPr>
            <a:picLocks noChangeAspect="1"/>
          </p:cNvPicPr>
          <p:nvPr/>
        </p:nvPicPr>
        <p:blipFill>
          <a:blip r:embed="rId1"/>
          <a:stretch>
            <a:fillRect/>
          </a:stretch>
        </p:blipFill>
        <p:spPr>
          <a:xfrm>
            <a:off x="420370" y="1946275"/>
            <a:ext cx="288925" cy="288925"/>
          </a:xfrm>
          <a:prstGeom prst="rect">
            <a:avLst/>
          </a:prstGeom>
        </p:spPr>
      </p:pic>
      <p:pic>
        <p:nvPicPr>
          <p:cNvPr id="30" name="Picture 29"/>
          <p:cNvPicPr>
            <a:picLocks noChangeAspect="1"/>
          </p:cNvPicPr>
          <p:nvPr/>
        </p:nvPicPr>
        <p:blipFill>
          <a:blip r:embed="rId1"/>
          <a:stretch>
            <a:fillRect/>
          </a:stretch>
        </p:blipFill>
        <p:spPr>
          <a:xfrm>
            <a:off x="410845" y="2422525"/>
            <a:ext cx="288925" cy="288925"/>
          </a:xfrm>
          <a:prstGeom prst="rect">
            <a:avLst/>
          </a:prstGeom>
        </p:spPr>
      </p:pic>
      <p:pic>
        <p:nvPicPr>
          <p:cNvPr id="32" name="Picture 31"/>
          <p:cNvPicPr>
            <a:picLocks noChangeAspect="1"/>
          </p:cNvPicPr>
          <p:nvPr/>
        </p:nvPicPr>
        <p:blipFill>
          <a:blip r:embed="rId1"/>
          <a:stretch>
            <a:fillRect/>
          </a:stretch>
        </p:blipFill>
        <p:spPr>
          <a:xfrm>
            <a:off x="429895" y="2946400"/>
            <a:ext cx="288925" cy="288925"/>
          </a:xfrm>
          <a:prstGeom prst="rect">
            <a:avLst/>
          </a:prstGeom>
        </p:spPr>
      </p:pic>
      <p:pic>
        <p:nvPicPr>
          <p:cNvPr id="33" name="Picture 32"/>
          <p:cNvPicPr>
            <a:picLocks noChangeAspect="1"/>
          </p:cNvPicPr>
          <p:nvPr/>
        </p:nvPicPr>
        <p:blipFill>
          <a:blip r:embed="rId1"/>
          <a:stretch>
            <a:fillRect/>
          </a:stretch>
        </p:blipFill>
        <p:spPr>
          <a:xfrm>
            <a:off x="414020" y="3416300"/>
            <a:ext cx="288925" cy="288925"/>
          </a:xfrm>
          <a:prstGeom prst="rect">
            <a:avLst/>
          </a:prstGeom>
        </p:spPr>
      </p:pic>
      <p:pic>
        <p:nvPicPr>
          <p:cNvPr id="35" name="Picture 34"/>
          <p:cNvPicPr>
            <a:picLocks noChangeAspect="1"/>
          </p:cNvPicPr>
          <p:nvPr/>
        </p:nvPicPr>
        <p:blipFill>
          <a:blip r:embed="rId1"/>
          <a:stretch>
            <a:fillRect/>
          </a:stretch>
        </p:blipFill>
        <p:spPr>
          <a:xfrm>
            <a:off x="414020" y="3902075"/>
            <a:ext cx="288925" cy="288925"/>
          </a:xfrm>
          <a:prstGeom prst="rect">
            <a:avLst/>
          </a:prstGeom>
        </p:spPr>
      </p:pic>
      <p:pic>
        <p:nvPicPr>
          <p:cNvPr id="36" name="Picture 35"/>
          <p:cNvPicPr>
            <a:picLocks noChangeAspect="1"/>
          </p:cNvPicPr>
          <p:nvPr/>
        </p:nvPicPr>
        <p:blipFill>
          <a:blip r:embed="rId1"/>
          <a:stretch>
            <a:fillRect/>
          </a:stretch>
        </p:blipFill>
        <p:spPr>
          <a:xfrm>
            <a:off x="404495" y="4378325"/>
            <a:ext cx="288925" cy="288925"/>
          </a:xfrm>
          <a:prstGeom prst="rect">
            <a:avLst/>
          </a:prstGeom>
        </p:spPr>
      </p:pic>
      <p:pic>
        <p:nvPicPr>
          <p:cNvPr id="37" name="Picture 36"/>
          <p:cNvPicPr>
            <a:picLocks noChangeAspect="1"/>
          </p:cNvPicPr>
          <p:nvPr/>
        </p:nvPicPr>
        <p:blipFill>
          <a:blip r:embed="rId1"/>
          <a:stretch>
            <a:fillRect/>
          </a:stretch>
        </p:blipFill>
        <p:spPr>
          <a:xfrm>
            <a:off x="417195" y="4895850"/>
            <a:ext cx="288925" cy="288925"/>
          </a:xfrm>
          <a:prstGeom prst="rect">
            <a:avLst/>
          </a:prstGeom>
        </p:spPr>
      </p:pic>
      <p:pic>
        <p:nvPicPr>
          <p:cNvPr id="39" name="Picture 38"/>
          <p:cNvPicPr>
            <a:picLocks noChangeAspect="1"/>
          </p:cNvPicPr>
          <p:nvPr/>
        </p:nvPicPr>
        <p:blipFill>
          <a:blip r:embed="rId1"/>
          <a:stretch>
            <a:fillRect/>
          </a:stretch>
        </p:blipFill>
        <p:spPr>
          <a:xfrm>
            <a:off x="407670" y="5372100"/>
            <a:ext cx="288925" cy="28892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152525" y="-635"/>
            <a:ext cx="11039475" cy="6920230"/>
          </a:xfrm>
          <a:prstGeom prst="rect">
            <a:avLst/>
          </a:prstGeom>
        </p:spPr>
      </p:pic>
      <p:sp>
        <p:nvSpPr>
          <p:cNvPr id="6" name="Rectangles 5"/>
          <p:cNvSpPr/>
          <p:nvPr/>
        </p:nvSpPr>
        <p:spPr>
          <a:xfrm>
            <a:off x="12065" y="-40005"/>
            <a:ext cx="4629785" cy="6908165"/>
          </a:xfrm>
          <a:prstGeom prst="rect">
            <a:avLst/>
          </a:prstGeom>
          <a:solidFill>
            <a:srgbClr val="161E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 name="object 3"/>
          <p:cNvSpPr txBox="1">
            <a:spLocks noGrp="1"/>
          </p:cNvSpPr>
          <p:nvPr/>
        </p:nvSpPr>
        <p:spPr>
          <a:xfrm>
            <a:off x="379095" y="1839595"/>
            <a:ext cx="6431280" cy="1499870"/>
          </a:xfrm>
          <a:prstGeom prst="rect">
            <a:avLst/>
          </a:prstGeom>
        </p:spPr>
        <p:txBody>
          <a:bodyPr vert="horz" wrap="square" lIns="0" tIns="10583"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100"/>
              </a:spcBef>
            </a:pPr>
            <a:r>
              <a:rPr lang="pt-PT" altLang="en-US" sz="4800">
                <a:solidFill>
                  <a:schemeClr val="bg1"/>
                </a:solidFill>
                <a:latin typeface="Swiss921 BT" panose="020B0806030502050204" charset="0"/>
                <a:cs typeface="Swiss921 BT" panose="020B0806030502050204" charset="0"/>
                <a:sym typeface="+mn-ea"/>
              </a:rPr>
              <a:t>Architecture </a:t>
            </a:r>
            <a:endParaRPr lang="pt-PT" altLang="en-US" sz="4800">
              <a:solidFill>
                <a:schemeClr val="bg1"/>
              </a:solidFill>
              <a:latin typeface="Swiss921 BT" panose="020B0806030502050204" charset="0"/>
              <a:cs typeface="Swiss921 BT" panose="020B0806030502050204" charset="0"/>
              <a:sym typeface="+mn-ea"/>
            </a:endParaRPr>
          </a:p>
          <a:p>
            <a:pPr marL="12700">
              <a:lnSpc>
                <a:spcPct val="100000"/>
              </a:lnSpc>
              <a:spcBef>
                <a:spcPts val="100"/>
              </a:spcBef>
            </a:pPr>
            <a:r>
              <a:rPr lang="pt-PT" altLang="en-US" sz="4800">
                <a:solidFill>
                  <a:schemeClr val="bg1"/>
                </a:solidFill>
                <a:latin typeface="Swiss921 BT" panose="020B0806030502050204" charset="0"/>
                <a:cs typeface="Swiss921 BT" panose="020B0806030502050204" charset="0"/>
                <a:sym typeface="+mn-ea"/>
              </a:rPr>
              <a:t>Serverless</a:t>
            </a:r>
            <a:endParaRPr lang="pt-PT" altLang="en-US" sz="4800" spc="170" dirty="0">
              <a:solidFill>
                <a:schemeClr val="bg1"/>
              </a:solidFill>
              <a:latin typeface="Swiss921 BT" panose="020B0806030502050204" charset="0"/>
              <a:cs typeface="Swiss921 BT" panose="020B0806030502050204" charset="0"/>
              <a:sym typeface="+mn-ea"/>
            </a:endParaRPr>
          </a:p>
        </p:txBody>
      </p:sp>
      <p:pic>
        <p:nvPicPr>
          <p:cNvPr id="3" name="Graphic 2"/>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79095" y="332740"/>
            <a:ext cx="1063625" cy="106362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3" name="Text Box 2"/>
          <p:cNvSpPr txBox="1"/>
          <p:nvPr/>
        </p:nvSpPr>
        <p:spPr>
          <a:xfrm>
            <a:off x="321945" y="209550"/>
            <a:ext cx="6608445" cy="398780"/>
          </a:xfrm>
          <a:prstGeom prst="rect">
            <a:avLst/>
          </a:prstGeom>
          <a:noFill/>
        </p:spPr>
        <p:txBody>
          <a:bodyPr wrap="none" rtlCol="0">
            <a:spAutoFit/>
          </a:bodyPr>
          <a:p>
            <a:pPr algn="l"/>
            <a:r>
              <a:rPr lang="pt-PT" altLang="en-US" sz="2000" b="1" dirty="0">
                <a:solidFill>
                  <a:schemeClr val="bg1"/>
                </a:solidFill>
                <a:sym typeface="+mn-ea"/>
              </a:rPr>
              <a:t>Amazon SNS with AWS Management Console</a:t>
            </a:r>
            <a:endParaRPr lang="pt-PT" altLang="en-US" sz="2000" b="1" dirty="0">
              <a:solidFill>
                <a:schemeClr val="bg1"/>
              </a:solidFill>
              <a:sym typeface="+mn-ea"/>
            </a:endParaRPr>
          </a:p>
        </p:txBody>
      </p:sp>
      <p:pic>
        <p:nvPicPr>
          <p:cNvPr id="112642" name="Graphic 18"/>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252470" y="2055495"/>
            <a:ext cx="765810" cy="7658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 name="Rectangle 37"/>
          <p:cNvSpPr/>
          <p:nvPr/>
        </p:nvSpPr>
        <p:spPr>
          <a:xfrm>
            <a:off x="5589905" y="1584325"/>
            <a:ext cx="5192395" cy="2014220"/>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r>
              <a:rPr lang="en-US" sz="1200" dirty="0">
                <a:solidFill>
                  <a:schemeClr val="bg1"/>
                </a:solidFill>
                <a:latin typeface="Inter Light" panose="02000403000000020004" charset="0"/>
                <a:cs typeface="Inter Light" panose="02000403000000020004" charset="0"/>
              </a:rPr>
              <a:t>AWS Cloud</a:t>
            </a:r>
            <a:endParaRPr lang="en-US" sz="1200" dirty="0">
              <a:solidFill>
                <a:schemeClr val="bg1"/>
              </a:solidFill>
              <a:latin typeface="Inter Light" panose="02000403000000020004" charset="0"/>
              <a:cs typeface="Inter Light" panose="02000403000000020004" charset="0"/>
            </a:endParaRPr>
          </a:p>
        </p:txBody>
      </p:sp>
      <p:pic>
        <p:nvPicPr>
          <p:cNvPr id="4" name="Graphic 12"/>
          <p:cNvPicPr>
            <a:picLocks noChangeAspect="1"/>
          </p:cNvPicPr>
          <p:nvPr/>
        </p:nvPicPr>
        <p:blipFill>
          <a:blip r:embed="rId2">
            <a:extLst>
              <a:ext uri="{96DAC541-7B7A-43D3-8B79-37D633B846F1}">
                <asvg:svgBlip xmlns:asvg="http://schemas.microsoft.com/office/drawing/2016/SVG/main" r:embed="rId3"/>
              </a:ext>
            </a:extLst>
          </a:blip>
          <a:srcRect/>
          <a:stretch>
            <a:fillRect/>
          </a:stretch>
        </p:blipFill>
        <p:spPr>
          <a:xfrm>
            <a:off x="5598637" y="1584008"/>
            <a:ext cx="381000" cy="381000"/>
          </a:xfrm>
          <a:prstGeom prst="rect">
            <a:avLst/>
          </a:prstGeom>
        </p:spPr>
      </p:pic>
      <p:sp>
        <p:nvSpPr>
          <p:cNvPr id="6" name="TextBox 34"/>
          <p:cNvSpPr txBox="1"/>
          <p:nvPr/>
        </p:nvSpPr>
        <p:spPr>
          <a:xfrm>
            <a:off x="2882062" y="2914386"/>
            <a:ext cx="1506552" cy="645160"/>
          </a:xfrm>
          <a:prstGeom prst="rect">
            <a:avLst/>
          </a:prstGeom>
          <a:noFill/>
        </p:spPr>
        <p:txBody>
          <a:bodyPr wrap="square" rtlCol="0">
            <a:spAutoFit/>
          </a:bodyPr>
          <a:p>
            <a:pPr algn="ctr"/>
            <a:r>
              <a:rPr lang="en-US" sz="1200" dirty="0">
                <a:solidFill>
                  <a:schemeClr val="bg1"/>
                </a:solidFill>
                <a:latin typeface="Inter Light" panose="02000403000000020004" charset="0"/>
                <a:cs typeface="Inter Light" panose="02000403000000020004" charset="0"/>
              </a:rPr>
              <a:t>AWS Command Line Interface (AWS CLI)</a:t>
            </a:r>
            <a:endParaRPr lang="en-US" sz="1200" dirty="0">
              <a:solidFill>
                <a:schemeClr val="bg1"/>
              </a:solidFill>
              <a:latin typeface="Inter Light" panose="02000403000000020004" charset="0"/>
              <a:cs typeface="Inter Light" panose="02000403000000020004" charset="0"/>
            </a:endParaRPr>
          </a:p>
        </p:txBody>
      </p:sp>
      <p:cxnSp>
        <p:nvCxnSpPr>
          <p:cNvPr id="16" name="Straight Arrow Connector 15"/>
          <p:cNvCxnSpPr/>
          <p:nvPr/>
        </p:nvCxnSpPr>
        <p:spPr>
          <a:xfrm flipV="1">
            <a:off x="4265930" y="2526030"/>
            <a:ext cx="1982470" cy="381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61" name="TextBox 18"/>
          <p:cNvSpPr txBox="1">
            <a:spLocks noChangeArrowheads="1"/>
          </p:cNvSpPr>
          <p:nvPr/>
        </p:nvSpPr>
        <p:spPr bwMode="auto">
          <a:xfrm>
            <a:off x="4280535" y="2202180"/>
            <a:ext cx="132715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100">
                <a:solidFill>
                  <a:schemeClr val="bg1"/>
                </a:solidFill>
                <a:latin typeface="Inter Light" panose="02000403000000020004" charset="0"/>
                <a:ea typeface="Amazon Ember" panose="020B0603020204020204" pitchFamily="34" charset="0"/>
                <a:cs typeface="Inter Light" panose="02000403000000020004" charset="0"/>
              </a:rPr>
              <a:t>Create</a:t>
            </a:r>
            <a:endParaRPr lang="pt-PT" altLang="en-US" sz="110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31" name="Picture 30" descr="users"/>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9930" y="2074545"/>
            <a:ext cx="448310" cy="358775"/>
          </a:xfrm>
          <a:prstGeom prst="rect">
            <a:avLst/>
          </a:prstGeom>
        </p:spPr>
      </p:pic>
      <p:sp>
        <p:nvSpPr>
          <p:cNvPr id="34" name="TextBox 9"/>
          <p:cNvSpPr txBox="1">
            <a:spLocks noChangeArrowheads="1"/>
          </p:cNvSpPr>
          <p:nvPr/>
        </p:nvSpPr>
        <p:spPr bwMode="auto">
          <a:xfrm>
            <a:off x="610870" y="2526030"/>
            <a:ext cx="64579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sz="1200" dirty="0">
                <a:solidFill>
                  <a:schemeClr val="bg1"/>
                </a:solidFill>
                <a:latin typeface="Inter Light" panose="02000403000000020004" charset="0"/>
                <a:ea typeface="Amazon Ember" panose="020B0603020204020204" pitchFamily="34" charset="0"/>
                <a:cs typeface="Inter Light" panose="02000403000000020004" charset="0"/>
              </a:rPr>
              <a:t>User</a:t>
            </a:r>
            <a:endParaRPr lang="pt-PT"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cxnSp>
        <p:nvCxnSpPr>
          <p:cNvPr id="7" name="Straight Arrow Connector 6"/>
          <p:cNvCxnSpPr/>
          <p:nvPr/>
        </p:nvCxnSpPr>
        <p:spPr>
          <a:xfrm>
            <a:off x="1325880" y="2533015"/>
            <a:ext cx="182308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8" name="TextBox 18"/>
          <p:cNvSpPr txBox="1">
            <a:spLocks noChangeArrowheads="1"/>
          </p:cNvSpPr>
          <p:nvPr/>
        </p:nvSpPr>
        <p:spPr bwMode="auto">
          <a:xfrm>
            <a:off x="1541780" y="2172970"/>
            <a:ext cx="132715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sz="1100" dirty="0">
                <a:solidFill>
                  <a:schemeClr val="bg1"/>
                </a:solidFill>
                <a:latin typeface="Inter Light" panose="02000403000000020004" charset="0"/>
                <a:cs typeface="Inter Light" panose="02000403000000020004" charset="0"/>
                <a:sym typeface="+mn-ea"/>
              </a:rPr>
              <a:t>Command </a:t>
            </a:r>
            <a:r>
              <a:rPr lang="pt-PT" altLang="en-US" sz="1100" dirty="0">
                <a:solidFill>
                  <a:schemeClr val="bg1"/>
                </a:solidFill>
                <a:latin typeface="Inter Light" panose="02000403000000020004" charset="0"/>
                <a:cs typeface="Inter Light" panose="02000403000000020004" charset="0"/>
                <a:sym typeface="+mn-ea"/>
              </a:rPr>
              <a:t> CLI</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sym typeface="+mn-ea"/>
            </a:endParaRPr>
          </a:p>
        </p:txBody>
      </p:sp>
      <p:sp>
        <p:nvSpPr>
          <p:cNvPr id="13" name="TextBox 18"/>
          <p:cNvSpPr txBox="1">
            <a:spLocks noChangeArrowheads="1"/>
          </p:cNvSpPr>
          <p:nvPr/>
        </p:nvSpPr>
        <p:spPr bwMode="auto">
          <a:xfrm>
            <a:off x="4280535" y="2529840"/>
            <a:ext cx="132715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100">
                <a:solidFill>
                  <a:schemeClr val="bg1"/>
                </a:solidFill>
                <a:latin typeface="Inter Light" panose="02000403000000020004" charset="0"/>
                <a:ea typeface="Amazon Ember" panose="020B0603020204020204" pitchFamily="34" charset="0"/>
                <a:cs typeface="Inter Light" panose="02000403000000020004" charset="0"/>
              </a:rPr>
              <a:t>topic</a:t>
            </a:r>
            <a:endParaRPr lang="pt-PT" altLang="en-US" sz="110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75780" name="Graphic 2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03328" y="211677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785" name="TextBox 9"/>
          <p:cNvSpPr txBox="1">
            <a:spLocks noChangeArrowheads="1"/>
          </p:cNvSpPr>
          <p:nvPr/>
        </p:nvSpPr>
        <p:spPr bwMode="auto">
          <a:xfrm>
            <a:off x="5714683" y="2972435"/>
            <a:ext cx="22685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Simple Notification Service (Amazon SNS)</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75796" name="TextBox 25"/>
          <p:cNvSpPr txBox="1">
            <a:spLocks noChangeArrowheads="1"/>
          </p:cNvSpPr>
          <p:nvPr/>
        </p:nvSpPr>
        <p:spPr bwMode="auto">
          <a:xfrm>
            <a:off x="8729597" y="2742248"/>
            <a:ext cx="138588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Topic</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75799" name="Graphic 17"/>
          <p:cNvPicPr>
            <a:picLocks noChangeAspect="1" noChangeArrowheads="1"/>
          </p:cNvPicPr>
          <p:nvPr/>
        </p:nvPicPr>
        <p:blipFill>
          <a:blip r:embed="rId7">
            <a:extLst>
              <a:ext uri="{96DAC541-7B7A-43D3-8B79-37D633B846F1}">
                <asvg:svgBlip xmlns:asvg="http://schemas.microsoft.com/office/drawing/2016/SVG/main" r:embed="rId8"/>
              </a:ext>
            </a:extLst>
          </a:blip>
          <a:srcRect/>
          <a:stretch>
            <a:fillRect/>
          </a:stretch>
        </p:blipFill>
        <p:spPr bwMode="auto">
          <a:xfrm>
            <a:off x="9191626" y="2269173"/>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9" name="Straight Arrow Connector 8"/>
          <p:cNvCxnSpPr/>
          <p:nvPr/>
        </p:nvCxnSpPr>
        <p:spPr>
          <a:xfrm flipV="1">
            <a:off x="7137400" y="2507615"/>
            <a:ext cx="1982470" cy="381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2" name="Rectangles 1"/>
          <p:cNvSpPr/>
          <p:nvPr/>
        </p:nvSpPr>
        <p:spPr>
          <a:xfrm>
            <a:off x="424180" y="635000"/>
            <a:ext cx="658368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3" name="Text Box 2"/>
          <p:cNvSpPr txBox="1"/>
          <p:nvPr/>
        </p:nvSpPr>
        <p:spPr>
          <a:xfrm>
            <a:off x="354965" y="184785"/>
            <a:ext cx="6839585" cy="398780"/>
          </a:xfrm>
          <a:prstGeom prst="rect">
            <a:avLst/>
          </a:prstGeom>
          <a:noFill/>
        </p:spPr>
        <p:txBody>
          <a:bodyPr wrap="none" rtlCol="0">
            <a:spAutoFit/>
          </a:bodyPr>
          <a:p>
            <a:pPr algn="l"/>
            <a:r>
              <a:rPr lang="pt-PT" altLang="en-US" sz="2000" b="1" dirty="0">
                <a:solidFill>
                  <a:schemeClr val="bg1"/>
                </a:solidFill>
                <a:sym typeface="+mn-ea"/>
              </a:rPr>
              <a:t>Amazon SQS Queue Polling From AWS Lambda</a:t>
            </a:r>
            <a:endParaRPr lang="pt-PT" altLang="en-US" sz="2000" b="1" dirty="0">
              <a:solidFill>
                <a:schemeClr val="bg1"/>
              </a:solidFill>
              <a:sym typeface="+mn-ea"/>
            </a:endParaRPr>
          </a:p>
        </p:txBody>
      </p:sp>
      <p:sp>
        <p:nvSpPr>
          <p:cNvPr id="38" name="Rectangle 37"/>
          <p:cNvSpPr/>
          <p:nvPr/>
        </p:nvSpPr>
        <p:spPr>
          <a:xfrm>
            <a:off x="2851150" y="1584325"/>
            <a:ext cx="7931150" cy="2014220"/>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r>
              <a:rPr lang="en-US" sz="1200" dirty="0">
                <a:solidFill>
                  <a:schemeClr val="bg1"/>
                </a:solidFill>
                <a:latin typeface="Inter Light" panose="02000403000000020004" charset="0"/>
                <a:cs typeface="Inter Light" panose="02000403000000020004" charset="0"/>
              </a:rPr>
              <a:t>AWS Cloud</a:t>
            </a:r>
            <a:endParaRPr lang="en-US" sz="1200" dirty="0">
              <a:solidFill>
                <a:schemeClr val="bg1"/>
              </a:solidFill>
              <a:latin typeface="Inter Light" panose="02000403000000020004" charset="0"/>
              <a:cs typeface="Inter Light" panose="02000403000000020004" charset="0"/>
            </a:endParaRPr>
          </a:p>
        </p:txBody>
      </p:sp>
      <p:pic>
        <p:nvPicPr>
          <p:cNvPr id="4" name="Graphic 12"/>
          <p:cNvPicPr>
            <a:picLocks noChangeAspect="1"/>
          </p:cNvPicPr>
          <p:nvPr/>
        </p:nvPicPr>
        <p:blipFill>
          <a:blip r:embed="rId1">
            <a:extLst>
              <a:ext uri="{96DAC541-7B7A-43D3-8B79-37D633B846F1}">
                <asvg:svgBlip xmlns:asvg="http://schemas.microsoft.com/office/drawing/2016/SVG/main" r:embed="rId2"/>
              </a:ext>
            </a:extLst>
          </a:blip>
          <a:srcRect/>
          <a:stretch>
            <a:fillRect/>
          </a:stretch>
        </p:blipFill>
        <p:spPr>
          <a:xfrm>
            <a:off x="2854802" y="1584008"/>
            <a:ext cx="381000" cy="381000"/>
          </a:xfrm>
          <a:prstGeom prst="rect">
            <a:avLst/>
          </a:prstGeom>
        </p:spPr>
      </p:pic>
      <p:pic>
        <p:nvPicPr>
          <p:cNvPr id="31" name="Picture 30" descr="users"/>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09930" y="2074545"/>
            <a:ext cx="448310" cy="358775"/>
          </a:xfrm>
          <a:prstGeom prst="rect">
            <a:avLst/>
          </a:prstGeom>
        </p:spPr>
      </p:pic>
      <p:sp>
        <p:nvSpPr>
          <p:cNvPr id="34" name="TextBox 9"/>
          <p:cNvSpPr txBox="1">
            <a:spLocks noChangeArrowheads="1"/>
          </p:cNvSpPr>
          <p:nvPr/>
        </p:nvSpPr>
        <p:spPr bwMode="auto">
          <a:xfrm>
            <a:off x="610870" y="2526030"/>
            <a:ext cx="64579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sz="1200" dirty="0">
                <a:solidFill>
                  <a:schemeClr val="bg1"/>
                </a:solidFill>
                <a:latin typeface="Inter Light" panose="02000403000000020004" charset="0"/>
                <a:ea typeface="Amazon Ember" panose="020B0603020204020204" pitchFamily="34" charset="0"/>
                <a:cs typeface="Inter Light" panose="02000403000000020004" charset="0"/>
              </a:rPr>
              <a:t>User</a:t>
            </a:r>
            <a:endParaRPr lang="pt-PT"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cxnSp>
        <p:nvCxnSpPr>
          <p:cNvPr id="7" name="Straight Arrow Connector 6"/>
          <p:cNvCxnSpPr/>
          <p:nvPr/>
        </p:nvCxnSpPr>
        <p:spPr>
          <a:xfrm>
            <a:off x="1325880" y="2533015"/>
            <a:ext cx="2263775" cy="4191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8" name="TextBox 18"/>
          <p:cNvSpPr txBox="1">
            <a:spLocks noChangeArrowheads="1"/>
          </p:cNvSpPr>
          <p:nvPr/>
        </p:nvSpPr>
        <p:spPr bwMode="auto">
          <a:xfrm>
            <a:off x="1401445" y="2230755"/>
            <a:ext cx="132715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sz="1100" dirty="0">
                <a:solidFill>
                  <a:schemeClr val="bg1"/>
                </a:solidFill>
                <a:latin typeface="Inter Light" panose="02000403000000020004" charset="0"/>
                <a:cs typeface="Inter Light" panose="02000403000000020004" charset="0"/>
                <a:sym typeface="+mn-ea"/>
              </a:rPr>
              <a:t>Send /Messages</a:t>
            </a:r>
            <a:endParaRPr lang="pt-PT" sz="1100" dirty="0">
              <a:solidFill>
                <a:schemeClr val="bg1"/>
              </a:solidFill>
              <a:latin typeface="Inter Light" panose="02000403000000020004" charset="0"/>
              <a:ea typeface="Amazon Ember" panose="020B0603020204020204" pitchFamily="34" charset="0"/>
              <a:cs typeface="Inter Light" panose="02000403000000020004" charset="0"/>
              <a:sym typeface="+mn-ea"/>
            </a:endParaRPr>
          </a:p>
        </p:txBody>
      </p:sp>
      <p:cxnSp>
        <p:nvCxnSpPr>
          <p:cNvPr id="9" name="Straight Arrow Connector 8"/>
          <p:cNvCxnSpPr/>
          <p:nvPr/>
        </p:nvCxnSpPr>
        <p:spPr>
          <a:xfrm>
            <a:off x="4337050" y="2581275"/>
            <a:ext cx="104457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pic>
        <p:nvPicPr>
          <p:cNvPr id="75800" name="Graphic 23"/>
          <p:cNvPicPr>
            <a:picLocks noChangeAspect="1" noChangeArrowheads="1"/>
          </p:cNvPicPr>
          <p:nvPr/>
        </p:nvPicPr>
        <p:blipFill>
          <a:blip r:embed="rId5">
            <a:extLst>
              <a:ext uri="{96DAC541-7B7A-43D3-8B79-37D633B846F1}">
                <asvg:svgBlip xmlns:asvg="http://schemas.microsoft.com/office/drawing/2016/SVG/main" r:embed="rId6"/>
              </a:ext>
            </a:extLst>
          </a:blip>
          <a:srcRect/>
          <a:stretch>
            <a:fillRect/>
          </a:stretch>
        </p:blipFill>
        <p:spPr bwMode="auto">
          <a:xfrm>
            <a:off x="1719263" y="2574608"/>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79" name="Graphic 2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614420" y="215169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787" name="TextBox 11"/>
          <p:cNvSpPr txBox="1">
            <a:spLocks noChangeArrowheads="1"/>
          </p:cNvSpPr>
          <p:nvPr/>
        </p:nvSpPr>
        <p:spPr bwMode="auto">
          <a:xfrm>
            <a:off x="2964498" y="291528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Simple Queue Service (Amazon SQS)</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75795" name="TextBox 22"/>
          <p:cNvSpPr txBox="1">
            <a:spLocks noChangeArrowheads="1"/>
          </p:cNvSpPr>
          <p:nvPr/>
        </p:nvSpPr>
        <p:spPr bwMode="auto">
          <a:xfrm>
            <a:off x="5242560" y="2696210"/>
            <a:ext cx="90805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Queue</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75801" name="Graphic 29"/>
          <p:cNvPicPr>
            <a:picLocks noChangeAspect="1" noChangeArrowheads="1"/>
          </p:cNvPicPr>
          <p:nvPr/>
        </p:nvPicPr>
        <p:blipFill>
          <a:blip r:embed="rId8">
            <a:extLst>
              <a:ext uri="{96DAC541-7B7A-43D3-8B79-37D633B846F1}">
                <asvg:svgBlip xmlns:asvg="http://schemas.microsoft.com/office/drawing/2016/SVG/main" r:embed="rId9"/>
              </a:ext>
            </a:extLst>
          </a:blip>
          <a:srcRect/>
          <a:stretch>
            <a:fillRect/>
          </a:stretch>
        </p:blipFill>
        <p:spPr bwMode="auto">
          <a:xfrm>
            <a:off x="5461953" y="235521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TextBox 17"/>
          <p:cNvSpPr txBox="1">
            <a:spLocks noChangeArrowheads="1"/>
          </p:cNvSpPr>
          <p:nvPr/>
        </p:nvSpPr>
        <p:spPr bwMode="auto">
          <a:xfrm>
            <a:off x="9084945" y="2820670"/>
            <a:ext cx="877570" cy="429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Lambda </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function</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41" name="Graphic 13"/>
          <p:cNvPicPr>
            <a:picLocks noChangeAspect="1" noChangeArrowheads="1"/>
          </p:cNvPicPr>
          <p:nvPr/>
        </p:nvPicPr>
        <p:blipFill>
          <a:blip r:embed="rId10">
            <a:extLst>
              <a:ext uri="{96DAC541-7B7A-43D3-8B79-37D633B846F1}">
                <asvg:svgBlip xmlns:asvg="http://schemas.microsoft.com/office/drawing/2016/SVG/main" r:embed="rId11"/>
              </a:ext>
            </a:extLst>
          </a:blip>
          <a:srcRect/>
          <a:stretch>
            <a:fillRect/>
          </a:stretch>
        </p:blipFill>
        <p:spPr bwMode="auto">
          <a:xfrm>
            <a:off x="9287510" y="235458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1139" name="Graphic 10"/>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434898" y="2210594"/>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147" name="TextBox 20"/>
          <p:cNvSpPr txBox="1">
            <a:spLocks noChangeArrowheads="1"/>
          </p:cNvSpPr>
          <p:nvPr/>
        </p:nvSpPr>
        <p:spPr bwMode="auto">
          <a:xfrm>
            <a:off x="6676073" y="2971800"/>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AWS Lambda</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cxnSp>
        <p:nvCxnSpPr>
          <p:cNvPr id="2" name="Straight Arrow Connector 1"/>
          <p:cNvCxnSpPr/>
          <p:nvPr/>
        </p:nvCxnSpPr>
        <p:spPr>
          <a:xfrm>
            <a:off x="8197850" y="2591435"/>
            <a:ext cx="104457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5" name="Straight Arrow Connector 4"/>
          <p:cNvCxnSpPr/>
          <p:nvPr/>
        </p:nvCxnSpPr>
        <p:spPr>
          <a:xfrm>
            <a:off x="5919470" y="2581275"/>
            <a:ext cx="1524635" cy="0"/>
          </a:xfrm>
          <a:prstGeom prst="straightConnector1">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sp>
        <p:nvSpPr>
          <p:cNvPr id="10" name="TextBox 21"/>
          <p:cNvSpPr txBox="1">
            <a:spLocks noChangeArrowheads="1"/>
          </p:cNvSpPr>
          <p:nvPr/>
        </p:nvSpPr>
        <p:spPr bwMode="auto">
          <a:xfrm>
            <a:off x="6150610" y="3051810"/>
            <a:ext cx="827405" cy="245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000" dirty="0">
                <a:solidFill>
                  <a:schemeClr val="bg1"/>
                </a:solidFill>
                <a:latin typeface="Inter Light" panose="02000403000000020004" charset="0"/>
                <a:ea typeface="Amazon Ember" panose="020B0603020204020204" pitchFamily="34" charset="0"/>
                <a:cs typeface="Inter Light" panose="02000403000000020004" charset="0"/>
              </a:rPr>
              <a:t>Event Filter</a:t>
            </a:r>
            <a:endParaRPr lang="pt-PT" altLang="en-US" sz="10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1" name="Graphic 35"/>
          <p:cNvPicPr>
            <a:picLocks noChangeAspect="1" noChangeArrowheads="1"/>
          </p:cNvPicPr>
          <p:nvPr/>
        </p:nvPicPr>
        <p:blipFill>
          <a:blip r:embed="rId13">
            <a:extLst>
              <a:ext uri="{96DAC541-7B7A-43D3-8B79-37D633B846F1}">
                <asvg:svgBlip xmlns:asvg="http://schemas.microsoft.com/office/drawing/2016/SVG/main" r:embed="rId14"/>
              </a:ext>
            </a:extLst>
          </a:blip>
          <a:srcRect/>
          <a:stretch>
            <a:fillRect/>
          </a:stretch>
        </p:blipFill>
        <p:spPr bwMode="auto">
          <a:xfrm>
            <a:off x="6363335" y="2696210"/>
            <a:ext cx="342900" cy="3429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21"/>
          <p:cNvSpPr txBox="1">
            <a:spLocks noChangeArrowheads="1"/>
          </p:cNvSpPr>
          <p:nvPr/>
        </p:nvSpPr>
        <p:spPr bwMode="auto">
          <a:xfrm>
            <a:off x="6099810" y="2175510"/>
            <a:ext cx="987425"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000" b="1" dirty="0">
                <a:solidFill>
                  <a:schemeClr val="bg1"/>
                </a:solidFill>
                <a:latin typeface="Inter Light" panose="02000403000000020004" charset="0"/>
                <a:ea typeface="Amazon Ember" panose="020B0603020204020204" pitchFamily="34" charset="0"/>
                <a:cs typeface="Inter Light" panose="02000403000000020004" charset="0"/>
              </a:rPr>
              <a:t>EventType </a:t>
            </a:r>
            <a:r>
              <a:rPr lang="pt-PT" altLang="en-US" sz="1000" dirty="0">
                <a:solidFill>
                  <a:schemeClr val="bg1"/>
                </a:solidFill>
                <a:latin typeface="Inter Light" panose="02000403000000020004" charset="0"/>
                <a:ea typeface="Amazon Ember" panose="020B0603020204020204" pitchFamily="34" charset="0"/>
                <a:cs typeface="Inter Light" panose="02000403000000020004" charset="0"/>
              </a:rPr>
              <a:t>=</a:t>
            </a:r>
            <a:endParaRPr lang="pt-PT" altLang="en-US" sz="10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1000" dirty="0">
                <a:solidFill>
                  <a:schemeClr val="bg1"/>
                </a:solidFill>
                <a:latin typeface="Inter Light" panose="02000403000000020004" charset="0"/>
                <a:ea typeface="Amazon Ember" panose="020B0603020204020204" pitchFamily="34" charset="0"/>
                <a:cs typeface="Inter Light" panose="02000403000000020004" charset="0"/>
              </a:rPr>
              <a:t>Poll-based</a:t>
            </a:r>
            <a:endParaRPr lang="pt-PT" altLang="en-US" sz="10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6" name="Rectangles 5"/>
          <p:cNvSpPr/>
          <p:nvPr/>
        </p:nvSpPr>
        <p:spPr>
          <a:xfrm>
            <a:off x="440690" y="635000"/>
            <a:ext cx="667512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32740" y="2604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a:solidFill>
                  <a:schemeClr val="bg1"/>
                </a:solidFill>
              </a:rPr>
              <a:t>Microservices</a:t>
            </a:r>
            <a:r>
              <a:rPr lang="en-US" sz="2000" b="1">
                <a:solidFill>
                  <a:schemeClr val="bg1"/>
                </a:solidFill>
              </a:rPr>
              <a:t> “REST”</a:t>
            </a:r>
            <a:endParaRPr lang="en-US" sz="2000" b="1">
              <a:solidFill>
                <a:schemeClr val="bg1"/>
              </a:solidFill>
            </a:endParaRPr>
          </a:p>
        </p:txBody>
      </p:sp>
      <p:sp>
        <p:nvSpPr>
          <p:cNvPr id="49" name="Rectangle 48"/>
          <p:cNvSpPr/>
          <p:nvPr/>
        </p:nvSpPr>
        <p:spPr>
          <a:xfrm>
            <a:off x="4027170" y="1252855"/>
            <a:ext cx="7353300" cy="2253615"/>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endParaRPr lang="en-US" sz="1200" dirty="0">
              <a:solidFill>
                <a:schemeClr val="bg1"/>
              </a:solidFill>
              <a:latin typeface="Inter Light" panose="02000403000000020004" charset="0"/>
              <a:cs typeface="Inter Light" panose="02000403000000020004" charset="0"/>
            </a:endParaRPr>
          </a:p>
        </p:txBody>
      </p:sp>
      <p:sp>
        <p:nvSpPr>
          <p:cNvPr id="17" name="Text Box 16"/>
          <p:cNvSpPr txBox="1"/>
          <p:nvPr/>
        </p:nvSpPr>
        <p:spPr>
          <a:xfrm>
            <a:off x="4404995" y="1280795"/>
            <a:ext cx="980440" cy="275590"/>
          </a:xfrm>
          <a:prstGeom prst="rect">
            <a:avLst/>
          </a:prstGeom>
          <a:noFill/>
        </p:spPr>
        <p:txBody>
          <a:bodyPr wrap="none" rtlCol="0">
            <a:spAutoFit/>
          </a:bodyPr>
          <a:p>
            <a:r>
              <a:rPr lang="pt-PT" altLang="en-US" sz="1200">
                <a:solidFill>
                  <a:schemeClr val="bg1"/>
                </a:solidFill>
                <a:latin typeface="Inter Light" panose="02000403000000020004" charset="0"/>
                <a:cs typeface="Inter Light" panose="02000403000000020004" charset="0"/>
              </a:rPr>
              <a:t>AWS Cloud</a:t>
            </a:r>
            <a:endParaRPr lang="pt-PT" altLang="en-US" sz="1200">
              <a:solidFill>
                <a:schemeClr val="bg1"/>
              </a:solidFill>
              <a:latin typeface="Inter Light" panose="02000403000000020004" charset="0"/>
              <a:cs typeface="Inter Light" panose="02000403000000020004" charset="0"/>
            </a:endParaRPr>
          </a:p>
        </p:txBody>
      </p:sp>
      <p:sp>
        <p:nvSpPr>
          <p:cNvPr id="35" name="TextBox 34"/>
          <p:cNvSpPr txBox="1"/>
          <p:nvPr/>
        </p:nvSpPr>
        <p:spPr>
          <a:xfrm>
            <a:off x="6876847" y="2798181"/>
            <a:ext cx="1506552" cy="276999"/>
          </a:xfrm>
          <a:prstGeom prst="rect">
            <a:avLst/>
          </a:prstGeom>
          <a:noFill/>
        </p:spPr>
        <p:txBody>
          <a:bodyPr wrap="square" rtlCol="0">
            <a:spAutoFit/>
          </a:bodyPr>
          <a:p>
            <a:pPr algn="ctr"/>
            <a:r>
              <a:rPr lang="en-US" sz="1200" dirty="0">
                <a:solidFill>
                  <a:schemeClr val="bg1"/>
                </a:solidFill>
                <a:latin typeface="Inter Light" panose="02000403000000020004" charset="0"/>
                <a:cs typeface="Inter Light" panose="02000403000000020004" charset="0"/>
              </a:rPr>
              <a:t>AWS Lambda</a:t>
            </a:r>
            <a:endParaRPr lang="en-US" sz="1200" dirty="0">
              <a:solidFill>
                <a:schemeClr val="bg1"/>
              </a:solidFill>
              <a:latin typeface="Inter Light" panose="02000403000000020004" charset="0"/>
              <a:cs typeface="Inter Light" panose="02000403000000020004" charset="0"/>
            </a:endParaRPr>
          </a:p>
        </p:txBody>
      </p:sp>
      <p:pic>
        <p:nvPicPr>
          <p:cNvPr id="19" name="Graphic 1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249713" y="179659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Graphic 17"/>
          <p:cNvPicPr>
            <a:picLocks noChangeAspect="1" noChangeArrowheads="1"/>
          </p:cNvPicPr>
          <p:nvPr/>
        </p:nvPicPr>
        <p:blipFill>
          <a:blip r:embed="rId2"/>
          <a:srcRect/>
          <a:stretch>
            <a:fillRect/>
          </a:stretch>
        </p:blipFill>
        <p:spPr bwMode="auto">
          <a:xfrm>
            <a:off x="4716141" y="179641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9"/>
          <p:cNvSpPr txBox="1">
            <a:spLocks noChangeArrowheads="1"/>
          </p:cNvSpPr>
          <p:nvPr/>
        </p:nvSpPr>
        <p:spPr bwMode="auto">
          <a:xfrm>
            <a:off x="4231319" y="279844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API Gateway</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04449" name="Graphic 2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89465" y="179609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459" name="TextBox 12"/>
          <p:cNvSpPr txBox="1">
            <a:spLocks noChangeArrowheads="1"/>
          </p:cNvSpPr>
          <p:nvPr/>
        </p:nvSpPr>
        <p:spPr bwMode="auto">
          <a:xfrm>
            <a:off x="8930323" y="279844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DynamoDB</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cxnSp>
        <p:nvCxnSpPr>
          <p:cNvPr id="22" name="Straight Arrow Connector 21"/>
          <p:cNvCxnSpPr/>
          <p:nvPr/>
        </p:nvCxnSpPr>
        <p:spPr>
          <a:xfrm>
            <a:off x="5636260" y="2177415"/>
            <a:ext cx="145605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8124190" y="2180590"/>
            <a:ext cx="145605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25" name="Rectangle 48"/>
          <p:cNvSpPr/>
          <p:nvPr/>
        </p:nvSpPr>
        <p:spPr>
          <a:xfrm>
            <a:off x="4030345" y="4145280"/>
            <a:ext cx="7353300" cy="2253615"/>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endParaRPr lang="en-US" sz="1200" dirty="0">
              <a:solidFill>
                <a:schemeClr val="bg1"/>
              </a:solidFill>
              <a:latin typeface="Inter Light" panose="02000403000000020004" charset="0"/>
              <a:cs typeface="Inter Light" panose="02000403000000020004" charset="0"/>
            </a:endParaRPr>
          </a:p>
        </p:txBody>
      </p:sp>
      <p:sp>
        <p:nvSpPr>
          <p:cNvPr id="30" name="Text Box 29"/>
          <p:cNvSpPr txBox="1"/>
          <p:nvPr/>
        </p:nvSpPr>
        <p:spPr>
          <a:xfrm>
            <a:off x="4408170" y="4173220"/>
            <a:ext cx="980440" cy="275590"/>
          </a:xfrm>
          <a:prstGeom prst="rect">
            <a:avLst/>
          </a:prstGeom>
          <a:noFill/>
        </p:spPr>
        <p:txBody>
          <a:bodyPr wrap="none" rtlCol="0">
            <a:spAutoFit/>
          </a:bodyPr>
          <a:p>
            <a:r>
              <a:rPr lang="pt-PT" altLang="en-US" sz="1200">
                <a:solidFill>
                  <a:schemeClr val="bg1"/>
                </a:solidFill>
                <a:latin typeface="Inter Light" panose="02000403000000020004" charset="0"/>
                <a:cs typeface="Inter Light" panose="02000403000000020004" charset="0"/>
              </a:rPr>
              <a:t>AWS Cloud</a:t>
            </a:r>
            <a:endParaRPr lang="pt-PT" altLang="en-US" sz="1200">
              <a:solidFill>
                <a:schemeClr val="bg1"/>
              </a:solidFill>
              <a:latin typeface="Inter Light" panose="02000403000000020004" charset="0"/>
              <a:cs typeface="Inter Light" panose="02000403000000020004" charset="0"/>
            </a:endParaRPr>
          </a:p>
        </p:txBody>
      </p:sp>
      <p:sp>
        <p:nvSpPr>
          <p:cNvPr id="31" name="TextBox 34"/>
          <p:cNvSpPr txBox="1"/>
          <p:nvPr/>
        </p:nvSpPr>
        <p:spPr>
          <a:xfrm>
            <a:off x="6880022" y="5690606"/>
            <a:ext cx="1506552" cy="276999"/>
          </a:xfrm>
          <a:prstGeom prst="rect">
            <a:avLst/>
          </a:prstGeom>
          <a:noFill/>
        </p:spPr>
        <p:txBody>
          <a:bodyPr wrap="square" rtlCol="0">
            <a:spAutoFit/>
          </a:bodyPr>
          <a:p>
            <a:pPr algn="ctr"/>
            <a:r>
              <a:rPr lang="en-US" sz="1200" dirty="0">
                <a:solidFill>
                  <a:schemeClr val="bg1"/>
                </a:solidFill>
                <a:latin typeface="Inter Light" panose="02000403000000020004" charset="0"/>
                <a:cs typeface="Inter Light" panose="02000403000000020004" charset="0"/>
              </a:rPr>
              <a:t>AWS Lambda</a:t>
            </a:r>
            <a:endParaRPr lang="en-US" sz="1200" dirty="0">
              <a:solidFill>
                <a:schemeClr val="bg1"/>
              </a:solidFill>
              <a:latin typeface="Inter Light" panose="02000403000000020004" charset="0"/>
              <a:cs typeface="Inter Light" panose="02000403000000020004" charset="0"/>
            </a:endParaRPr>
          </a:p>
        </p:txBody>
      </p:sp>
      <p:pic>
        <p:nvPicPr>
          <p:cNvPr id="32" name="Graphic 1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252888" y="468902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 name="Graphic 17"/>
          <p:cNvPicPr>
            <a:picLocks noChangeAspect="1" noChangeArrowheads="1"/>
          </p:cNvPicPr>
          <p:nvPr/>
        </p:nvPicPr>
        <p:blipFill>
          <a:blip r:embed="rId2"/>
          <a:srcRect/>
          <a:stretch>
            <a:fillRect/>
          </a:stretch>
        </p:blipFill>
        <p:spPr bwMode="auto">
          <a:xfrm>
            <a:off x="4719316" y="468884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TextBox 9"/>
          <p:cNvSpPr txBox="1">
            <a:spLocks noChangeArrowheads="1"/>
          </p:cNvSpPr>
          <p:nvPr/>
        </p:nvSpPr>
        <p:spPr bwMode="auto">
          <a:xfrm>
            <a:off x="4234494" y="5690870"/>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API Gateway</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36" name="Graphic 2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92640" y="468852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 name="TextBox 12"/>
          <p:cNvSpPr txBox="1">
            <a:spLocks noChangeArrowheads="1"/>
          </p:cNvSpPr>
          <p:nvPr/>
        </p:nvSpPr>
        <p:spPr bwMode="auto">
          <a:xfrm>
            <a:off x="8933498" y="5690870"/>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DynamoDB</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cxnSp>
        <p:nvCxnSpPr>
          <p:cNvPr id="38" name="Straight Arrow Connector 37"/>
          <p:cNvCxnSpPr/>
          <p:nvPr/>
        </p:nvCxnSpPr>
        <p:spPr>
          <a:xfrm>
            <a:off x="5639435" y="5069840"/>
            <a:ext cx="145605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8127365" y="5073015"/>
            <a:ext cx="145605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40" name="Text Box 39"/>
          <p:cNvSpPr txBox="1"/>
          <p:nvPr/>
        </p:nvSpPr>
        <p:spPr>
          <a:xfrm>
            <a:off x="3964305" y="3506470"/>
            <a:ext cx="1145540" cy="275590"/>
          </a:xfrm>
          <a:prstGeom prst="rect">
            <a:avLst/>
          </a:prstGeom>
          <a:noFill/>
        </p:spPr>
        <p:txBody>
          <a:bodyPr wrap="none" rtlCol="0">
            <a:spAutoFit/>
          </a:bodyPr>
          <a:p>
            <a:r>
              <a:rPr lang="pt-PT" altLang="en-US" sz="1200">
                <a:solidFill>
                  <a:schemeClr val="bg1"/>
                </a:solidFill>
                <a:latin typeface="Inter Light" panose="02000403000000020004" charset="0"/>
                <a:cs typeface="Inter Light" panose="02000403000000020004" charset="0"/>
              </a:rPr>
              <a:t>microservice1</a:t>
            </a:r>
            <a:endParaRPr lang="pt-PT" altLang="en-US" sz="1200">
              <a:solidFill>
                <a:schemeClr val="bg1"/>
              </a:solidFill>
              <a:latin typeface="Inter Light" panose="02000403000000020004" charset="0"/>
              <a:cs typeface="Inter Light" panose="02000403000000020004" charset="0"/>
            </a:endParaRPr>
          </a:p>
        </p:txBody>
      </p:sp>
      <p:sp>
        <p:nvSpPr>
          <p:cNvPr id="41" name="Text Box 40"/>
          <p:cNvSpPr txBox="1"/>
          <p:nvPr/>
        </p:nvSpPr>
        <p:spPr>
          <a:xfrm>
            <a:off x="3997325" y="6398895"/>
            <a:ext cx="1145540" cy="275590"/>
          </a:xfrm>
          <a:prstGeom prst="rect">
            <a:avLst/>
          </a:prstGeom>
          <a:noFill/>
        </p:spPr>
        <p:txBody>
          <a:bodyPr wrap="none" rtlCol="0">
            <a:spAutoFit/>
          </a:bodyPr>
          <a:p>
            <a:r>
              <a:rPr lang="pt-PT" altLang="en-US" sz="1200">
                <a:solidFill>
                  <a:schemeClr val="bg1"/>
                </a:solidFill>
                <a:latin typeface="Inter Light" panose="02000403000000020004" charset="0"/>
                <a:cs typeface="Inter Light" panose="02000403000000020004" charset="0"/>
              </a:rPr>
              <a:t>microservice2</a:t>
            </a:r>
            <a:endParaRPr lang="pt-PT" altLang="en-US" sz="1200">
              <a:solidFill>
                <a:schemeClr val="bg1"/>
              </a:solidFill>
              <a:latin typeface="Inter Light" panose="02000403000000020004" charset="0"/>
              <a:cs typeface="Inter Light" panose="02000403000000020004" charset="0"/>
            </a:endParaRPr>
          </a:p>
        </p:txBody>
      </p:sp>
      <p:grpSp>
        <p:nvGrpSpPr>
          <p:cNvPr id="51" name="Group 23"/>
          <p:cNvGrpSpPr/>
          <p:nvPr/>
        </p:nvGrpSpPr>
        <p:grpSpPr bwMode="auto">
          <a:xfrm>
            <a:off x="1494790" y="2244725"/>
            <a:ext cx="3176270" cy="2859405"/>
            <a:chOff x="2674471" y="1567527"/>
            <a:chExt cx="1488360" cy="331243"/>
          </a:xfrm>
        </p:grpSpPr>
        <p:sp>
          <p:nvSpPr>
            <p:cNvPr id="52" name="Freeform 51"/>
            <p:cNvSpPr/>
            <p:nvPr/>
          </p:nvSpPr>
          <p:spPr>
            <a:xfrm rot="10800000">
              <a:off x="3247894" y="1567527"/>
              <a:ext cx="914937" cy="331243"/>
            </a:xfrm>
            <a:custGeom>
              <a:avLst/>
              <a:gdLst>
                <a:gd name="connsiteX0" fmla="*/ 0 w 622300"/>
                <a:gd name="connsiteY0" fmla="*/ 0 h 1574800"/>
                <a:gd name="connsiteX1" fmla="*/ 622300 w 622300"/>
                <a:gd name="connsiteY1" fmla="*/ 0 h 1574800"/>
                <a:gd name="connsiteX2" fmla="*/ 622300 w 622300"/>
                <a:gd name="connsiteY2" fmla="*/ 1574800 h 1574800"/>
                <a:gd name="connsiteX3" fmla="*/ 482600 w 622300"/>
                <a:gd name="connsiteY3" fmla="*/ 1574800 h 1574800"/>
                <a:gd name="connsiteX4" fmla="*/ 0 w 622300"/>
                <a:gd name="connsiteY4" fmla="*/ 1574800 h 157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300" h="1574800">
                  <a:moveTo>
                    <a:pt x="0" y="0"/>
                  </a:moveTo>
                  <a:lnTo>
                    <a:pt x="622300" y="0"/>
                  </a:lnTo>
                  <a:lnTo>
                    <a:pt x="622300" y="1574800"/>
                  </a:lnTo>
                  <a:lnTo>
                    <a:pt x="482600" y="1574800"/>
                  </a:lnTo>
                  <a:lnTo>
                    <a:pt x="0" y="1574800"/>
                  </a:lnTo>
                </a:path>
              </a:pathLst>
            </a:custGeom>
            <a:noFill/>
            <a:ln w="12700">
              <a:solidFill>
                <a:srgbClr val="8FA7C4"/>
              </a:solidFill>
              <a:headEnd type="arrow"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latin typeface="Inter Light" panose="02000403000000020004" charset="0"/>
                <a:cs typeface="Inter Light" panose="02000403000000020004" charset="0"/>
              </a:endParaRPr>
            </a:p>
          </p:txBody>
        </p:sp>
        <p:cxnSp>
          <p:nvCxnSpPr>
            <p:cNvPr id="53" name="Straight Arrow Connector 52"/>
            <p:cNvCxnSpPr/>
            <p:nvPr/>
          </p:nvCxnSpPr>
          <p:spPr>
            <a:xfrm>
              <a:off x="2674471" y="1710853"/>
              <a:ext cx="573423" cy="0"/>
            </a:xfrm>
            <a:prstGeom prst="straightConnector1">
              <a:avLst/>
            </a:prstGeom>
            <a:ln w="12700">
              <a:solidFill>
                <a:srgbClr val="8FA7C4"/>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grpSp>
      <p:sp>
        <p:nvSpPr>
          <p:cNvPr id="58" name="Text Box 57"/>
          <p:cNvSpPr txBox="1"/>
          <p:nvPr/>
        </p:nvSpPr>
        <p:spPr>
          <a:xfrm>
            <a:off x="2190115" y="1905000"/>
            <a:ext cx="1731645" cy="275590"/>
          </a:xfrm>
          <a:prstGeom prst="rect">
            <a:avLst/>
          </a:prstGeom>
          <a:noFill/>
        </p:spPr>
        <p:txBody>
          <a:bodyPr wrap="none" rtlCol="0">
            <a:spAutoFit/>
          </a:bodyPr>
          <a:p>
            <a:r>
              <a:rPr lang="pt-PT" altLang="en-US" sz="1200">
                <a:solidFill>
                  <a:schemeClr val="bg1"/>
                </a:solidFill>
                <a:latin typeface="Inter Light" panose="02000403000000020004" charset="0"/>
                <a:cs typeface="Inter Light" panose="02000403000000020004" charset="0"/>
              </a:rPr>
              <a:t>service1.example.com</a:t>
            </a:r>
            <a:endParaRPr lang="pt-PT" altLang="en-US" sz="1200">
              <a:solidFill>
                <a:schemeClr val="bg1"/>
              </a:solidFill>
              <a:latin typeface="Inter Light" panose="02000403000000020004" charset="0"/>
              <a:cs typeface="Inter Light" panose="02000403000000020004" charset="0"/>
            </a:endParaRPr>
          </a:p>
        </p:txBody>
      </p:sp>
      <p:sp>
        <p:nvSpPr>
          <p:cNvPr id="59" name="Text Box 58"/>
          <p:cNvSpPr txBox="1"/>
          <p:nvPr/>
        </p:nvSpPr>
        <p:spPr>
          <a:xfrm>
            <a:off x="2188845" y="5135245"/>
            <a:ext cx="1731645" cy="275590"/>
          </a:xfrm>
          <a:prstGeom prst="rect">
            <a:avLst/>
          </a:prstGeom>
          <a:noFill/>
        </p:spPr>
        <p:txBody>
          <a:bodyPr wrap="none" rtlCol="0">
            <a:spAutoFit/>
          </a:bodyPr>
          <a:p>
            <a:r>
              <a:rPr lang="pt-PT" altLang="en-US" sz="1200">
                <a:solidFill>
                  <a:schemeClr val="bg1"/>
                </a:solidFill>
                <a:latin typeface="Inter Light" panose="02000403000000020004" charset="0"/>
                <a:cs typeface="Inter Light" panose="02000403000000020004" charset="0"/>
              </a:rPr>
              <a:t>service2.example.com</a:t>
            </a:r>
            <a:endParaRPr lang="pt-PT" altLang="en-US" sz="1200">
              <a:solidFill>
                <a:schemeClr val="bg1"/>
              </a:solidFill>
              <a:latin typeface="Inter Light" panose="02000403000000020004" charset="0"/>
              <a:cs typeface="Inter Light" panose="02000403000000020004" charset="0"/>
            </a:endParaRPr>
          </a:p>
        </p:txBody>
      </p:sp>
      <p:pic>
        <p:nvPicPr>
          <p:cNvPr id="4" name="Graphic 12"/>
          <p:cNvPicPr>
            <a:picLocks noChangeAspect="1"/>
          </p:cNvPicPr>
          <p:nvPr/>
        </p:nvPicPr>
        <p:blipFill>
          <a:blip r:embed="rId4">
            <a:extLst>
              <a:ext uri="{96DAC541-7B7A-43D3-8B79-37D633B846F1}">
                <asvg:svgBlip xmlns:asvg="http://schemas.microsoft.com/office/drawing/2016/SVG/main" r:embed="rId5"/>
              </a:ext>
            </a:extLst>
          </a:blip>
          <a:srcRect/>
          <a:stretch>
            <a:fillRect/>
          </a:stretch>
        </p:blipFill>
        <p:spPr>
          <a:xfrm>
            <a:off x="4030187" y="1243648"/>
            <a:ext cx="381000" cy="381000"/>
          </a:xfrm>
          <a:prstGeom prst="rect">
            <a:avLst/>
          </a:prstGeom>
        </p:spPr>
      </p:pic>
      <p:pic>
        <p:nvPicPr>
          <p:cNvPr id="2" name="Graphic 12"/>
          <p:cNvPicPr>
            <a:picLocks noChangeAspect="1"/>
          </p:cNvPicPr>
          <p:nvPr/>
        </p:nvPicPr>
        <p:blipFill>
          <a:blip r:embed="rId4">
            <a:extLst>
              <a:ext uri="{96DAC541-7B7A-43D3-8B79-37D633B846F1}">
                <asvg:svgBlip xmlns:asvg="http://schemas.microsoft.com/office/drawing/2016/SVG/main" r:embed="rId5"/>
              </a:ext>
            </a:extLst>
          </a:blip>
          <a:srcRect/>
          <a:stretch>
            <a:fillRect/>
          </a:stretch>
        </p:blipFill>
        <p:spPr>
          <a:xfrm>
            <a:off x="4030187" y="4120198"/>
            <a:ext cx="381000" cy="381000"/>
          </a:xfrm>
          <a:prstGeom prst="rect">
            <a:avLst/>
          </a:prstGeom>
        </p:spPr>
      </p:pic>
      <p:pic>
        <p:nvPicPr>
          <p:cNvPr id="67606" name="Graphic 2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76618" y="3246755"/>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607" name="TextBox 24"/>
          <p:cNvSpPr txBox="1">
            <a:spLocks noChangeArrowheads="1"/>
          </p:cNvSpPr>
          <p:nvPr/>
        </p:nvSpPr>
        <p:spPr bwMode="auto">
          <a:xfrm>
            <a:off x="574993" y="3775393"/>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cs typeface="Inter Light" panose="02000403000000020004" charset="0"/>
              </a:rPr>
              <a:t>Client</a:t>
            </a:r>
            <a:endParaRPr lang="en-US" altLang="en-US" sz="1100" dirty="0">
              <a:solidFill>
                <a:schemeClr val="bg1"/>
              </a:solidFill>
              <a:latin typeface="Inter Light" panose="02000403000000020004" charset="0"/>
              <a:cs typeface="Inter Light" panose="02000403000000020004" charset="0"/>
            </a:endParaRPr>
          </a:p>
        </p:txBody>
      </p:sp>
      <p:sp>
        <p:nvSpPr>
          <p:cNvPr id="6" name="Rectangles 5"/>
          <p:cNvSpPr/>
          <p:nvPr/>
        </p:nvSpPr>
        <p:spPr>
          <a:xfrm>
            <a:off x="440690" y="635000"/>
            <a:ext cx="301752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33375" y="2604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en-US" sz="2000" b="1">
                <a:solidFill>
                  <a:schemeClr val="bg1"/>
                </a:solidFill>
              </a:rPr>
              <a:t>Build Serverless Chat App with a WebSocket API</a:t>
            </a:r>
            <a:r>
              <a:rPr lang="pt-PT" altLang="en-US" sz="2000" b="1">
                <a:solidFill>
                  <a:schemeClr val="bg1"/>
                </a:solidFill>
              </a:rPr>
              <a:t> </a:t>
            </a:r>
            <a:r>
              <a:rPr lang="en-US" sz="2000" b="1">
                <a:solidFill>
                  <a:schemeClr val="bg1"/>
                </a:solidFill>
              </a:rPr>
              <a:t>and Lambda</a:t>
            </a:r>
            <a:endParaRPr lang="en-US" sz="2000" b="1">
              <a:solidFill>
                <a:schemeClr val="bg1"/>
              </a:solidFill>
            </a:endParaRPr>
          </a:p>
        </p:txBody>
      </p:sp>
      <p:sp>
        <p:nvSpPr>
          <p:cNvPr id="49" name="Rectangle 48"/>
          <p:cNvSpPr/>
          <p:nvPr/>
        </p:nvSpPr>
        <p:spPr>
          <a:xfrm>
            <a:off x="2933065" y="951865"/>
            <a:ext cx="8790305" cy="5304790"/>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endParaRPr lang="en-US" sz="1200" dirty="0">
              <a:solidFill>
                <a:schemeClr val="bg1"/>
              </a:solidFill>
              <a:latin typeface="Inter Light" panose="02000403000000020004" charset="0"/>
              <a:cs typeface="Inter Light" panose="02000403000000020004" charset="0"/>
            </a:endParaRPr>
          </a:p>
        </p:txBody>
      </p:sp>
      <p:sp>
        <p:nvSpPr>
          <p:cNvPr id="17" name="Text Box 16"/>
          <p:cNvSpPr txBox="1"/>
          <p:nvPr/>
        </p:nvSpPr>
        <p:spPr>
          <a:xfrm>
            <a:off x="3175635" y="968375"/>
            <a:ext cx="980440" cy="275590"/>
          </a:xfrm>
          <a:prstGeom prst="rect">
            <a:avLst/>
          </a:prstGeom>
          <a:noFill/>
        </p:spPr>
        <p:txBody>
          <a:bodyPr wrap="none" rtlCol="0">
            <a:spAutoFit/>
          </a:bodyPr>
          <a:p>
            <a:r>
              <a:rPr lang="pt-PT" altLang="en-US" sz="1200">
                <a:solidFill>
                  <a:schemeClr val="bg1"/>
                </a:solidFill>
                <a:latin typeface="Inter Light" panose="02000403000000020004" charset="0"/>
                <a:cs typeface="Inter Light" panose="02000403000000020004" charset="0"/>
              </a:rPr>
              <a:t>AWS Cloud</a:t>
            </a:r>
            <a:endParaRPr lang="pt-PT" altLang="en-US" sz="1200">
              <a:solidFill>
                <a:schemeClr val="bg1"/>
              </a:solidFill>
              <a:latin typeface="Inter Light" panose="02000403000000020004" charset="0"/>
              <a:cs typeface="Inter Light" panose="02000403000000020004" charset="0"/>
            </a:endParaRPr>
          </a:p>
        </p:txBody>
      </p:sp>
      <p:pic>
        <p:nvPicPr>
          <p:cNvPr id="104449" name="Graphic 2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210675" y="2988310"/>
            <a:ext cx="833755" cy="833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459" name="TextBox 12"/>
          <p:cNvSpPr txBox="1">
            <a:spLocks noChangeArrowheads="1"/>
          </p:cNvSpPr>
          <p:nvPr/>
        </p:nvSpPr>
        <p:spPr bwMode="auto">
          <a:xfrm>
            <a:off x="8833485" y="3914775"/>
            <a:ext cx="1588770"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DynamoDB</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59" name="Text Box 58"/>
          <p:cNvSpPr txBox="1"/>
          <p:nvPr/>
        </p:nvSpPr>
        <p:spPr>
          <a:xfrm>
            <a:off x="1809115" y="2838450"/>
            <a:ext cx="492760" cy="275590"/>
          </a:xfrm>
          <a:prstGeom prst="rect">
            <a:avLst/>
          </a:prstGeom>
          <a:noFill/>
        </p:spPr>
        <p:txBody>
          <a:bodyPr wrap="none" rtlCol="0">
            <a:spAutoFit/>
          </a:bodyPr>
          <a:p>
            <a:r>
              <a:rPr lang="pt-PT" altLang="en-US" sz="1200">
                <a:solidFill>
                  <a:schemeClr val="bg1"/>
                </a:solidFill>
                <a:latin typeface="Inter Light" panose="02000403000000020004" charset="0"/>
                <a:cs typeface="Inter Light" panose="02000403000000020004" charset="0"/>
              </a:rPr>
              <a:t>WSS</a:t>
            </a:r>
            <a:endParaRPr lang="pt-PT" altLang="en-US" sz="1200">
              <a:solidFill>
                <a:schemeClr val="bg1"/>
              </a:solidFill>
              <a:latin typeface="Inter Light" panose="02000403000000020004" charset="0"/>
              <a:cs typeface="Inter Light" panose="02000403000000020004" charset="0"/>
            </a:endParaRPr>
          </a:p>
        </p:txBody>
      </p:sp>
      <p:sp>
        <p:nvSpPr>
          <p:cNvPr id="8" name="TextBox 9"/>
          <p:cNvSpPr txBox="1">
            <a:spLocks noChangeArrowheads="1"/>
          </p:cNvSpPr>
          <p:nvPr/>
        </p:nvSpPr>
        <p:spPr bwMode="auto">
          <a:xfrm>
            <a:off x="443865" y="3935730"/>
            <a:ext cx="112712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sz="1200" dirty="0">
                <a:solidFill>
                  <a:schemeClr val="bg1"/>
                </a:solidFill>
                <a:latin typeface="Inter Light" panose="02000403000000020004" charset="0"/>
                <a:ea typeface="Amazon Ember" panose="020B0603020204020204" pitchFamily="34" charset="0"/>
                <a:cs typeface="Inter Light" panose="02000403000000020004" charset="0"/>
              </a:rPr>
              <a:t>Users</a:t>
            </a:r>
            <a:endParaRPr lang="pt-PT"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3" name="Picture 2"/>
          <p:cNvPicPr>
            <a:picLocks noChangeAspect="1"/>
          </p:cNvPicPr>
          <p:nvPr/>
        </p:nvPicPr>
        <p:blipFill>
          <a:blip r:embed="rId2"/>
          <a:stretch>
            <a:fillRect/>
          </a:stretch>
        </p:blipFill>
        <p:spPr>
          <a:xfrm>
            <a:off x="3162935" y="2910840"/>
            <a:ext cx="896620" cy="892810"/>
          </a:xfrm>
          <a:prstGeom prst="rect">
            <a:avLst/>
          </a:prstGeom>
        </p:spPr>
      </p:pic>
      <p:sp>
        <p:nvSpPr>
          <p:cNvPr id="4" name="TextBox 12"/>
          <p:cNvSpPr txBox="1">
            <a:spLocks noChangeArrowheads="1"/>
          </p:cNvSpPr>
          <p:nvPr/>
        </p:nvSpPr>
        <p:spPr bwMode="auto">
          <a:xfrm>
            <a:off x="3028315" y="3912870"/>
            <a:ext cx="113601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WebSocket</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API</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91152" name="TextBox 17"/>
          <p:cNvSpPr txBox="1">
            <a:spLocks noChangeArrowheads="1"/>
          </p:cNvSpPr>
          <p:nvPr/>
        </p:nvSpPr>
        <p:spPr bwMode="auto">
          <a:xfrm>
            <a:off x="6084570" y="5674995"/>
            <a:ext cx="123952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Lambda function</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91156" name="Graphic 13"/>
          <p:cNvPicPr>
            <a:picLocks noChangeAspect="1" noChangeArrowheads="1"/>
          </p:cNvPicPr>
          <p:nvPr/>
        </p:nvPicPr>
        <p:blipFill>
          <a:blip r:embed="rId3">
            <a:extLst>
              <a:ext uri="{96DAC541-7B7A-43D3-8B79-37D633B846F1}">
                <asvg:svgBlip xmlns:asvg="http://schemas.microsoft.com/office/drawing/2016/SVG/main" r:embed="rId4"/>
              </a:ext>
            </a:extLst>
          </a:blip>
          <a:srcRect/>
          <a:stretch>
            <a:fillRect/>
          </a:stretch>
        </p:blipFill>
        <p:spPr bwMode="auto">
          <a:xfrm>
            <a:off x="6293485" y="1697990"/>
            <a:ext cx="692785" cy="69278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Graphic 12"/>
          <p:cNvPicPr>
            <a:picLocks noChangeAspect="1"/>
          </p:cNvPicPr>
          <p:nvPr/>
        </p:nvPicPr>
        <p:blipFill>
          <a:blip r:embed="rId5">
            <a:extLst>
              <a:ext uri="{96DAC541-7B7A-43D3-8B79-37D633B846F1}">
                <asvg:svgBlip xmlns:asvg="http://schemas.microsoft.com/office/drawing/2016/SVG/main" r:embed="rId6"/>
              </a:ext>
            </a:extLst>
          </a:blip>
          <a:srcRect/>
          <a:stretch>
            <a:fillRect/>
          </a:stretch>
        </p:blipFill>
        <p:spPr>
          <a:xfrm>
            <a:off x="2835752" y="951548"/>
            <a:ext cx="381000" cy="381000"/>
          </a:xfrm>
          <a:prstGeom prst="rect">
            <a:avLst/>
          </a:prstGeom>
        </p:spPr>
      </p:pic>
      <p:cxnSp>
        <p:nvCxnSpPr>
          <p:cNvPr id="11" name="Straight Arrow Connector 10"/>
          <p:cNvCxnSpPr/>
          <p:nvPr/>
        </p:nvCxnSpPr>
        <p:spPr>
          <a:xfrm>
            <a:off x="1504950" y="3239135"/>
            <a:ext cx="157670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1451610" y="3627755"/>
            <a:ext cx="1644650" cy="0"/>
          </a:xfrm>
          <a:prstGeom prst="straightConnector1">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4281805" y="2986405"/>
            <a:ext cx="1903095" cy="0"/>
          </a:xfrm>
          <a:prstGeom prst="straightConnector1">
            <a:avLst/>
          </a:prstGeom>
          <a:ln w="12700">
            <a:solidFill>
              <a:srgbClr val="8FA7C4"/>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4281805" y="3715385"/>
            <a:ext cx="1903095" cy="22225"/>
          </a:xfrm>
          <a:prstGeom prst="straightConnector1">
            <a:avLst/>
          </a:prstGeom>
          <a:ln w="12700">
            <a:solidFill>
              <a:srgbClr val="8FA7C4"/>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pic>
        <p:nvPicPr>
          <p:cNvPr id="26" name="Graphic 13"/>
          <p:cNvPicPr>
            <a:picLocks noChangeAspect="1" noChangeArrowheads="1"/>
          </p:cNvPicPr>
          <p:nvPr/>
        </p:nvPicPr>
        <p:blipFill>
          <a:blip r:embed="rId3">
            <a:extLst>
              <a:ext uri="{96DAC541-7B7A-43D3-8B79-37D633B846F1}">
                <asvg:svgBlip xmlns:asvg="http://schemas.microsoft.com/office/drawing/2016/SVG/main" r:embed="rId4"/>
              </a:ext>
            </a:extLst>
          </a:blip>
          <a:srcRect/>
          <a:stretch>
            <a:fillRect/>
          </a:stretch>
        </p:blipFill>
        <p:spPr bwMode="auto">
          <a:xfrm>
            <a:off x="6266180" y="2619375"/>
            <a:ext cx="692785" cy="69278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Graphic 13"/>
          <p:cNvPicPr>
            <a:picLocks noChangeAspect="1" noChangeArrowheads="1"/>
          </p:cNvPicPr>
          <p:nvPr/>
        </p:nvPicPr>
        <p:blipFill>
          <a:blip r:embed="rId3">
            <a:extLst>
              <a:ext uri="{96DAC541-7B7A-43D3-8B79-37D633B846F1}">
                <asvg:svgBlip xmlns:asvg="http://schemas.microsoft.com/office/drawing/2016/SVG/main" r:embed="rId4"/>
              </a:ext>
            </a:extLst>
          </a:blip>
          <a:srcRect/>
          <a:stretch>
            <a:fillRect/>
          </a:stretch>
        </p:blipFill>
        <p:spPr bwMode="auto">
          <a:xfrm>
            <a:off x="6266180" y="3492500"/>
            <a:ext cx="692785" cy="69278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 name="Graphic 13"/>
          <p:cNvPicPr>
            <a:picLocks noChangeAspect="1" noChangeArrowheads="1"/>
          </p:cNvPicPr>
          <p:nvPr/>
        </p:nvPicPr>
        <p:blipFill>
          <a:blip r:embed="rId3">
            <a:extLst>
              <a:ext uri="{96DAC541-7B7A-43D3-8B79-37D633B846F1}">
                <asvg:svgBlip xmlns:asvg="http://schemas.microsoft.com/office/drawing/2016/SVG/main" r:embed="rId4"/>
              </a:ext>
            </a:extLst>
          </a:blip>
          <a:srcRect/>
          <a:stretch>
            <a:fillRect/>
          </a:stretch>
        </p:blipFill>
        <p:spPr bwMode="auto">
          <a:xfrm>
            <a:off x="6342380" y="4678045"/>
            <a:ext cx="692785" cy="69278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5" name="Group 44"/>
          <p:cNvGrpSpPr/>
          <p:nvPr/>
        </p:nvGrpSpPr>
        <p:grpSpPr>
          <a:xfrm rot="10800000">
            <a:off x="7124700" y="4213860"/>
            <a:ext cx="2571115" cy="838200"/>
            <a:chOff x="5691" y="3281"/>
            <a:chExt cx="4049" cy="1320"/>
          </a:xfrm>
        </p:grpSpPr>
        <p:sp>
          <p:nvSpPr>
            <p:cNvPr id="60" name="Freeform 59"/>
            <p:cNvSpPr/>
            <p:nvPr/>
          </p:nvSpPr>
          <p:spPr>
            <a:xfrm flipH="1">
              <a:off x="5692" y="3282"/>
              <a:ext cx="4048" cy="1215"/>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latin typeface="Inter Light" panose="02000403000000020004" charset="0"/>
                <a:cs typeface="Inter Light" panose="02000403000000020004" charset="0"/>
              </a:endParaRPr>
            </a:p>
          </p:txBody>
        </p:sp>
        <p:sp>
          <p:nvSpPr>
            <p:cNvPr id="63" name="Freeform 62"/>
            <p:cNvSpPr/>
            <p:nvPr/>
          </p:nvSpPr>
          <p:spPr>
            <a:xfrm rot="16200000">
              <a:off x="5896" y="3076"/>
              <a:ext cx="1320" cy="1731"/>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latin typeface="Inter Light" panose="02000403000000020004" charset="0"/>
                <a:cs typeface="Inter Light" panose="02000403000000020004" charset="0"/>
              </a:endParaRPr>
            </a:p>
          </p:txBody>
        </p:sp>
      </p:grpSp>
      <p:sp>
        <p:nvSpPr>
          <p:cNvPr id="42" name="TextBox 12"/>
          <p:cNvSpPr txBox="1">
            <a:spLocks noChangeArrowheads="1"/>
          </p:cNvSpPr>
          <p:nvPr/>
        </p:nvSpPr>
        <p:spPr bwMode="auto">
          <a:xfrm>
            <a:off x="4284345" y="1699260"/>
            <a:ext cx="1588770"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$connect route</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43" name="TextBox 12"/>
          <p:cNvSpPr txBox="1">
            <a:spLocks noChangeArrowheads="1"/>
          </p:cNvSpPr>
          <p:nvPr/>
        </p:nvSpPr>
        <p:spPr bwMode="auto">
          <a:xfrm>
            <a:off x="4281805" y="4641850"/>
            <a:ext cx="158877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$disconnect </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route</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44" name="TextBox 12"/>
          <p:cNvSpPr txBox="1">
            <a:spLocks noChangeArrowheads="1"/>
          </p:cNvSpPr>
          <p:nvPr/>
        </p:nvSpPr>
        <p:spPr bwMode="auto">
          <a:xfrm>
            <a:off x="4413885" y="2665095"/>
            <a:ext cx="1588770"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$default route</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grpSp>
        <p:nvGrpSpPr>
          <p:cNvPr id="46" name="Group 45"/>
          <p:cNvGrpSpPr/>
          <p:nvPr/>
        </p:nvGrpSpPr>
        <p:grpSpPr>
          <a:xfrm rot="0">
            <a:off x="3613785" y="2019935"/>
            <a:ext cx="2571115" cy="838200"/>
            <a:chOff x="5691" y="3281"/>
            <a:chExt cx="4049" cy="1320"/>
          </a:xfrm>
        </p:grpSpPr>
        <p:sp>
          <p:nvSpPr>
            <p:cNvPr id="47" name="Freeform 46"/>
            <p:cNvSpPr/>
            <p:nvPr/>
          </p:nvSpPr>
          <p:spPr>
            <a:xfrm flipH="1">
              <a:off x="5692" y="3282"/>
              <a:ext cx="4048" cy="1215"/>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latin typeface="Inter Light" panose="02000403000000020004" charset="0"/>
                <a:cs typeface="Inter Light" panose="02000403000000020004" charset="0"/>
              </a:endParaRPr>
            </a:p>
          </p:txBody>
        </p:sp>
        <p:sp>
          <p:nvSpPr>
            <p:cNvPr id="48" name="Freeform 47"/>
            <p:cNvSpPr/>
            <p:nvPr/>
          </p:nvSpPr>
          <p:spPr>
            <a:xfrm rot="16200000">
              <a:off x="5896" y="3076"/>
              <a:ext cx="1320" cy="1731"/>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latin typeface="Inter Light" panose="02000403000000020004" charset="0"/>
                <a:cs typeface="Inter Light" panose="02000403000000020004" charset="0"/>
              </a:endParaRPr>
            </a:p>
          </p:txBody>
        </p:sp>
      </p:grpSp>
      <p:grpSp>
        <p:nvGrpSpPr>
          <p:cNvPr id="50" name="Group 49"/>
          <p:cNvGrpSpPr/>
          <p:nvPr/>
        </p:nvGrpSpPr>
        <p:grpSpPr>
          <a:xfrm rot="10800000" flipV="1">
            <a:off x="7100570" y="2023110"/>
            <a:ext cx="2571115" cy="860425"/>
            <a:chOff x="5691" y="3281"/>
            <a:chExt cx="4049" cy="1320"/>
          </a:xfrm>
        </p:grpSpPr>
        <p:sp>
          <p:nvSpPr>
            <p:cNvPr id="54" name="Freeform 53"/>
            <p:cNvSpPr/>
            <p:nvPr/>
          </p:nvSpPr>
          <p:spPr>
            <a:xfrm flipH="1">
              <a:off x="5692" y="3282"/>
              <a:ext cx="4048" cy="1215"/>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latin typeface="Inter Light" panose="02000403000000020004" charset="0"/>
                <a:cs typeface="Inter Light" panose="02000403000000020004" charset="0"/>
              </a:endParaRPr>
            </a:p>
          </p:txBody>
        </p:sp>
        <p:sp>
          <p:nvSpPr>
            <p:cNvPr id="55" name="Freeform 54"/>
            <p:cNvSpPr/>
            <p:nvPr/>
          </p:nvSpPr>
          <p:spPr>
            <a:xfrm rot="16200000">
              <a:off x="5896" y="3076"/>
              <a:ext cx="1320" cy="1731"/>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latin typeface="Inter Light" panose="02000403000000020004" charset="0"/>
                <a:cs typeface="Inter Light" panose="02000403000000020004" charset="0"/>
              </a:endParaRPr>
            </a:p>
          </p:txBody>
        </p:sp>
      </p:grpSp>
      <p:grpSp>
        <p:nvGrpSpPr>
          <p:cNvPr id="61" name="Group 60"/>
          <p:cNvGrpSpPr/>
          <p:nvPr/>
        </p:nvGrpSpPr>
        <p:grpSpPr>
          <a:xfrm rot="10800000" flipH="1">
            <a:off x="3614420" y="3870325"/>
            <a:ext cx="2651760" cy="1203960"/>
            <a:chOff x="5691" y="3281"/>
            <a:chExt cx="4049" cy="1320"/>
          </a:xfrm>
        </p:grpSpPr>
        <p:sp>
          <p:nvSpPr>
            <p:cNvPr id="62" name="Freeform 61"/>
            <p:cNvSpPr/>
            <p:nvPr/>
          </p:nvSpPr>
          <p:spPr>
            <a:xfrm flipH="1">
              <a:off x="5692" y="3282"/>
              <a:ext cx="4048" cy="1215"/>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latin typeface="Inter Light" panose="02000403000000020004" charset="0"/>
                <a:cs typeface="Inter Light" panose="02000403000000020004" charset="0"/>
              </a:endParaRPr>
            </a:p>
          </p:txBody>
        </p:sp>
        <p:sp>
          <p:nvSpPr>
            <p:cNvPr id="64" name="Freeform 63"/>
            <p:cNvSpPr/>
            <p:nvPr/>
          </p:nvSpPr>
          <p:spPr>
            <a:xfrm rot="16200000">
              <a:off x="5896" y="3076"/>
              <a:ext cx="1320" cy="1731"/>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latin typeface="Inter Light" panose="02000403000000020004" charset="0"/>
                <a:cs typeface="Inter Light" panose="02000403000000020004" charset="0"/>
              </a:endParaRPr>
            </a:p>
          </p:txBody>
        </p:sp>
      </p:grpSp>
      <p:sp>
        <p:nvSpPr>
          <p:cNvPr id="65" name="TextBox 12"/>
          <p:cNvSpPr txBox="1">
            <a:spLocks noChangeArrowheads="1"/>
          </p:cNvSpPr>
          <p:nvPr/>
        </p:nvSpPr>
        <p:spPr bwMode="auto">
          <a:xfrm>
            <a:off x="4418965" y="3272155"/>
            <a:ext cx="158877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send Message </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route</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grpSp>
        <p:nvGrpSpPr>
          <p:cNvPr id="69" name="Group 68"/>
          <p:cNvGrpSpPr/>
          <p:nvPr/>
        </p:nvGrpSpPr>
        <p:grpSpPr>
          <a:xfrm>
            <a:off x="6958965" y="3587115"/>
            <a:ext cx="2214245" cy="182245"/>
            <a:chOff x="10959" y="5792"/>
            <a:chExt cx="3487" cy="287"/>
          </a:xfrm>
        </p:grpSpPr>
        <p:cxnSp>
          <p:nvCxnSpPr>
            <p:cNvPr id="66" name="Elbow Connector 65"/>
            <p:cNvCxnSpPr/>
            <p:nvPr/>
          </p:nvCxnSpPr>
          <p:spPr>
            <a:xfrm flipV="1">
              <a:off x="10959" y="5793"/>
              <a:ext cx="3418" cy="287"/>
            </a:xfrm>
            <a:prstGeom prst="bentConnector3">
              <a:avLst>
                <a:gd name="adj1" fmla="val 50029"/>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p:nvPr/>
          </p:nvCxnSpPr>
          <p:spPr>
            <a:xfrm flipV="1">
              <a:off x="12770" y="5792"/>
              <a:ext cx="1677"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grpSp>
      <p:sp>
        <p:nvSpPr>
          <p:cNvPr id="70" name="TextBox 12"/>
          <p:cNvSpPr txBox="1">
            <a:spLocks noChangeArrowheads="1"/>
          </p:cNvSpPr>
          <p:nvPr/>
        </p:nvSpPr>
        <p:spPr bwMode="auto">
          <a:xfrm>
            <a:off x="74295" y="4726305"/>
            <a:ext cx="3007360" cy="829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l" eaLnBrk="1" hangingPunct="1"/>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l" eaLnBrk="1" hangingPunct="1"/>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   "action": "sendMessage",</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l" eaLnBrk="1" hangingPunct="1"/>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   "message": "Hello from websocket !"</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l" eaLnBrk="1" hangingPunct="1"/>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71" name="Graphic 23"/>
          <p:cNvPicPr>
            <a:picLocks noChangeAspect="1" noChangeArrowheads="1"/>
          </p:cNvPicPr>
          <p:nvPr/>
        </p:nvPicPr>
        <p:blipFill>
          <a:blip r:embed="rId7">
            <a:extLst>
              <a:ext uri="{96DAC541-7B7A-43D3-8B79-37D633B846F1}">
                <asvg:svgBlip xmlns:asvg="http://schemas.microsoft.com/office/drawing/2016/SVG/main" r:embed="rId8"/>
              </a:ext>
            </a:extLst>
          </a:blip>
          <a:srcRect/>
          <a:stretch>
            <a:fillRect/>
          </a:stretch>
        </p:blipFill>
        <p:spPr bwMode="auto">
          <a:xfrm flipH="1">
            <a:off x="652780" y="3096895"/>
            <a:ext cx="709295" cy="70929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p:cNvPicPr>
            <a:picLocks noChangeAspect="1"/>
          </p:cNvPicPr>
          <p:nvPr/>
        </p:nvPicPr>
        <p:blipFill>
          <a:blip r:embed="rId9"/>
          <a:stretch>
            <a:fillRect/>
          </a:stretch>
        </p:blipFill>
        <p:spPr>
          <a:xfrm>
            <a:off x="443865" y="952500"/>
            <a:ext cx="1766570" cy="1766570"/>
          </a:xfrm>
          <a:prstGeom prst="rect">
            <a:avLst/>
          </a:prstGeom>
        </p:spPr>
      </p:pic>
      <p:sp>
        <p:nvSpPr>
          <p:cNvPr id="6" name="Rectangles 5"/>
          <p:cNvSpPr/>
          <p:nvPr/>
        </p:nvSpPr>
        <p:spPr>
          <a:xfrm>
            <a:off x="3629660" y="6447155"/>
            <a:ext cx="8136890" cy="35560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9" name="Text Box 8"/>
          <p:cNvSpPr txBox="1"/>
          <p:nvPr/>
        </p:nvSpPr>
        <p:spPr>
          <a:xfrm>
            <a:off x="3855720" y="6483985"/>
            <a:ext cx="7846060" cy="275590"/>
          </a:xfrm>
          <a:prstGeom prst="rect">
            <a:avLst/>
          </a:prstGeom>
          <a:noFill/>
        </p:spPr>
        <p:txBody>
          <a:bodyPr wrap="square" rtlCol="0" anchor="t">
            <a:spAutoFit/>
          </a:bodyPr>
          <a:p>
            <a:r>
              <a:rPr lang="en-US" sz="1200">
                <a:solidFill>
                  <a:schemeClr val="bg1"/>
                </a:solidFill>
              </a:rPr>
              <a:t>https://docs.aws.amazon.com/apigateway/latest/developerguide/websocket-api-chat-app.html</a:t>
            </a:r>
            <a:endParaRPr lang="en-US" sz="1200">
              <a:solidFill>
                <a:schemeClr val="bg1"/>
              </a:solidFill>
            </a:endParaRPr>
          </a:p>
        </p:txBody>
      </p:sp>
      <p:sp>
        <p:nvSpPr>
          <p:cNvPr id="2" name="Rectangles 1"/>
          <p:cNvSpPr/>
          <p:nvPr/>
        </p:nvSpPr>
        <p:spPr>
          <a:xfrm>
            <a:off x="440690" y="635000"/>
            <a:ext cx="822960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42900" y="2604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en-US" sz="2000" b="1">
                <a:solidFill>
                  <a:schemeClr val="bg1"/>
                </a:solidFill>
              </a:rPr>
              <a:t>Secure your API Gateway with Amazon Cognito</a:t>
            </a:r>
            <a:r>
              <a:rPr lang="pt-PT" altLang="en-US" sz="2000" b="1">
                <a:solidFill>
                  <a:schemeClr val="bg1"/>
                </a:solidFill>
              </a:rPr>
              <a:t> </a:t>
            </a:r>
            <a:r>
              <a:rPr lang="en-US" sz="2000" b="1">
                <a:solidFill>
                  <a:schemeClr val="bg1"/>
                </a:solidFill>
              </a:rPr>
              <a:t>User Pools</a:t>
            </a:r>
            <a:endParaRPr lang="en-US" sz="2000" b="1">
              <a:solidFill>
                <a:schemeClr val="bg1"/>
              </a:solidFill>
            </a:endParaRPr>
          </a:p>
        </p:txBody>
      </p:sp>
      <p:sp>
        <p:nvSpPr>
          <p:cNvPr id="49" name="Rectangle 48"/>
          <p:cNvSpPr/>
          <p:nvPr/>
        </p:nvSpPr>
        <p:spPr>
          <a:xfrm>
            <a:off x="2870200" y="1938655"/>
            <a:ext cx="8645525" cy="4688205"/>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endParaRPr lang="en-US" sz="1200" dirty="0">
              <a:solidFill>
                <a:schemeClr val="bg1"/>
              </a:solidFill>
              <a:latin typeface="Inter Light" panose="02000403000000020004" charset="0"/>
              <a:cs typeface="Inter Light" panose="02000403000000020004" charset="0"/>
            </a:endParaRPr>
          </a:p>
        </p:txBody>
      </p:sp>
      <p:sp>
        <p:nvSpPr>
          <p:cNvPr id="17" name="Text Box 16"/>
          <p:cNvSpPr txBox="1"/>
          <p:nvPr/>
        </p:nvSpPr>
        <p:spPr>
          <a:xfrm>
            <a:off x="3248025" y="1966595"/>
            <a:ext cx="980440" cy="275590"/>
          </a:xfrm>
          <a:prstGeom prst="rect">
            <a:avLst/>
          </a:prstGeom>
          <a:noFill/>
        </p:spPr>
        <p:txBody>
          <a:bodyPr wrap="none" rtlCol="0">
            <a:spAutoFit/>
          </a:bodyPr>
          <a:p>
            <a:r>
              <a:rPr lang="pt-PT" altLang="en-US" sz="1200">
                <a:solidFill>
                  <a:schemeClr val="bg1"/>
                </a:solidFill>
                <a:latin typeface="Inter Light" panose="02000403000000020004" charset="0"/>
                <a:cs typeface="Inter Light" panose="02000403000000020004" charset="0"/>
              </a:rPr>
              <a:t>AWS Cloud</a:t>
            </a:r>
            <a:endParaRPr lang="pt-PT" altLang="en-US" sz="1200">
              <a:solidFill>
                <a:schemeClr val="bg1"/>
              </a:solidFill>
              <a:latin typeface="Inter Light" panose="02000403000000020004" charset="0"/>
              <a:cs typeface="Inter Light" panose="02000403000000020004" charset="0"/>
            </a:endParaRPr>
          </a:p>
        </p:txBody>
      </p:sp>
      <p:sp>
        <p:nvSpPr>
          <p:cNvPr id="35" name="TextBox 34"/>
          <p:cNvSpPr txBox="1"/>
          <p:nvPr/>
        </p:nvSpPr>
        <p:spPr>
          <a:xfrm>
            <a:off x="5719877" y="6055096"/>
            <a:ext cx="1506552" cy="276999"/>
          </a:xfrm>
          <a:prstGeom prst="rect">
            <a:avLst/>
          </a:prstGeom>
          <a:noFill/>
        </p:spPr>
        <p:txBody>
          <a:bodyPr wrap="square" rtlCol="0">
            <a:spAutoFit/>
          </a:bodyPr>
          <a:p>
            <a:pPr algn="ctr"/>
            <a:r>
              <a:rPr lang="en-US" sz="1200" dirty="0">
                <a:solidFill>
                  <a:schemeClr val="bg1"/>
                </a:solidFill>
                <a:latin typeface="Inter Light" panose="02000403000000020004" charset="0"/>
                <a:cs typeface="Inter Light" panose="02000403000000020004" charset="0"/>
              </a:rPr>
              <a:t>AWS Lambda</a:t>
            </a:r>
            <a:endParaRPr lang="en-US" sz="1200" dirty="0">
              <a:solidFill>
                <a:schemeClr val="bg1"/>
              </a:solidFill>
              <a:latin typeface="Inter Light" panose="02000403000000020004" charset="0"/>
              <a:cs typeface="Inter Light" panose="02000403000000020004" charset="0"/>
            </a:endParaRPr>
          </a:p>
        </p:txBody>
      </p:sp>
      <p:pic>
        <p:nvPicPr>
          <p:cNvPr id="19" name="Graphic 1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092743" y="505351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Graphic 17"/>
          <p:cNvPicPr>
            <a:picLocks noChangeAspect="1" noChangeArrowheads="1"/>
          </p:cNvPicPr>
          <p:nvPr/>
        </p:nvPicPr>
        <p:blipFill>
          <a:blip r:embed="rId2"/>
          <a:srcRect/>
          <a:stretch>
            <a:fillRect/>
          </a:stretch>
        </p:blipFill>
        <p:spPr bwMode="auto">
          <a:xfrm>
            <a:off x="3559171" y="505333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9"/>
          <p:cNvSpPr txBox="1">
            <a:spLocks noChangeArrowheads="1"/>
          </p:cNvSpPr>
          <p:nvPr/>
        </p:nvSpPr>
        <p:spPr bwMode="auto">
          <a:xfrm>
            <a:off x="3074035" y="5865495"/>
            <a:ext cx="168084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API </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Gateway</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04449" name="Graphic 2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32495" y="505301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459" name="TextBox 12"/>
          <p:cNvSpPr txBox="1">
            <a:spLocks noChangeArrowheads="1"/>
          </p:cNvSpPr>
          <p:nvPr/>
        </p:nvSpPr>
        <p:spPr bwMode="auto">
          <a:xfrm>
            <a:off x="7773353" y="6055360"/>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DynamoDB</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cxnSp>
        <p:nvCxnSpPr>
          <p:cNvPr id="22" name="Straight Arrow Connector 21"/>
          <p:cNvCxnSpPr>
            <a:endCxn id="19" idx="1"/>
          </p:cNvCxnSpPr>
          <p:nvPr/>
        </p:nvCxnSpPr>
        <p:spPr>
          <a:xfrm>
            <a:off x="4355465" y="5434330"/>
            <a:ext cx="1737360"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endCxn id="104449" idx="1"/>
          </p:cNvCxnSpPr>
          <p:nvPr/>
        </p:nvCxnSpPr>
        <p:spPr>
          <a:xfrm flipV="1">
            <a:off x="6892925" y="5434330"/>
            <a:ext cx="1639570" cy="3175"/>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58" name="Text Box 57"/>
          <p:cNvSpPr txBox="1"/>
          <p:nvPr/>
        </p:nvSpPr>
        <p:spPr>
          <a:xfrm>
            <a:off x="1955800" y="2731770"/>
            <a:ext cx="769620" cy="213995"/>
          </a:xfrm>
          <a:prstGeom prst="rect">
            <a:avLst/>
          </a:prstGeom>
          <a:noFill/>
        </p:spPr>
        <p:txBody>
          <a:bodyPr wrap="none" rtlCol="0">
            <a:spAutoFit/>
          </a:bodyPr>
          <a:p>
            <a:r>
              <a:rPr lang="pt-PT" altLang="en-US" sz="800">
                <a:solidFill>
                  <a:schemeClr val="bg1"/>
                </a:solidFill>
                <a:latin typeface="Inter Light" panose="02000403000000020004" charset="0"/>
                <a:cs typeface="Inter Light" panose="02000403000000020004" charset="0"/>
              </a:rPr>
              <a:t>Authenticate</a:t>
            </a:r>
            <a:endParaRPr lang="pt-PT" altLang="en-US" sz="800">
              <a:solidFill>
                <a:schemeClr val="bg1"/>
              </a:solidFill>
              <a:latin typeface="Inter Light" panose="02000403000000020004" charset="0"/>
              <a:cs typeface="Inter Light" panose="02000403000000020004" charset="0"/>
            </a:endParaRPr>
          </a:p>
        </p:txBody>
      </p:sp>
      <p:pic>
        <p:nvPicPr>
          <p:cNvPr id="4" name="Graphic 12"/>
          <p:cNvPicPr>
            <a:picLocks noChangeAspect="1"/>
          </p:cNvPicPr>
          <p:nvPr/>
        </p:nvPicPr>
        <p:blipFill>
          <a:blip r:embed="rId4">
            <a:extLst>
              <a:ext uri="{96DAC541-7B7A-43D3-8B79-37D633B846F1}">
                <asvg:svgBlip xmlns:asvg="http://schemas.microsoft.com/office/drawing/2016/SVG/main" r:embed="rId5"/>
              </a:ext>
            </a:extLst>
          </a:blip>
          <a:srcRect/>
          <a:stretch>
            <a:fillRect/>
          </a:stretch>
        </p:blipFill>
        <p:spPr>
          <a:xfrm>
            <a:off x="2873217" y="1929448"/>
            <a:ext cx="381000" cy="381000"/>
          </a:xfrm>
          <a:prstGeom prst="rect">
            <a:avLst/>
          </a:prstGeom>
        </p:spPr>
      </p:pic>
      <p:pic>
        <p:nvPicPr>
          <p:cNvPr id="67606" name="Graphic 2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62660" y="3757295"/>
            <a:ext cx="679450"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607" name="TextBox 24"/>
          <p:cNvSpPr txBox="1">
            <a:spLocks noChangeArrowheads="1"/>
          </p:cNvSpPr>
          <p:nvPr/>
        </p:nvSpPr>
        <p:spPr bwMode="auto">
          <a:xfrm>
            <a:off x="870585" y="4495800"/>
            <a:ext cx="86360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cs typeface="Inter Light" panose="02000403000000020004" charset="0"/>
              </a:rPr>
              <a:t>Client</a:t>
            </a:r>
            <a:endParaRPr lang="en-US" altLang="en-US" sz="1100" dirty="0">
              <a:solidFill>
                <a:schemeClr val="bg1"/>
              </a:solidFill>
              <a:latin typeface="Inter Light" panose="02000403000000020004" charset="0"/>
              <a:cs typeface="Inter Light" panose="02000403000000020004" charset="0"/>
            </a:endParaRPr>
          </a:p>
        </p:txBody>
      </p:sp>
      <p:cxnSp>
        <p:nvCxnSpPr>
          <p:cNvPr id="3" name="Straight Arrow Connector 2"/>
          <p:cNvCxnSpPr>
            <a:endCxn id="163851" idx="0"/>
          </p:cNvCxnSpPr>
          <p:nvPr/>
        </p:nvCxnSpPr>
        <p:spPr>
          <a:xfrm flipH="1" flipV="1">
            <a:off x="3919855" y="3338830"/>
            <a:ext cx="0" cy="1714500"/>
          </a:xfrm>
          <a:prstGeom prst="straightConnector1">
            <a:avLst/>
          </a:prstGeom>
          <a:ln w="12700">
            <a:solidFill>
              <a:srgbClr val="8FA7C4"/>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pic>
        <p:nvPicPr>
          <p:cNvPr id="163844" name="Graphic 1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36315" y="258826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51" name="TextBox 11"/>
          <p:cNvSpPr txBox="1">
            <a:spLocks noChangeArrowheads="1"/>
          </p:cNvSpPr>
          <p:nvPr/>
        </p:nvSpPr>
        <p:spPr bwMode="auto">
          <a:xfrm>
            <a:off x="3166110" y="3338830"/>
            <a:ext cx="150685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Cognito</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7" name="Text Box 6"/>
          <p:cNvSpPr txBox="1"/>
          <p:nvPr/>
        </p:nvSpPr>
        <p:spPr>
          <a:xfrm>
            <a:off x="3919855" y="4175760"/>
            <a:ext cx="738505" cy="213995"/>
          </a:xfrm>
          <a:prstGeom prst="rect">
            <a:avLst/>
          </a:prstGeom>
          <a:noFill/>
        </p:spPr>
        <p:txBody>
          <a:bodyPr wrap="none" rtlCol="0">
            <a:spAutoFit/>
          </a:bodyPr>
          <a:p>
            <a:r>
              <a:rPr lang="pt-PT" altLang="en-US" sz="800">
                <a:solidFill>
                  <a:schemeClr val="bg1"/>
                </a:solidFill>
                <a:latin typeface="Inter Light" panose="02000403000000020004" charset="0"/>
                <a:cs typeface="Inter Light" panose="02000403000000020004" charset="0"/>
              </a:rPr>
              <a:t>Verify token</a:t>
            </a:r>
            <a:endParaRPr lang="pt-PT" altLang="en-US" sz="800">
              <a:solidFill>
                <a:schemeClr val="bg1"/>
              </a:solidFill>
              <a:latin typeface="Inter Light" panose="02000403000000020004" charset="0"/>
              <a:cs typeface="Inter Light" panose="02000403000000020004" charset="0"/>
            </a:endParaRPr>
          </a:p>
        </p:txBody>
      </p:sp>
      <p:sp>
        <p:nvSpPr>
          <p:cNvPr id="8" name="Text Box 7"/>
          <p:cNvSpPr txBox="1"/>
          <p:nvPr/>
        </p:nvSpPr>
        <p:spPr>
          <a:xfrm>
            <a:off x="2074545" y="3155315"/>
            <a:ext cx="441325" cy="213995"/>
          </a:xfrm>
          <a:prstGeom prst="rect">
            <a:avLst/>
          </a:prstGeom>
          <a:noFill/>
        </p:spPr>
        <p:txBody>
          <a:bodyPr wrap="none" rtlCol="0">
            <a:spAutoFit/>
          </a:bodyPr>
          <a:p>
            <a:r>
              <a:rPr lang="pt-PT" altLang="en-US" sz="800">
                <a:solidFill>
                  <a:schemeClr val="bg1"/>
                </a:solidFill>
                <a:latin typeface="Inter Light" panose="02000403000000020004" charset="0"/>
                <a:cs typeface="Inter Light" panose="02000403000000020004" charset="0"/>
              </a:rPr>
              <a:t>token</a:t>
            </a:r>
            <a:endParaRPr lang="pt-PT" altLang="en-US" sz="800">
              <a:solidFill>
                <a:schemeClr val="bg1"/>
              </a:solidFill>
              <a:latin typeface="Inter Light" panose="02000403000000020004" charset="0"/>
              <a:cs typeface="Inter Light" panose="02000403000000020004" charset="0"/>
            </a:endParaRPr>
          </a:p>
        </p:txBody>
      </p:sp>
      <p:sp>
        <p:nvSpPr>
          <p:cNvPr id="9" name="Text Box 8"/>
          <p:cNvSpPr txBox="1"/>
          <p:nvPr/>
        </p:nvSpPr>
        <p:spPr>
          <a:xfrm>
            <a:off x="1896745" y="5066665"/>
            <a:ext cx="664210" cy="337185"/>
          </a:xfrm>
          <a:prstGeom prst="rect">
            <a:avLst/>
          </a:prstGeom>
          <a:noFill/>
        </p:spPr>
        <p:txBody>
          <a:bodyPr wrap="none" rtlCol="0">
            <a:spAutoFit/>
          </a:bodyPr>
          <a:p>
            <a:r>
              <a:rPr lang="pt-PT" altLang="en-US" sz="800">
                <a:solidFill>
                  <a:schemeClr val="bg1"/>
                </a:solidFill>
                <a:latin typeface="Inter Light" panose="02000403000000020004" charset="0"/>
                <a:cs typeface="Inter Light" panose="02000403000000020004" charset="0"/>
              </a:rPr>
              <a:t>HTTP Call</a:t>
            </a:r>
            <a:endParaRPr lang="pt-PT" altLang="en-US" sz="800">
              <a:solidFill>
                <a:schemeClr val="bg1"/>
              </a:solidFill>
              <a:latin typeface="Inter Light" panose="02000403000000020004" charset="0"/>
              <a:cs typeface="Inter Light" panose="02000403000000020004" charset="0"/>
            </a:endParaRPr>
          </a:p>
          <a:p>
            <a:r>
              <a:rPr lang="pt-PT" altLang="en-US" sz="800">
                <a:solidFill>
                  <a:schemeClr val="bg1"/>
                </a:solidFill>
                <a:latin typeface="Inter Light" panose="02000403000000020004" charset="0"/>
                <a:cs typeface="Inter Light" panose="02000403000000020004" charset="0"/>
              </a:rPr>
              <a:t>with token</a:t>
            </a:r>
            <a:endParaRPr lang="pt-PT" altLang="en-US" sz="800">
              <a:solidFill>
                <a:schemeClr val="bg1"/>
              </a:solidFill>
              <a:latin typeface="Inter Light" panose="02000403000000020004" charset="0"/>
              <a:cs typeface="Inter Light" panose="02000403000000020004" charset="0"/>
            </a:endParaRPr>
          </a:p>
        </p:txBody>
      </p:sp>
      <p:pic>
        <p:nvPicPr>
          <p:cNvPr id="10" name="Picture 9" descr="qr-code"/>
          <p:cNvPicPr>
            <a:picLocks noChangeAspect="1"/>
          </p:cNvPicPr>
          <p:nvPr/>
        </p:nvPicPr>
        <p:blipFill>
          <a:blip r:embed="rId8"/>
          <a:stretch>
            <a:fillRect/>
          </a:stretch>
        </p:blipFill>
        <p:spPr>
          <a:xfrm>
            <a:off x="8984615" y="2242185"/>
            <a:ext cx="2038350" cy="2038350"/>
          </a:xfrm>
          <a:prstGeom prst="rect">
            <a:avLst/>
          </a:prstGeom>
        </p:spPr>
      </p:pic>
      <p:sp>
        <p:nvSpPr>
          <p:cNvPr id="60" name="Freeform 59"/>
          <p:cNvSpPr/>
          <p:nvPr/>
        </p:nvSpPr>
        <p:spPr>
          <a:xfrm flipH="1">
            <a:off x="1158875" y="2970530"/>
            <a:ext cx="2402205" cy="762000"/>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p>
        </p:txBody>
      </p:sp>
      <p:sp>
        <p:nvSpPr>
          <p:cNvPr id="62" name="Freeform 61"/>
          <p:cNvSpPr/>
          <p:nvPr/>
        </p:nvSpPr>
        <p:spPr>
          <a:xfrm flipH="1" flipV="1">
            <a:off x="1296670" y="4527550"/>
            <a:ext cx="2239645" cy="959485"/>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p>
        </p:txBody>
      </p:sp>
      <p:sp>
        <p:nvSpPr>
          <p:cNvPr id="61" name="Freeform 60"/>
          <p:cNvSpPr/>
          <p:nvPr/>
        </p:nvSpPr>
        <p:spPr>
          <a:xfrm rot="5400000" flipH="1" flipV="1">
            <a:off x="2192655" y="2398395"/>
            <a:ext cx="598170" cy="2089150"/>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p>
        </p:txBody>
      </p:sp>
      <p:sp>
        <p:nvSpPr>
          <p:cNvPr id="47" name="Rectangles 46"/>
          <p:cNvSpPr/>
          <p:nvPr/>
        </p:nvSpPr>
        <p:spPr>
          <a:xfrm>
            <a:off x="440690" y="635000"/>
            <a:ext cx="7790688"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3" name="Rectangles 2"/>
          <p:cNvSpPr/>
          <p:nvPr/>
        </p:nvSpPr>
        <p:spPr>
          <a:xfrm>
            <a:off x="6510655" y="6447155"/>
            <a:ext cx="5255895" cy="35560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3" name="Title 1"/>
          <p:cNvSpPr>
            <a:spLocks noGrp="1"/>
          </p:cNvSpPr>
          <p:nvPr/>
        </p:nvSpPr>
        <p:spPr>
          <a:xfrm>
            <a:off x="323850" y="2604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sz="2000" b="1">
                <a:solidFill>
                  <a:schemeClr val="bg1"/>
                </a:solidFill>
              </a:rPr>
              <a:t>Using an Amazon S3 trigger to invoke a Lambda</a:t>
            </a:r>
            <a:r>
              <a:rPr lang="pt-PT" sz="2000" b="1">
                <a:solidFill>
                  <a:schemeClr val="bg1"/>
                </a:solidFill>
              </a:rPr>
              <a:t> </a:t>
            </a:r>
            <a:r>
              <a:rPr sz="2000" b="1">
                <a:solidFill>
                  <a:schemeClr val="bg1"/>
                </a:solidFill>
              </a:rPr>
              <a:t>function</a:t>
            </a:r>
            <a:endParaRPr sz="2000" b="1">
              <a:solidFill>
                <a:schemeClr val="bg1"/>
              </a:solidFill>
            </a:endParaRPr>
          </a:p>
        </p:txBody>
      </p:sp>
      <p:sp>
        <p:nvSpPr>
          <p:cNvPr id="49" name="Rectangle 48"/>
          <p:cNvSpPr/>
          <p:nvPr/>
        </p:nvSpPr>
        <p:spPr>
          <a:xfrm>
            <a:off x="2590800" y="1252855"/>
            <a:ext cx="8645525" cy="4688205"/>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endParaRPr lang="en-US" sz="1200" dirty="0">
              <a:solidFill>
                <a:schemeClr val="bg1"/>
              </a:solidFill>
              <a:latin typeface="Inter Light" panose="02000403000000020004" charset="0"/>
              <a:cs typeface="Inter Light" panose="02000403000000020004" charset="0"/>
            </a:endParaRPr>
          </a:p>
        </p:txBody>
      </p:sp>
      <p:sp>
        <p:nvSpPr>
          <p:cNvPr id="17" name="Text Box 16"/>
          <p:cNvSpPr txBox="1"/>
          <p:nvPr/>
        </p:nvSpPr>
        <p:spPr>
          <a:xfrm>
            <a:off x="2968625" y="1280795"/>
            <a:ext cx="980440" cy="275590"/>
          </a:xfrm>
          <a:prstGeom prst="rect">
            <a:avLst/>
          </a:prstGeom>
          <a:noFill/>
        </p:spPr>
        <p:txBody>
          <a:bodyPr wrap="none" rtlCol="0">
            <a:spAutoFit/>
          </a:bodyPr>
          <a:p>
            <a:r>
              <a:rPr lang="pt-PT" altLang="en-US" sz="1200">
                <a:solidFill>
                  <a:schemeClr val="bg1"/>
                </a:solidFill>
                <a:latin typeface="Inter Light" panose="02000403000000020004" charset="0"/>
                <a:cs typeface="Inter Light" panose="02000403000000020004" charset="0"/>
              </a:rPr>
              <a:t>AWS Cloud</a:t>
            </a:r>
            <a:endParaRPr lang="pt-PT" altLang="en-US" sz="1200">
              <a:solidFill>
                <a:schemeClr val="bg1"/>
              </a:solidFill>
              <a:latin typeface="Inter Light" panose="02000403000000020004" charset="0"/>
              <a:cs typeface="Inter Light" panose="02000403000000020004" charset="0"/>
            </a:endParaRPr>
          </a:p>
        </p:txBody>
      </p:sp>
      <p:sp>
        <p:nvSpPr>
          <p:cNvPr id="35" name="TextBox 34"/>
          <p:cNvSpPr txBox="1"/>
          <p:nvPr/>
        </p:nvSpPr>
        <p:spPr>
          <a:xfrm>
            <a:off x="5547792" y="2993126"/>
            <a:ext cx="1506552" cy="276999"/>
          </a:xfrm>
          <a:prstGeom prst="rect">
            <a:avLst/>
          </a:prstGeom>
          <a:noFill/>
        </p:spPr>
        <p:txBody>
          <a:bodyPr wrap="square" rtlCol="0">
            <a:spAutoFit/>
          </a:bodyPr>
          <a:p>
            <a:pPr algn="ctr"/>
            <a:r>
              <a:rPr lang="en-US" sz="1200" dirty="0">
                <a:solidFill>
                  <a:schemeClr val="bg1"/>
                </a:solidFill>
                <a:latin typeface="Inter Light" panose="02000403000000020004" charset="0"/>
                <a:cs typeface="Inter Light" panose="02000403000000020004" charset="0"/>
              </a:rPr>
              <a:t>AWS Lambda</a:t>
            </a:r>
            <a:endParaRPr lang="en-US" sz="1200" dirty="0">
              <a:solidFill>
                <a:schemeClr val="bg1"/>
              </a:solidFill>
              <a:latin typeface="Inter Light" panose="02000403000000020004" charset="0"/>
              <a:cs typeface="Inter Light" panose="02000403000000020004" charset="0"/>
            </a:endParaRPr>
          </a:p>
        </p:txBody>
      </p:sp>
      <p:pic>
        <p:nvPicPr>
          <p:cNvPr id="19" name="Graphic 1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920023" y="213632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Graphic 12"/>
          <p:cNvPicPr>
            <a:picLocks noChangeAspect="1"/>
          </p:cNvPicPr>
          <p:nvPr/>
        </p:nvPicPr>
        <p:blipFill>
          <a:blip r:embed="rId2">
            <a:extLst>
              <a:ext uri="{96DAC541-7B7A-43D3-8B79-37D633B846F1}">
                <asvg:svgBlip xmlns:asvg="http://schemas.microsoft.com/office/drawing/2016/SVG/main" r:embed="rId3"/>
              </a:ext>
            </a:extLst>
          </a:blip>
          <a:srcRect/>
          <a:stretch>
            <a:fillRect/>
          </a:stretch>
        </p:blipFill>
        <p:spPr>
          <a:xfrm>
            <a:off x="2593817" y="1243648"/>
            <a:ext cx="381000" cy="381000"/>
          </a:xfrm>
          <a:prstGeom prst="rect">
            <a:avLst/>
          </a:prstGeom>
        </p:spPr>
      </p:pic>
      <p:pic>
        <p:nvPicPr>
          <p:cNvPr id="67606" name="Graphic 2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2475" y="4525010"/>
            <a:ext cx="679450"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607" name="TextBox 24"/>
          <p:cNvSpPr txBox="1">
            <a:spLocks noChangeArrowheads="1"/>
          </p:cNvSpPr>
          <p:nvPr/>
        </p:nvSpPr>
        <p:spPr bwMode="auto">
          <a:xfrm>
            <a:off x="752475" y="5336540"/>
            <a:ext cx="69024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cs typeface="Inter Light" panose="02000403000000020004" charset="0"/>
              </a:rPr>
              <a:t>Client</a:t>
            </a:r>
            <a:endParaRPr lang="en-US" altLang="en-US" sz="1100" dirty="0">
              <a:solidFill>
                <a:schemeClr val="bg1"/>
              </a:solidFill>
              <a:latin typeface="Inter Light" panose="02000403000000020004" charset="0"/>
              <a:cs typeface="Inter Light" panose="02000403000000020004" charset="0"/>
            </a:endParaRPr>
          </a:p>
        </p:txBody>
      </p:sp>
      <p:cxnSp>
        <p:nvCxnSpPr>
          <p:cNvPr id="6" name="Straight Arrow Connector 5"/>
          <p:cNvCxnSpPr/>
          <p:nvPr/>
        </p:nvCxnSpPr>
        <p:spPr>
          <a:xfrm>
            <a:off x="1431925" y="4843145"/>
            <a:ext cx="191706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9" name="Text Box 8"/>
          <p:cNvSpPr txBox="1"/>
          <p:nvPr/>
        </p:nvSpPr>
        <p:spPr>
          <a:xfrm>
            <a:off x="1645285" y="4445635"/>
            <a:ext cx="857885" cy="337185"/>
          </a:xfrm>
          <a:prstGeom prst="rect">
            <a:avLst/>
          </a:prstGeom>
          <a:noFill/>
        </p:spPr>
        <p:txBody>
          <a:bodyPr wrap="none" rtlCol="0">
            <a:spAutoFit/>
          </a:bodyPr>
          <a:p>
            <a:r>
              <a:rPr lang="pt-PT" altLang="en-US" sz="800">
                <a:solidFill>
                  <a:schemeClr val="bg1"/>
                </a:solidFill>
                <a:latin typeface="Inter Light" panose="02000403000000020004" charset="0"/>
                <a:cs typeface="Inter Light" panose="02000403000000020004" charset="0"/>
              </a:rPr>
              <a:t>Upload Object </a:t>
            </a:r>
            <a:endParaRPr lang="pt-PT" altLang="en-US" sz="800">
              <a:solidFill>
                <a:schemeClr val="bg1"/>
              </a:solidFill>
              <a:latin typeface="Inter Light" panose="02000403000000020004" charset="0"/>
              <a:cs typeface="Inter Light" panose="02000403000000020004" charset="0"/>
            </a:endParaRPr>
          </a:p>
          <a:p>
            <a:r>
              <a:rPr lang="pt-PT" altLang="en-US" sz="800">
                <a:solidFill>
                  <a:schemeClr val="bg1"/>
                </a:solidFill>
                <a:latin typeface="Inter Light" panose="02000403000000020004" charset="0"/>
                <a:cs typeface="Inter Light" panose="02000403000000020004" charset="0"/>
              </a:rPr>
              <a:t>in bucket</a:t>
            </a:r>
            <a:endParaRPr lang="pt-PT" altLang="en-US" sz="800">
              <a:solidFill>
                <a:schemeClr val="bg1"/>
              </a:solidFill>
              <a:latin typeface="Inter Light" panose="02000403000000020004" charset="0"/>
              <a:cs typeface="Inter Light" panose="02000403000000020004" charset="0"/>
            </a:endParaRPr>
          </a:p>
        </p:txBody>
      </p:sp>
      <p:pic>
        <p:nvPicPr>
          <p:cNvPr id="173064" name="Graphic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37573" y="215360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3069" name="TextBox 9"/>
          <p:cNvSpPr txBox="1">
            <a:spLocks noChangeArrowheads="1"/>
          </p:cNvSpPr>
          <p:nvPr/>
        </p:nvSpPr>
        <p:spPr bwMode="auto">
          <a:xfrm>
            <a:off x="3244850" y="3023870"/>
            <a:ext cx="114871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S3</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2" name="Picture 1"/>
          <p:cNvPicPr>
            <a:picLocks noChangeAspect="1"/>
          </p:cNvPicPr>
          <p:nvPr/>
        </p:nvPicPr>
        <p:blipFill>
          <a:blip r:embed="rId6"/>
          <a:stretch>
            <a:fillRect/>
          </a:stretch>
        </p:blipFill>
        <p:spPr>
          <a:xfrm>
            <a:off x="461645" y="1266190"/>
            <a:ext cx="1753870" cy="1767205"/>
          </a:xfrm>
          <a:prstGeom prst="rect">
            <a:avLst/>
          </a:prstGeom>
        </p:spPr>
      </p:pic>
      <p:sp>
        <p:nvSpPr>
          <p:cNvPr id="173073" name="TextBox 20"/>
          <p:cNvSpPr txBox="1">
            <a:spLocks noChangeArrowheads="1"/>
          </p:cNvSpPr>
          <p:nvPr/>
        </p:nvSpPr>
        <p:spPr bwMode="auto">
          <a:xfrm>
            <a:off x="3162151" y="4988878"/>
            <a:ext cx="129063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Bucket with</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objects</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73077" name="Graphic 31"/>
          <p:cNvPicPr>
            <a:picLocks noChangeAspect="1" noChangeArrowheads="1"/>
          </p:cNvPicPr>
          <p:nvPr/>
        </p:nvPicPr>
        <p:blipFill>
          <a:blip r:embed="rId7">
            <a:extLst>
              <a:ext uri="{96DAC541-7B7A-43D3-8B79-37D633B846F1}">
                <asvg:svgBlip xmlns:asvg="http://schemas.microsoft.com/office/drawing/2016/SVG/main" r:embed="rId8"/>
              </a:ext>
            </a:extLst>
          </a:blip>
          <a:srcRect/>
          <a:stretch>
            <a:fillRect/>
          </a:stretch>
        </p:blipFill>
        <p:spPr bwMode="auto">
          <a:xfrm>
            <a:off x="3584526" y="4522153"/>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25" name="Graphic 1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368983" y="212915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30" name="TextBox 9"/>
          <p:cNvSpPr txBox="1">
            <a:spLocks noChangeArrowheads="1"/>
          </p:cNvSpPr>
          <p:nvPr/>
        </p:nvSpPr>
        <p:spPr bwMode="auto">
          <a:xfrm>
            <a:off x="7629208" y="2967355"/>
            <a:ext cx="2243137"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CloudWatch</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66" name="Graphic 7"/>
          <p:cNvPicPr>
            <a:picLocks noChangeAspect="1" noChangeArrowheads="1"/>
          </p:cNvPicPr>
          <p:nvPr/>
        </p:nvPicPr>
        <p:blipFill>
          <a:blip r:embed="rId10">
            <a:extLst>
              <a:ext uri="{96DAC541-7B7A-43D3-8B79-37D633B846F1}">
                <asvg:svgBlip xmlns:asvg="http://schemas.microsoft.com/office/drawing/2016/SVG/main" r:embed="rId11"/>
              </a:ext>
            </a:extLst>
          </a:blip>
          <a:srcRect/>
          <a:stretch>
            <a:fillRect/>
          </a:stretch>
        </p:blipFill>
        <p:spPr bwMode="auto">
          <a:xfrm>
            <a:off x="8674255" y="452247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 name="TextBox 31"/>
          <p:cNvSpPr txBox="1">
            <a:spLocks noChangeArrowheads="1"/>
          </p:cNvSpPr>
          <p:nvPr/>
        </p:nvSpPr>
        <p:spPr bwMode="auto">
          <a:xfrm>
            <a:off x="8320245" y="4989196"/>
            <a:ext cx="1163639"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Logs</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91152" name="TextBox 17"/>
          <p:cNvSpPr txBox="1">
            <a:spLocks noChangeArrowheads="1"/>
          </p:cNvSpPr>
          <p:nvPr/>
        </p:nvSpPr>
        <p:spPr bwMode="auto">
          <a:xfrm>
            <a:off x="5763979" y="5011420"/>
            <a:ext cx="136207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Lambda function</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91156" name="Graphic 13"/>
          <p:cNvPicPr>
            <a:picLocks noChangeAspect="1" noChangeArrowheads="1"/>
          </p:cNvPicPr>
          <p:nvPr/>
        </p:nvPicPr>
        <p:blipFill>
          <a:blip r:embed="rId12">
            <a:extLst>
              <a:ext uri="{96DAC541-7B7A-43D3-8B79-37D633B846F1}">
                <asvg:svgBlip xmlns:asvg="http://schemas.microsoft.com/office/drawing/2016/SVG/main" r:embed="rId13"/>
              </a:ext>
            </a:extLst>
          </a:blip>
          <a:srcRect/>
          <a:stretch>
            <a:fillRect/>
          </a:stretch>
        </p:blipFill>
        <p:spPr bwMode="auto">
          <a:xfrm>
            <a:off x="6179185" y="453199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892" name="TextBox 12"/>
          <p:cNvSpPr txBox="1">
            <a:spLocks noChangeArrowheads="1"/>
          </p:cNvSpPr>
          <p:nvPr/>
        </p:nvSpPr>
        <p:spPr bwMode="auto">
          <a:xfrm>
            <a:off x="5546727" y="4035963"/>
            <a:ext cx="151130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Permissions</a:t>
            </a:r>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 policy</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22918" name="Graphic 49"/>
          <p:cNvPicPr>
            <a:picLocks noChangeAspect="1" noChangeArrowheads="1"/>
          </p:cNvPicPr>
          <p:nvPr/>
        </p:nvPicPr>
        <p:blipFill>
          <a:blip r:embed="rId14">
            <a:extLst>
              <a:ext uri="{96DAC541-7B7A-43D3-8B79-37D633B846F1}">
                <asvg:svgBlip xmlns:asvg="http://schemas.microsoft.com/office/drawing/2016/SVG/main" r:embed="rId15"/>
              </a:ext>
            </a:extLst>
          </a:blip>
          <a:srcRect/>
          <a:stretch>
            <a:fillRect/>
          </a:stretch>
        </p:blipFill>
        <p:spPr bwMode="auto">
          <a:xfrm>
            <a:off x="6078221" y="358035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0" name="Straight Arrow Connector 9"/>
          <p:cNvCxnSpPr/>
          <p:nvPr/>
        </p:nvCxnSpPr>
        <p:spPr>
          <a:xfrm>
            <a:off x="4384675" y="4826635"/>
            <a:ext cx="145605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6927215" y="4843145"/>
            <a:ext cx="145605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12" name="Text Box 11"/>
          <p:cNvSpPr txBox="1"/>
          <p:nvPr/>
        </p:nvSpPr>
        <p:spPr>
          <a:xfrm>
            <a:off x="6591935" y="6473825"/>
            <a:ext cx="5122545" cy="275590"/>
          </a:xfrm>
          <a:prstGeom prst="rect">
            <a:avLst/>
          </a:prstGeom>
          <a:noFill/>
        </p:spPr>
        <p:txBody>
          <a:bodyPr wrap="square" rtlCol="0" anchor="t">
            <a:spAutoFit/>
          </a:bodyPr>
          <a:p>
            <a:r>
              <a:rPr lang="en-US" sz="1200">
                <a:solidFill>
                  <a:schemeClr val="bg1"/>
                </a:solidFill>
              </a:rPr>
              <a:t>https://docs.aws.amazon.com/lambda/latest/dg/with-s3-example.html</a:t>
            </a:r>
            <a:endParaRPr lang="en-US" sz="1200">
              <a:solidFill>
                <a:schemeClr val="bg1"/>
              </a:solidFill>
            </a:endParaRPr>
          </a:p>
        </p:txBody>
      </p:sp>
      <p:cxnSp>
        <p:nvCxnSpPr>
          <p:cNvPr id="34" name="Straight Connector 33"/>
          <p:cNvCxnSpPr/>
          <p:nvPr/>
        </p:nvCxnSpPr>
        <p:spPr>
          <a:xfrm>
            <a:off x="4981575" y="2081530"/>
            <a:ext cx="0" cy="3515360"/>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7620635" y="2153920"/>
            <a:ext cx="0" cy="3515360"/>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47" name="Rectangles 46"/>
          <p:cNvSpPr/>
          <p:nvPr/>
        </p:nvSpPr>
        <p:spPr>
          <a:xfrm>
            <a:off x="440690" y="635000"/>
            <a:ext cx="7790688"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3" name="Rectangles 2"/>
          <p:cNvSpPr/>
          <p:nvPr/>
        </p:nvSpPr>
        <p:spPr>
          <a:xfrm>
            <a:off x="6510655" y="6447155"/>
            <a:ext cx="5255895" cy="35560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3" name="Title 1"/>
          <p:cNvSpPr>
            <a:spLocks noGrp="1"/>
          </p:cNvSpPr>
          <p:nvPr/>
        </p:nvSpPr>
        <p:spPr>
          <a:xfrm>
            <a:off x="352425" y="2604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sz="2000" b="1">
                <a:solidFill>
                  <a:schemeClr val="bg1"/>
                </a:solidFill>
              </a:rPr>
              <a:t>AWS Lambda Destination to SQS - DLQ Case</a:t>
            </a:r>
            <a:endParaRPr sz="2000" b="1">
              <a:solidFill>
                <a:schemeClr val="bg1"/>
              </a:solidFill>
            </a:endParaRPr>
          </a:p>
        </p:txBody>
      </p:sp>
      <p:sp>
        <p:nvSpPr>
          <p:cNvPr id="49" name="Rectangle 48"/>
          <p:cNvSpPr/>
          <p:nvPr/>
        </p:nvSpPr>
        <p:spPr>
          <a:xfrm>
            <a:off x="2590800" y="1252855"/>
            <a:ext cx="8645525" cy="4688205"/>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endParaRPr lang="en-US" sz="1200" dirty="0">
              <a:solidFill>
                <a:schemeClr val="bg1"/>
              </a:solidFill>
              <a:latin typeface="Inter Light" panose="02000403000000020004" charset="0"/>
              <a:cs typeface="Inter Light" panose="02000403000000020004" charset="0"/>
            </a:endParaRPr>
          </a:p>
        </p:txBody>
      </p:sp>
      <p:sp>
        <p:nvSpPr>
          <p:cNvPr id="17" name="Text Box 16"/>
          <p:cNvSpPr txBox="1"/>
          <p:nvPr/>
        </p:nvSpPr>
        <p:spPr>
          <a:xfrm>
            <a:off x="2968625" y="1280795"/>
            <a:ext cx="980440" cy="275590"/>
          </a:xfrm>
          <a:prstGeom prst="rect">
            <a:avLst/>
          </a:prstGeom>
          <a:noFill/>
        </p:spPr>
        <p:txBody>
          <a:bodyPr wrap="none" rtlCol="0">
            <a:spAutoFit/>
          </a:bodyPr>
          <a:p>
            <a:r>
              <a:rPr lang="pt-PT" altLang="en-US" sz="1200">
                <a:solidFill>
                  <a:schemeClr val="bg1"/>
                </a:solidFill>
                <a:latin typeface="Inter Light" panose="02000403000000020004" charset="0"/>
                <a:cs typeface="Inter Light" panose="02000403000000020004" charset="0"/>
              </a:rPr>
              <a:t>AWS Cloud</a:t>
            </a:r>
            <a:endParaRPr lang="pt-PT" altLang="en-US" sz="1200">
              <a:solidFill>
                <a:schemeClr val="bg1"/>
              </a:solidFill>
              <a:latin typeface="Inter Light" panose="02000403000000020004" charset="0"/>
              <a:cs typeface="Inter Light" panose="02000403000000020004" charset="0"/>
            </a:endParaRPr>
          </a:p>
        </p:txBody>
      </p:sp>
      <p:sp>
        <p:nvSpPr>
          <p:cNvPr id="35" name="TextBox 34"/>
          <p:cNvSpPr txBox="1"/>
          <p:nvPr/>
        </p:nvSpPr>
        <p:spPr>
          <a:xfrm>
            <a:off x="5547792" y="2993126"/>
            <a:ext cx="1506552" cy="276999"/>
          </a:xfrm>
          <a:prstGeom prst="rect">
            <a:avLst/>
          </a:prstGeom>
          <a:noFill/>
        </p:spPr>
        <p:txBody>
          <a:bodyPr wrap="square" rtlCol="0">
            <a:spAutoFit/>
          </a:bodyPr>
          <a:p>
            <a:pPr algn="ctr"/>
            <a:r>
              <a:rPr lang="en-US" sz="1200" dirty="0">
                <a:solidFill>
                  <a:schemeClr val="bg1"/>
                </a:solidFill>
                <a:latin typeface="Inter Light" panose="02000403000000020004" charset="0"/>
                <a:cs typeface="Inter Light" panose="02000403000000020004" charset="0"/>
              </a:rPr>
              <a:t>AWS Lambda</a:t>
            </a:r>
            <a:endParaRPr lang="en-US" sz="1200" dirty="0">
              <a:solidFill>
                <a:schemeClr val="bg1"/>
              </a:solidFill>
              <a:latin typeface="Inter Light" panose="02000403000000020004" charset="0"/>
              <a:cs typeface="Inter Light" panose="02000403000000020004" charset="0"/>
            </a:endParaRPr>
          </a:p>
        </p:txBody>
      </p:sp>
      <p:pic>
        <p:nvPicPr>
          <p:cNvPr id="19" name="Graphic 1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920023" y="213632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Graphic 12"/>
          <p:cNvPicPr>
            <a:picLocks noChangeAspect="1"/>
          </p:cNvPicPr>
          <p:nvPr/>
        </p:nvPicPr>
        <p:blipFill>
          <a:blip r:embed="rId2">
            <a:extLst>
              <a:ext uri="{96DAC541-7B7A-43D3-8B79-37D633B846F1}">
                <asvg:svgBlip xmlns:asvg="http://schemas.microsoft.com/office/drawing/2016/SVG/main" r:embed="rId3"/>
              </a:ext>
            </a:extLst>
          </a:blip>
          <a:srcRect/>
          <a:stretch>
            <a:fillRect/>
          </a:stretch>
        </p:blipFill>
        <p:spPr>
          <a:xfrm>
            <a:off x="2593817" y="1243648"/>
            <a:ext cx="381000" cy="381000"/>
          </a:xfrm>
          <a:prstGeom prst="rect">
            <a:avLst/>
          </a:prstGeom>
        </p:spPr>
      </p:pic>
      <p:pic>
        <p:nvPicPr>
          <p:cNvPr id="67606" name="Graphic 2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2475" y="4525010"/>
            <a:ext cx="679450"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607" name="TextBox 24"/>
          <p:cNvSpPr txBox="1">
            <a:spLocks noChangeArrowheads="1"/>
          </p:cNvSpPr>
          <p:nvPr/>
        </p:nvSpPr>
        <p:spPr bwMode="auto">
          <a:xfrm>
            <a:off x="752475" y="5336540"/>
            <a:ext cx="69024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cs typeface="Inter Light" panose="02000403000000020004" charset="0"/>
              </a:rPr>
              <a:t>Client</a:t>
            </a:r>
            <a:endParaRPr lang="en-US" altLang="en-US" sz="1100" dirty="0">
              <a:solidFill>
                <a:schemeClr val="bg1"/>
              </a:solidFill>
              <a:latin typeface="Inter Light" panose="02000403000000020004" charset="0"/>
              <a:cs typeface="Inter Light" panose="02000403000000020004" charset="0"/>
            </a:endParaRPr>
          </a:p>
        </p:txBody>
      </p:sp>
      <p:cxnSp>
        <p:nvCxnSpPr>
          <p:cNvPr id="6" name="Straight Arrow Connector 5"/>
          <p:cNvCxnSpPr/>
          <p:nvPr/>
        </p:nvCxnSpPr>
        <p:spPr>
          <a:xfrm>
            <a:off x="1431925" y="4843145"/>
            <a:ext cx="191706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9" name="Text Box 8"/>
          <p:cNvSpPr txBox="1"/>
          <p:nvPr/>
        </p:nvSpPr>
        <p:spPr>
          <a:xfrm>
            <a:off x="1645285" y="4445635"/>
            <a:ext cx="857885" cy="337185"/>
          </a:xfrm>
          <a:prstGeom prst="rect">
            <a:avLst/>
          </a:prstGeom>
          <a:noFill/>
        </p:spPr>
        <p:txBody>
          <a:bodyPr wrap="none" rtlCol="0">
            <a:spAutoFit/>
          </a:bodyPr>
          <a:p>
            <a:r>
              <a:rPr lang="pt-PT" altLang="en-US" sz="800">
                <a:solidFill>
                  <a:schemeClr val="bg1"/>
                </a:solidFill>
                <a:latin typeface="Inter Light" panose="02000403000000020004" charset="0"/>
                <a:cs typeface="Inter Light" panose="02000403000000020004" charset="0"/>
              </a:rPr>
              <a:t>Upload Object </a:t>
            </a:r>
            <a:endParaRPr lang="pt-PT" altLang="en-US" sz="800">
              <a:solidFill>
                <a:schemeClr val="bg1"/>
              </a:solidFill>
              <a:latin typeface="Inter Light" panose="02000403000000020004" charset="0"/>
              <a:cs typeface="Inter Light" panose="02000403000000020004" charset="0"/>
            </a:endParaRPr>
          </a:p>
          <a:p>
            <a:r>
              <a:rPr lang="pt-PT" altLang="en-US" sz="800">
                <a:solidFill>
                  <a:schemeClr val="bg1"/>
                </a:solidFill>
                <a:latin typeface="Inter Light" panose="02000403000000020004" charset="0"/>
                <a:cs typeface="Inter Light" panose="02000403000000020004" charset="0"/>
              </a:rPr>
              <a:t>in bucket</a:t>
            </a:r>
            <a:endParaRPr lang="pt-PT" altLang="en-US" sz="800">
              <a:solidFill>
                <a:schemeClr val="bg1"/>
              </a:solidFill>
              <a:latin typeface="Inter Light" panose="02000403000000020004" charset="0"/>
              <a:cs typeface="Inter Light" panose="02000403000000020004" charset="0"/>
            </a:endParaRPr>
          </a:p>
        </p:txBody>
      </p:sp>
      <p:pic>
        <p:nvPicPr>
          <p:cNvPr id="173064" name="Graphic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37573" y="215360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3069" name="TextBox 9"/>
          <p:cNvSpPr txBox="1">
            <a:spLocks noChangeArrowheads="1"/>
          </p:cNvSpPr>
          <p:nvPr/>
        </p:nvSpPr>
        <p:spPr bwMode="auto">
          <a:xfrm>
            <a:off x="3244850" y="3023870"/>
            <a:ext cx="114871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S3</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2" name="Picture 1"/>
          <p:cNvPicPr>
            <a:picLocks noChangeAspect="1"/>
          </p:cNvPicPr>
          <p:nvPr/>
        </p:nvPicPr>
        <p:blipFill>
          <a:blip r:embed="rId6"/>
          <a:stretch>
            <a:fillRect/>
          </a:stretch>
        </p:blipFill>
        <p:spPr>
          <a:xfrm>
            <a:off x="461645" y="1266190"/>
            <a:ext cx="1753870" cy="1767205"/>
          </a:xfrm>
          <a:prstGeom prst="rect">
            <a:avLst/>
          </a:prstGeom>
        </p:spPr>
      </p:pic>
      <p:sp>
        <p:nvSpPr>
          <p:cNvPr id="173073" name="TextBox 20"/>
          <p:cNvSpPr txBox="1">
            <a:spLocks noChangeArrowheads="1"/>
          </p:cNvSpPr>
          <p:nvPr/>
        </p:nvSpPr>
        <p:spPr bwMode="auto">
          <a:xfrm>
            <a:off x="3162151" y="4988878"/>
            <a:ext cx="129063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Bucket with</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objects</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73077" name="Graphic 31"/>
          <p:cNvPicPr>
            <a:picLocks noChangeAspect="1" noChangeArrowheads="1"/>
          </p:cNvPicPr>
          <p:nvPr/>
        </p:nvPicPr>
        <p:blipFill>
          <a:blip r:embed="rId7">
            <a:extLst>
              <a:ext uri="{96DAC541-7B7A-43D3-8B79-37D633B846F1}">
                <asvg:svgBlip xmlns:asvg="http://schemas.microsoft.com/office/drawing/2016/SVG/main" r:embed="rId8"/>
              </a:ext>
            </a:extLst>
          </a:blip>
          <a:srcRect/>
          <a:stretch>
            <a:fillRect/>
          </a:stretch>
        </p:blipFill>
        <p:spPr bwMode="auto">
          <a:xfrm>
            <a:off x="3584526" y="4522153"/>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152" name="TextBox 17"/>
          <p:cNvSpPr txBox="1">
            <a:spLocks noChangeArrowheads="1"/>
          </p:cNvSpPr>
          <p:nvPr/>
        </p:nvSpPr>
        <p:spPr bwMode="auto">
          <a:xfrm>
            <a:off x="5763979" y="5011420"/>
            <a:ext cx="136207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Lambda function</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91156" name="Graphic 13"/>
          <p:cNvPicPr>
            <a:picLocks noChangeAspect="1" noChangeArrowheads="1"/>
          </p:cNvPicPr>
          <p:nvPr/>
        </p:nvPicPr>
        <p:blipFill>
          <a:blip r:embed="rId9">
            <a:extLst>
              <a:ext uri="{96DAC541-7B7A-43D3-8B79-37D633B846F1}">
                <asvg:svgBlip xmlns:asvg="http://schemas.microsoft.com/office/drawing/2016/SVG/main" r:embed="rId10"/>
              </a:ext>
            </a:extLst>
          </a:blip>
          <a:srcRect/>
          <a:stretch>
            <a:fillRect/>
          </a:stretch>
        </p:blipFill>
        <p:spPr bwMode="auto">
          <a:xfrm>
            <a:off x="6179185" y="453199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892" name="TextBox 12"/>
          <p:cNvSpPr txBox="1">
            <a:spLocks noChangeArrowheads="1"/>
          </p:cNvSpPr>
          <p:nvPr/>
        </p:nvSpPr>
        <p:spPr bwMode="auto">
          <a:xfrm>
            <a:off x="5546727" y="4035963"/>
            <a:ext cx="151130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Permissions</a:t>
            </a:r>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 policy</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22918" name="Graphic 49"/>
          <p:cNvPicPr>
            <a:picLocks noChangeAspect="1" noChangeArrowheads="1"/>
          </p:cNvPicPr>
          <p:nvPr/>
        </p:nvPicPr>
        <p:blipFill>
          <a:blip r:embed="rId11">
            <a:extLst>
              <a:ext uri="{96DAC541-7B7A-43D3-8B79-37D633B846F1}">
                <asvg:svgBlip xmlns:asvg="http://schemas.microsoft.com/office/drawing/2016/SVG/main" r:embed="rId12"/>
              </a:ext>
            </a:extLst>
          </a:blip>
          <a:srcRect/>
          <a:stretch>
            <a:fillRect/>
          </a:stretch>
        </p:blipFill>
        <p:spPr bwMode="auto">
          <a:xfrm>
            <a:off x="6078221" y="358035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0" name="Straight Arrow Connector 9"/>
          <p:cNvCxnSpPr/>
          <p:nvPr/>
        </p:nvCxnSpPr>
        <p:spPr>
          <a:xfrm>
            <a:off x="4384675" y="4826635"/>
            <a:ext cx="145605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6927215" y="4843145"/>
            <a:ext cx="145605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12" name="Text Box 11"/>
          <p:cNvSpPr txBox="1"/>
          <p:nvPr/>
        </p:nvSpPr>
        <p:spPr>
          <a:xfrm>
            <a:off x="6616700" y="6490335"/>
            <a:ext cx="5122545" cy="275590"/>
          </a:xfrm>
          <a:prstGeom prst="rect">
            <a:avLst/>
          </a:prstGeom>
          <a:noFill/>
        </p:spPr>
        <p:txBody>
          <a:bodyPr wrap="square" rtlCol="0" anchor="t">
            <a:spAutoFit/>
          </a:bodyPr>
          <a:p>
            <a:r>
              <a:rPr lang="en-US" sz="1200">
                <a:solidFill>
                  <a:schemeClr val="bg1"/>
                </a:solidFill>
              </a:rPr>
              <a:t>https://docs.aws.amazon.com/lambda/latest/dg/with-s3-example.html</a:t>
            </a:r>
            <a:endParaRPr lang="en-US" sz="1200">
              <a:solidFill>
                <a:schemeClr val="bg1"/>
              </a:solidFill>
            </a:endParaRPr>
          </a:p>
        </p:txBody>
      </p:sp>
      <p:cxnSp>
        <p:nvCxnSpPr>
          <p:cNvPr id="34" name="Straight Connector 33"/>
          <p:cNvCxnSpPr/>
          <p:nvPr/>
        </p:nvCxnSpPr>
        <p:spPr>
          <a:xfrm>
            <a:off x="4981575" y="2081530"/>
            <a:ext cx="0" cy="3515360"/>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7620635" y="2153920"/>
            <a:ext cx="0" cy="3515360"/>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pic>
        <p:nvPicPr>
          <p:cNvPr id="75779" name="Graphic 26"/>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512175" y="213582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787" name="TextBox 11"/>
          <p:cNvSpPr txBox="1">
            <a:spLocks noChangeArrowheads="1"/>
          </p:cNvSpPr>
          <p:nvPr/>
        </p:nvSpPr>
        <p:spPr bwMode="auto">
          <a:xfrm>
            <a:off x="8215630" y="2899410"/>
            <a:ext cx="138112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SQS</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75795" name="TextBox 22"/>
          <p:cNvSpPr txBox="1">
            <a:spLocks noChangeArrowheads="1"/>
          </p:cNvSpPr>
          <p:nvPr/>
        </p:nvSpPr>
        <p:spPr bwMode="auto">
          <a:xfrm>
            <a:off x="8210045" y="4986020"/>
            <a:ext cx="137318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Queue</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75801" name="Graphic 29"/>
          <p:cNvPicPr>
            <a:picLocks noChangeAspect="1" noChangeArrowheads="1"/>
          </p:cNvPicPr>
          <p:nvPr/>
        </p:nvPicPr>
        <p:blipFill>
          <a:blip r:embed="rId14">
            <a:extLst>
              <a:ext uri="{96DAC541-7B7A-43D3-8B79-37D633B846F1}">
                <asvg:svgBlip xmlns:asvg="http://schemas.microsoft.com/office/drawing/2016/SVG/main" r:embed="rId15"/>
              </a:ext>
            </a:extLst>
          </a:blip>
          <a:srcRect/>
          <a:stretch>
            <a:fillRect/>
          </a:stretch>
        </p:blipFill>
        <p:spPr bwMode="auto">
          <a:xfrm>
            <a:off x="8660448" y="455422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 name="Rectangles 46"/>
          <p:cNvSpPr/>
          <p:nvPr/>
        </p:nvSpPr>
        <p:spPr>
          <a:xfrm>
            <a:off x="440690" y="635000"/>
            <a:ext cx="7790688"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4" name="Title 3"/>
          <p:cNvSpPr>
            <a:spLocks noGrp="1"/>
          </p:cNvSpPr>
          <p:nvPr>
            <p:ph type="ctrTitle"/>
          </p:nvPr>
        </p:nvSpPr>
        <p:spPr>
          <a:xfrm>
            <a:off x="2374900" y="3345180"/>
            <a:ext cx="7569200" cy="1213485"/>
          </a:xfrm>
        </p:spPr>
        <p:txBody>
          <a:bodyPr>
            <a:normAutofit fontScale="90000"/>
          </a:bodyPr>
          <a:p>
            <a:pPr algn="l"/>
            <a:r>
              <a:rPr sz="5335" b="1">
                <a:solidFill>
                  <a:schemeClr val="bg1"/>
                </a:solidFill>
              </a:rPr>
              <a:t>AWS Serverless: Simplifying </a:t>
            </a:r>
            <a:br>
              <a:rPr sz="5335" b="1">
                <a:solidFill>
                  <a:schemeClr val="bg1"/>
                </a:solidFill>
              </a:rPr>
            </a:br>
            <a:r>
              <a:rPr sz="5335" b="1">
                <a:solidFill>
                  <a:schemeClr val="bg1"/>
                </a:solidFill>
              </a:rPr>
              <a:t>Cloud Solutions</a:t>
            </a:r>
            <a:endParaRPr sz="5335" b="1">
              <a:solidFill>
                <a:schemeClr val="bg1"/>
              </a:solidFill>
            </a:endParaRPr>
          </a:p>
        </p:txBody>
      </p:sp>
      <p:pic>
        <p:nvPicPr>
          <p:cNvPr id="2" name="Picture 1" descr="Group 47"/>
          <p:cNvPicPr>
            <a:picLocks noChangeAspect="1"/>
          </p:cNvPicPr>
          <p:nvPr/>
        </p:nvPicPr>
        <p:blipFill>
          <a:blip r:embed="rId2"/>
          <a:stretch>
            <a:fillRect/>
          </a:stretch>
        </p:blipFill>
        <p:spPr>
          <a:xfrm>
            <a:off x="322580" y="281305"/>
            <a:ext cx="4355465" cy="2113915"/>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5" name="Rectangles 4"/>
          <p:cNvSpPr/>
          <p:nvPr/>
        </p:nvSpPr>
        <p:spPr>
          <a:xfrm>
            <a:off x="6522720" y="6447155"/>
            <a:ext cx="5243830" cy="35560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3" name="Title 1"/>
          <p:cNvSpPr>
            <a:spLocks noGrp="1"/>
          </p:cNvSpPr>
          <p:nvPr/>
        </p:nvSpPr>
        <p:spPr>
          <a:xfrm>
            <a:off x="323850" y="2604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sz="2000" b="1">
                <a:solidFill>
                  <a:schemeClr val="bg1"/>
                </a:solidFill>
              </a:rPr>
              <a:t>Using an Amazon </a:t>
            </a:r>
            <a:r>
              <a:rPr lang="pt-PT" sz="2000" b="1">
                <a:solidFill>
                  <a:schemeClr val="bg1"/>
                </a:solidFill>
              </a:rPr>
              <a:t>SNS</a:t>
            </a:r>
            <a:r>
              <a:rPr sz="2000" b="1">
                <a:solidFill>
                  <a:schemeClr val="bg1"/>
                </a:solidFill>
              </a:rPr>
              <a:t> to </a:t>
            </a:r>
            <a:r>
              <a:rPr lang="pt-PT" sz="2000" b="1">
                <a:solidFill>
                  <a:schemeClr val="bg1"/>
                </a:solidFill>
              </a:rPr>
              <a:t>send message</a:t>
            </a:r>
            <a:r>
              <a:rPr sz="2000" b="1">
                <a:solidFill>
                  <a:schemeClr val="bg1"/>
                </a:solidFill>
              </a:rPr>
              <a:t> </a:t>
            </a:r>
            <a:r>
              <a:rPr lang="pt-PT" sz="2000" b="1">
                <a:solidFill>
                  <a:schemeClr val="bg1"/>
                </a:solidFill>
              </a:rPr>
              <a:t>to</a:t>
            </a:r>
            <a:r>
              <a:rPr sz="2000" b="1">
                <a:solidFill>
                  <a:schemeClr val="bg1"/>
                </a:solidFill>
              </a:rPr>
              <a:t> Lambda</a:t>
            </a:r>
            <a:r>
              <a:rPr lang="pt-PT" sz="2000" b="1">
                <a:solidFill>
                  <a:schemeClr val="bg1"/>
                </a:solidFill>
              </a:rPr>
              <a:t> </a:t>
            </a:r>
            <a:r>
              <a:rPr sz="2000" b="1">
                <a:solidFill>
                  <a:schemeClr val="bg1"/>
                </a:solidFill>
              </a:rPr>
              <a:t>function</a:t>
            </a:r>
            <a:endParaRPr sz="2000" b="1">
              <a:solidFill>
                <a:schemeClr val="bg1"/>
              </a:solidFill>
            </a:endParaRPr>
          </a:p>
        </p:txBody>
      </p:sp>
      <p:sp>
        <p:nvSpPr>
          <p:cNvPr id="49" name="Rectangle 48"/>
          <p:cNvSpPr/>
          <p:nvPr/>
        </p:nvSpPr>
        <p:spPr>
          <a:xfrm>
            <a:off x="2590800" y="1252855"/>
            <a:ext cx="8645525" cy="4688205"/>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endParaRPr lang="en-US" sz="1200" dirty="0">
              <a:solidFill>
                <a:schemeClr val="bg1"/>
              </a:solidFill>
              <a:latin typeface="Inter Light" panose="02000403000000020004" charset="0"/>
              <a:cs typeface="Inter Light" panose="02000403000000020004" charset="0"/>
            </a:endParaRPr>
          </a:p>
        </p:txBody>
      </p:sp>
      <p:sp>
        <p:nvSpPr>
          <p:cNvPr id="17" name="Text Box 16"/>
          <p:cNvSpPr txBox="1"/>
          <p:nvPr/>
        </p:nvSpPr>
        <p:spPr>
          <a:xfrm>
            <a:off x="2968625" y="1280795"/>
            <a:ext cx="980440" cy="275590"/>
          </a:xfrm>
          <a:prstGeom prst="rect">
            <a:avLst/>
          </a:prstGeom>
          <a:noFill/>
        </p:spPr>
        <p:txBody>
          <a:bodyPr wrap="none" rtlCol="0">
            <a:spAutoFit/>
          </a:bodyPr>
          <a:p>
            <a:r>
              <a:rPr lang="pt-PT" altLang="en-US" sz="1200">
                <a:solidFill>
                  <a:schemeClr val="bg1"/>
                </a:solidFill>
                <a:latin typeface="Inter Light" panose="02000403000000020004" charset="0"/>
                <a:cs typeface="Inter Light" panose="02000403000000020004" charset="0"/>
              </a:rPr>
              <a:t>AWS Cloud</a:t>
            </a:r>
            <a:endParaRPr lang="pt-PT" altLang="en-US" sz="1200">
              <a:solidFill>
                <a:schemeClr val="bg1"/>
              </a:solidFill>
              <a:latin typeface="Inter Light" panose="02000403000000020004" charset="0"/>
              <a:cs typeface="Inter Light" panose="02000403000000020004" charset="0"/>
            </a:endParaRPr>
          </a:p>
        </p:txBody>
      </p:sp>
      <p:sp>
        <p:nvSpPr>
          <p:cNvPr id="35" name="TextBox 34"/>
          <p:cNvSpPr txBox="1"/>
          <p:nvPr/>
        </p:nvSpPr>
        <p:spPr>
          <a:xfrm>
            <a:off x="5547792" y="2993126"/>
            <a:ext cx="1506552" cy="276999"/>
          </a:xfrm>
          <a:prstGeom prst="rect">
            <a:avLst/>
          </a:prstGeom>
          <a:noFill/>
        </p:spPr>
        <p:txBody>
          <a:bodyPr wrap="square" rtlCol="0">
            <a:spAutoFit/>
          </a:bodyPr>
          <a:p>
            <a:pPr algn="ctr"/>
            <a:r>
              <a:rPr lang="en-US" sz="1200" dirty="0">
                <a:solidFill>
                  <a:schemeClr val="bg1"/>
                </a:solidFill>
                <a:latin typeface="Inter Light" panose="02000403000000020004" charset="0"/>
                <a:cs typeface="Inter Light" panose="02000403000000020004" charset="0"/>
              </a:rPr>
              <a:t>AWS Lambda</a:t>
            </a:r>
            <a:endParaRPr lang="en-US" sz="1200" dirty="0">
              <a:solidFill>
                <a:schemeClr val="bg1"/>
              </a:solidFill>
              <a:latin typeface="Inter Light" panose="02000403000000020004" charset="0"/>
              <a:cs typeface="Inter Light" panose="02000403000000020004" charset="0"/>
            </a:endParaRPr>
          </a:p>
        </p:txBody>
      </p:sp>
      <p:pic>
        <p:nvPicPr>
          <p:cNvPr id="19" name="Graphic 1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920023" y="213632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Graphic 12"/>
          <p:cNvPicPr>
            <a:picLocks noChangeAspect="1"/>
          </p:cNvPicPr>
          <p:nvPr/>
        </p:nvPicPr>
        <p:blipFill>
          <a:blip r:embed="rId2">
            <a:extLst>
              <a:ext uri="{96DAC541-7B7A-43D3-8B79-37D633B846F1}">
                <asvg:svgBlip xmlns:asvg="http://schemas.microsoft.com/office/drawing/2016/SVG/main" r:embed="rId3"/>
              </a:ext>
            </a:extLst>
          </a:blip>
          <a:srcRect/>
          <a:stretch>
            <a:fillRect/>
          </a:stretch>
        </p:blipFill>
        <p:spPr>
          <a:xfrm>
            <a:off x="2593817" y="1243648"/>
            <a:ext cx="381000" cy="381000"/>
          </a:xfrm>
          <a:prstGeom prst="rect">
            <a:avLst/>
          </a:prstGeom>
        </p:spPr>
      </p:pic>
      <p:pic>
        <p:nvPicPr>
          <p:cNvPr id="67606" name="Graphic 2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2475" y="4525010"/>
            <a:ext cx="679450"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607" name="TextBox 24"/>
          <p:cNvSpPr txBox="1">
            <a:spLocks noChangeArrowheads="1"/>
          </p:cNvSpPr>
          <p:nvPr/>
        </p:nvSpPr>
        <p:spPr bwMode="auto">
          <a:xfrm>
            <a:off x="752475" y="5336540"/>
            <a:ext cx="69024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cs typeface="Inter Light" panose="02000403000000020004" charset="0"/>
              </a:rPr>
              <a:t>Client</a:t>
            </a:r>
            <a:endParaRPr lang="en-US" altLang="en-US" sz="1100" dirty="0">
              <a:solidFill>
                <a:schemeClr val="bg1"/>
              </a:solidFill>
              <a:latin typeface="Inter Light" panose="02000403000000020004" charset="0"/>
              <a:cs typeface="Inter Light" panose="02000403000000020004" charset="0"/>
            </a:endParaRPr>
          </a:p>
        </p:txBody>
      </p:sp>
      <p:cxnSp>
        <p:nvCxnSpPr>
          <p:cNvPr id="6" name="Straight Arrow Connector 5"/>
          <p:cNvCxnSpPr/>
          <p:nvPr/>
        </p:nvCxnSpPr>
        <p:spPr>
          <a:xfrm>
            <a:off x="1431925" y="4843145"/>
            <a:ext cx="191706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9" name="Text Box 8"/>
          <p:cNvSpPr txBox="1"/>
          <p:nvPr/>
        </p:nvSpPr>
        <p:spPr>
          <a:xfrm>
            <a:off x="1645285" y="4502785"/>
            <a:ext cx="929640" cy="337185"/>
          </a:xfrm>
          <a:prstGeom prst="rect">
            <a:avLst/>
          </a:prstGeom>
          <a:noFill/>
        </p:spPr>
        <p:txBody>
          <a:bodyPr wrap="none" rtlCol="0">
            <a:spAutoFit/>
          </a:bodyPr>
          <a:p>
            <a:r>
              <a:rPr lang="pt-PT" altLang="en-US" sz="800">
                <a:solidFill>
                  <a:schemeClr val="bg1"/>
                </a:solidFill>
                <a:latin typeface="Inter Light" panose="02000403000000020004" charset="0"/>
                <a:cs typeface="Inter Light" panose="02000403000000020004" charset="0"/>
              </a:rPr>
              <a:t>CLI - Command</a:t>
            </a:r>
            <a:endParaRPr lang="pt-PT" altLang="en-US" sz="800">
              <a:solidFill>
                <a:schemeClr val="bg1"/>
              </a:solidFill>
              <a:latin typeface="Inter Light" panose="02000403000000020004" charset="0"/>
              <a:cs typeface="Inter Light" panose="02000403000000020004" charset="0"/>
            </a:endParaRPr>
          </a:p>
          <a:p>
            <a:r>
              <a:rPr lang="pt-PT" altLang="en-US" sz="800">
                <a:solidFill>
                  <a:schemeClr val="bg1"/>
                </a:solidFill>
                <a:latin typeface="Inter Light" panose="02000403000000020004" charset="0"/>
                <a:cs typeface="Inter Light" panose="02000403000000020004" charset="0"/>
              </a:rPr>
              <a:t>line Interface</a:t>
            </a:r>
            <a:endParaRPr lang="pt-PT" altLang="en-US" sz="800">
              <a:solidFill>
                <a:schemeClr val="bg1"/>
              </a:solidFill>
              <a:latin typeface="Inter Light" panose="02000403000000020004" charset="0"/>
              <a:cs typeface="Inter Light" panose="02000403000000020004" charset="0"/>
            </a:endParaRPr>
          </a:p>
        </p:txBody>
      </p:sp>
      <p:sp>
        <p:nvSpPr>
          <p:cNvPr id="173073" name="TextBox 20"/>
          <p:cNvSpPr txBox="1">
            <a:spLocks noChangeArrowheads="1"/>
          </p:cNvSpPr>
          <p:nvPr/>
        </p:nvSpPr>
        <p:spPr bwMode="auto">
          <a:xfrm>
            <a:off x="3162151" y="4988878"/>
            <a:ext cx="1290638" cy="429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sz="1100" dirty="0">
                <a:solidFill>
                  <a:schemeClr val="bg1"/>
                </a:solidFill>
                <a:latin typeface="Inter Light" panose="02000403000000020004" charset="0"/>
                <a:ea typeface="Amazon Ember" panose="020B0603020204020204" pitchFamily="34" charset="0"/>
                <a:cs typeface="Inter Light" panose="02000403000000020004" charset="0"/>
              </a:rPr>
              <a:t>Amazon SNS </a:t>
            </a:r>
            <a:endParaRPr lang="pt-PT" sz="11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sz="1100" dirty="0">
                <a:solidFill>
                  <a:schemeClr val="bg1"/>
                </a:solidFill>
                <a:latin typeface="Inter Light" panose="02000403000000020004" charset="0"/>
                <a:ea typeface="Amazon Ember" panose="020B0603020204020204" pitchFamily="34" charset="0"/>
                <a:cs typeface="Inter Light" panose="02000403000000020004" charset="0"/>
              </a:rPr>
              <a:t>Standart Topic</a:t>
            </a:r>
            <a:endParaRPr lang="pt-PT"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33125" name="Graphic 1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68983" y="212915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30" name="TextBox 9"/>
          <p:cNvSpPr txBox="1">
            <a:spLocks noChangeArrowheads="1"/>
          </p:cNvSpPr>
          <p:nvPr/>
        </p:nvSpPr>
        <p:spPr bwMode="auto">
          <a:xfrm>
            <a:off x="7629208" y="2967355"/>
            <a:ext cx="2243137"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CloudWatch</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66" name="Graphic 7"/>
          <p:cNvPicPr>
            <a:picLocks noChangeAspect="1" noChangeArrowheads="1"/>
          </p:cNvPicPr>
          <p:nvPr/>
        </p:nvPicPr>
        <p:blipFill>
          <a:blip r:embed="rId6">
            <a:extLst>
              <a:ext uri="{96DAC541-7B7A-43D3-8B79-37D633B846F1}">
                <asvg:svgBlip xmlns:asvg="http://schemas.microsoft.com/office/drawing/2016/SVG/main" r:embed="rId7"/>
              </a:ext>
            </a:extLst>
          </a:blip>
          <a:srcRect/>
          <a:stretch>
            <a:fillRect/>
          </a:stretch>
        </p:blipFill>
        <p:spPr bwMode="auto">
          <a:xfrm>
            <a:off x="8674255" y="452247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 name="TextBox 31"/>
          <p:cNvSpPr txBox="1">
            <a:spLocks noChangeArrowheads="1"/>
          </p:cNvSpPr>
          <p:nvPr/>
        </p:nvSpPr>
        <p:spPr bwMode="auto">
          <a:xfrm>
            <a:off x="8320245" y="4989196"/>
            <a:ext cx="1163639" cy="429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CloudWatch</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Logs</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91152" name="TextBox 17"/>
          <p:cNvSpPr txBox="1">
            <a:spLocks noChangeArrowheads="1"/>
          </p:cNvSpPr>
          <p:nvPr/>
        </p:nvSpPr>
        <p:spPr bwMode="auto">
          <a:xfrm>
            <a:off x="5763979" y="5011420"/>
            <a:ext cx="136207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Lambda function</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91156" name="Graphic 13"/>
          <p:cNvPicPr>
            <a:picLocks noChangeAspect="1" noChangeArrowheads="1"/>
          </p:cNvPicPr>
          <p:nvPr/>
        </p:nvPicPr>
        <p:blipFill>
          <a:blip r:embed="rId8">
            <a:extLst>
              <a:ext uri="{96DAC541-7B7A-43D3-8B79-37D633B846F1}">
                <asvg:svgBlip xmlns:asvg="http://schemas.microsoft.com/office/drawing/2016/SVG/main" r:embed="rId9"/>
              </a:ext>
            </a:extLst>
          </a:blip>
          <a:srcRect/>
          <a:stretch>
            <a:fillRect/>
          </a:stretch>
        </p:blipFill>
        <p:spPr bwMode="auto">
          <a:xfrm>
            <a:off x="6179185" y="453199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892" name="TextBox 12"/>
          <p:cNvSpPr txBox="1">
            <a:spLocks noChangeArrowheads="1"/>
          </p:cNvSpPr>
          <p:nvPr/>
        </p:nvSpPr>
        <p:spPr bwMode="auto">
          <a:xfrm>
            <a:off x="5546727" y="4035963"/>
            <a:ext cx="151130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Permissions</a:t>
            </a:r>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 policy</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22918" name="Graphic 49"/>
          <p:cNvPicPr>
            <a:picLocks noChangeAspect="1" noChangeArrowheads="1"/>
          </p:cNvPicPr>
          <p:nvPr/>
        </p:nvPicPr>
        <p:blipFill>
          <a:blip r:embed="rId10">
            <a:extLst>
              <a:ext uri="{96DAC541-7B7A-43D3-8B79-37D633B846F1}">
                <asvg:svgBlip xmlns:asvg="http://schemas.microsoft.com/office/drawing/2016/SVG/main" r:embed="rId11"/>
              </a:ext>
            </a:extLst>
          </a:blip>
          <a:srcRect/>
          <a:stretch>
            <a:fillRect/>
          </a:stretch>
        </p:blipFill>
        <p:spPr bwMode="auto">
          <a:xfrm>
            <a:off x="6078221" y="358035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0" name="Straight Arrow Connector 9"/>
          <p:cNvCxnSpPr/>
          <p:nvPr/>
        </p:nvCxnSpPr>
        <p:spPr>
          <a:xfrm>
            <a:off x="4384675" y="4826635"/>
            <a:ext cx="145605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6927215" y="4843145"/>
            <a:ext cx="145605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12" name="Text Box 11"/>
          <p:cNvSpPr txBox="1"/>
          <p:nvPr/>
        </p:nvSpPr>
        <p:spPr>
          <a:xfrm>
            <a:off x="6550660" y="6482715"/>
            <a:ext cx="5122545" cy="275590"/>
          </a:xfrm>
          <a:prstGeom prst="rect">
            <a:avLst/>
          </a:prstGeom>
          <a:noFill/>
        </p:spPr>
        <p:txBody>
          <a:bodyPr wrap="square" rtlCol="0" anchor="t">
            <a:spAutoFit/>
          </a:bodyPr>
          <a:p>
            <a:r>
              <a:rPr lang="en-US" sz="1200">
                <a:solidFill>
                  <a:schemeClr val="bg1"/>
                </a:solidFill>
              </a:rPr>
              <a:t>https://docs.aws.amazon.com/lambda/latest/dg/with-sns-example.html</a:t>
            </a:r>
            <a:endParaRPr lang="en-US" sz="1200">
              <a:solidFill>
                <a:schemeClr val="bg1"/>
              </a:solidFill>
            </a:endParaRPr>
          </a:p>
        </p:txBody>
      </p:sp>
      <p:cxnSp>
        <p:nvCxnSpPr>
          <p:cNvPr id="34" name="Straight Connector 33"/>
          <p:cNvCxnSpPr/>
          <p:nvPr/>
        </p:nvCxnSpPr>
        <p:spPr>
          <a:xfrm>
            <a:off x="4981575" y="2081530"/>
            <a:ext cx="0" cy="3515360"/>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7620635" y="2153920"/>
            <a:ext cx="0" cy="3515360"/>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47" name="Rectangles 46"/>
          <p:cNvSpPr/>
          <p:nvPr/>
        </p:nvSpPr>
        <p:spPr>
          <a:xfrm>
            <a:off x="440690" y="635000"/>
            <a:ext cx="7790688"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pic>
        <p:nvPicPr>
          <p:cNvPr id="75780" name="Graphic 2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417253" y="424910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Graphic 2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325178" y="212820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20"/>
          <p:cNvSpPr txBox="1">
            <a:spLocks noChangeArrowheads="1"/>
          </p:cNvSpPr>
          <p:nvPr/>
        </p:nvSpPr>
        <p:spPr bwMode="auto">
          <a:xfrm>
            <a:off x="3162151" y="2916873"/>
            <a:ext cx="1290638"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sz="1100" dirty="0">
                <a:solidFill>
                  <a:schemeClr val="bg1"/>
                </a:solidFill>
                <a:latin typeface="Inter Light" panose="02000403000000020004" charset="0"/>
                <a:ea typeface="Amazon Ember" panose="020B0603020204020204" pitchFamily="34" charset="0"/>
                <a:cs typeface="Inter Light" panose="02000403000000020004" charset="0"/>
              </a:rPr>
              <a:t>Amazon SNS</a:t>
            </a:r>
            <a:endParaRPr lang="pt-PT"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5" name="Picture 14"/>
          <p:cNvPicPr>
            <a:picLocks noChangeAspect="1"/>
          </p:cNvPicPr>
          <p:nvPr/>
        </p:nvPicPr>
        <p:blipFill>
          <a:blip r:embed="rId13"/>
          <a:stretch>
            <a:fillRect/>
          </a:stretch>
        </p:blipFill>
        <p:spPr>
          <a:xfrm>
            <a:off x="440690" y="1087120"/>
            <a:ext cx="1871980" cy="1906905"/>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2" name="Rectangles 1"/>
          <p:cNvSpPr/>
          <p:nvPr/>
        </p:nvSpPr>
        <p:spPr>
          <a:xfrm>
            <a:off x="338455" y="6447155"/>
            <a:ext cx="11428095" cy="35560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3" name="Title 1"/>
          <p:cNvSpPr>
            <a:spLocks noGrp="1"/>
          </p:cNvSpPr>
          <p:nvPr/>
        </p:nvSpPr>
        <p:spPr>
          <a:xfrm>
            <a:off x="295275" y="155633"/>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sz="2000" b="1">
                <a:solidFill>
                  <a:schemeClr val="bg1"/>
                </a:solidFill>
              </a:rPr>
              <a:t>P</a:t>
            </a:r>
            <a:r>
              <a:rPr sz="2000" b="1">
                <a:solidFill>
                  <a:schemeClr val="bg1"/>
                </a:solidFill>
              </a:rPr>
              <a:t>rocessing performance with Amazon Kinesis Data Streams and AWS Lambda</a:t>
            </a:r>
            <a:endParaRPr sz="2000" b="1">
              <a:solidFill>
                <a:schemeClr val="bg1"/>
              </a:solidFill>
            </a:endParaRPr>
          </a:p>
        </p:txBody>
      </p:sp>
      <p:sp>
        <p:nvSpPr>
          <p:cNvPr id="49" name="Rectangle 48"/>
          <p:cNvSpPr/>
          <p:nvPr/>
        </p:nvSpPr>
        <p:spPr>
          <a:xfrm>
            <a:off x="2951480" y="789305"/>
            <a:ext cx="8827135" cy="5330825"/>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endParaRPr lang="en-US" sz="1200" dirty="0">
              <a:solidFill>
                <a:schemeClr val="bg1"/>
              </a:solidFill>
              <a:latin typeface="Inter Light" panose="02000403000000020004" charset="0"/>
              <a:cs typeface="Inter Light" panose="02000403000000020004" charset="0"/>
            </a:endParaRPr>
          </a:p>
        </p:txBody>
      </p:sp>
      <p:sp>
        <p:nvSpPr>
          <p:cNvPr id="17" name="Text Box 16"/>
          <p:cNvSpPr txBox="1"/>
          <p:nvPr/>
        </p:nvSpPr>
        <p:spPr>
          <a:xfrm>
            <a:off x="3331845" y="826770"/>
            <a:ext cx="980440" cy="275590"/>
          </a:xfrm>
          <a:prstGeom prst="rect">
            <a:avLst/>
          </a:prstGeom>
          <a:noFill/>
        </p:spPr>
        <p:txBody>
          <a:bodyPr wrap="none" rtlCol="0">
            <a:spAutoFit/>
          </a:bodyPr>
          <a:p>
            <a:r>
              <a:rPr lang="pt-PT" altLang="en-US" sz="1200">
                <a:solidFill>
                  <a:schemeClr val="bg1"/>
                </a:solidFill>
                <a:latin typeface="Inter Light" panose="02000403000000020004" charset="0"/>
                <a:cs typeface="Inter Light" panose="02000403000000020004" charset="0"/>
              </a:rPr>
              <a:t>AWS Cloud</a:t>
            </a:r>
            <a:endParaRPr lang="pt-PT" altLang="en-US" sz="1200">
              <a:solidFill>
                <a:schemeClr val="bg1"/>
              </a:solidFill>
              <a:latin typeface="Inter Light" panose="02000403000000020004" charset="0"/>
              <a:cs typeface="Inter Light" panose="02000403000000020004" charset="0"/>
            </a:endParaRPr>
          </a:p>
        </p:txBody>
      </p:sp>
      <p:pic>
        <p:nvPicPr>
          <p:cNvPr id="4" name="Graphic 12"/>
          <p:cNvPicPr>
            <a:picLocks noChangeAspect="1"/>
          </p:cNvPicPr>
          <p:nvPr/>
        </p:nvPicPr>
        <p:blipFill>
          <a:blip r:embed="rId1">
            <a:extLst>
              <a:ext uri="{96DAC541-7B7A-43D3-8B79-37D633B846F1}">
                <asvg:svgBlip xmlns:asvg="http://schemas.microsoft.com/office/drawing/2016/SVG/main" r:embed="rId2"/>
              </a:ext>
            </a:extLst>
          </a:blip>
          <a:srcRect/>
          <a:stretch>
            <a:fillRect/>
          </a:stretch>
        </p:blipFill>
        <p:spPr>
          <a:xfrm>
            <a:off x="2957037" y="789623"/>
            <a:ext cx="381000" cy="381000"/>
          </a:xfrm>
          <a:prstGeom prst="rect">
            <a:avLst/>
          </a:prstGeom>
        </p:spPr>
      </p:pic>
      <p:pic>
        <p:nvPicPr>
          <p:cNvPr id="67606" name="Graphic 2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1205" y="1256665"/>
            <a:ext cx="679450"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607" name="TextBox 24"/>
          <p:cNvSpPr txBox="1">
            <a:spLocks noChangeArrowheads="1"/>
          </p:cNvSpPr>
          <p:nvPr/>
        </p:nvSpPr>
        <p:spPr bwMode="auto">
          <a:xfrm>
            <a:off x="751205" y="2068195"/>
            <a:ext cx="69024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cs typeface="Inter Light" panose="02000403000000020004" charset="0"/>
              </a:rPr>
              <a:t>Client</a:t>
            </a:r>
            <a:endParaRPr lang="en-US" altLang="en-US" sz="1100" dirty="0">
              <a:solidFill>
                <a:schemeClr val="bg1"/>
              </a:solidFill>
              <a:latin typeface="Inter Light" panose="02000403000000020004" charset="0"/>
              <a:cs typeface="Inter Light" panose="02000403000000020004" charset="0"/>
            </a:endParaRPr>
          </a:p>
        </p:txBody>
      </p:sp>
      <p:pic>
        <p:nvPicPr>
          <p:cNvPr id="91156" name="Graphic 13"/>
          <p:cNvPicPr>
            <a:picLocks noChangeAspect="1" noChangeArrowheads="1"/>
          </p:cNvPicPr>
          <p:nvPr/>
        </p:nvPicPr>
        <p:blipFill>
          <a:blip r:embed="rId4">
            <a:extLst>
              <a:ext uri="{96DAC541-7B7A-43D3-8B79-37D633B846F1}">
                <asvg:svgBlip xmlns:asvg="http://schemas.microsoft.com/office/drawing/2016/SVG/main" r:embed="rId5"/>
              </a:ext>
            </a:extLst>
          </a:blip>
          <a:srcRect/>
          <a:stretch>
            <a:fillRect/>
          </a:stretch>
        </p:blipFill>
        <p:spPr bwMode="auto">
          <a:xfrm>
            <a:off x="5706110" y="316928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0" name="Straight Arrow Connector 9"/>
          <p:cNvCxnSpPr/>
          <p:nvPr/>
        </p:nvCxnSpPr>
        <p:spPr>
          <a:xfrm>
            <a:off x="2100580" y="3411855"/>
            <a:ext cx="145605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12" name="Text Box 11"/>
          <p:cNvSpPr txBox="1"/>
          <p:nvPr/>
        </p:nvSpPr>
        <p:spPr>
          <a:xfrm>
            <a:off x="278130" y="6490335"/>
            <a:ext cx="11713210" cy="275590"/>
          </a:xfrm>
          <a:prstGeom prst="rect">
            <a:avLst/>
          </a:prstGeom>
          <a:noFill/>
        </p:spPr>
        <p:txBody>
          <a:bodyPr wrap="square" rtlCol="0" anchor="t">
            <a:spAutoFit/>
          </a:bodyPr>
          <a:p>
            <a:r>
              <a:rPr lang="en-US" sz="1200">
                <a:solidFill>
                  <a:schemeClr val="bg1"/>
                </a:solidFill>
              </a:rPr>
              <a:t>https://aws.amazon.com/blogs/compute/increasing-real-time-stream-processing-performance-with-amazon-kinesis-data-streams-enhanced-fan-out-and-aws-lambda/</a:t>
            </a:r>
            <a:endParaRPr lang="en-US" sz="1200">
              <a:solidFill>
                <a:schemeClr val="bg1"/>
              </a:solidFill>
            </a:endParaRPr>
          </a:p>
        </p:txBody>
      </p:sp>
      <p:pic>
        <p:nvPicPr>
          <p:cNvPr id="3" name="Picture 2"/>
          <p:cNvPicPr>
            <a:picLocks noChangeAspect="1"/>
          </p:cNvPicPr>
          <p:nvPr/>
        </p:nvPicPr>
        <p:blipFill>
          <a:blip r:embed="rId6"/>
          <a:stretch>
            <a:fillRect/>
          </a:stretch>
        </p:blipFill>
        <p:spPr>
          <a:xfrm>
            <a:off x="10508615" y="798195"/>
            <a:ext cx="1272540" cy="1282065"/>
          </a:xfrm>
          <a:prstGeom prst="rect">
            <a:avLst/>
          </a:prstGeom>
        </p:spPr>
      </p:pic>
      <p:pic>
        <p:nvPicPr>
          <p:cNvPr id="67597" name="Graphic 1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53123" y="2621915"/>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614" name="TextBox 31"/>
          <p:cNvSpPr txBox="1">
            <a:spLocks noChangeArrowheads="1"/>
          </p:cNvSpPr>
          <p:nvPr/>
        </p:nvSpPr>
        <p:spPr bwMode="auto">
          <a:xfrm>
            <a:off x="551498" y="3150553"/>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cs typeface="Inter Light" panose="02000403000000020004" charset="0"/>
              </a:rPr>
              <a:t>Mobile client</a:t>
            </a:r>
            <a:endParaRPr lang="en-US" altLang="en-US" sz="1100" dirty="0">
              <a:solidFill>
                <a:schemeClr val="bg1"/>
              </a:solidFill>
              <a:latin typeface="Inter Light" panose="02000403000000020004" charset="0"/>
              <a:cs typeface="Inter Light" panose="02000403000000020004" charset="0"/>
            </a:endParaRPr>
          </a:p>
        </p:txBody>
      </p:sp>
      <p:pic>
        <p:nvPicPr>
          <p:cNvPr id="33" name="Graphic 23"/>
          <p:cNvPicPr>
            <a:picLocks noChangeAspect="1" noChangeArrowheads="1"/>
          </p:cNvPicPr>
          <p:nvPr/>
        </p:nvPicPr>
        <p:blipFill>
          <a:blip r:embed="rId8">
            <a:extLst>
              <a:ext uri="{96DAC541-7B7A-43D3-8B79-37D633B846F1}">
                <asvg:svgBlip xmlns:asvg="http://schemas.microsoft.com/office/drawing/2016/SVG/main" r:embed="rId9"/>
              </a:ext>
            </a:extLst>
          </a:blip>
          <a:srcRect/>
          <a:stretch>
            <a:fillRect/>
          </a:stretch>
        </p:blipFill>
        <p:spPr bwMode="auto">
          <a:xfrm flipH="1">
            <a:off x="832802" y="5127279"/>
            <a:ext cx="469900" cy="4699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0"/>
          <p:cNvSpPr txBox="1">
            <a:spLocks noChangeArrowheads="1"/>
          </p:cNvSpPr>
          <p:nvPr/>
        </p:nvSpPr>
        <p:spPr bwMode="auto">
          <a:xfrm>
            <a:off x="520382" y="5597122"/>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cs typeface="Inter Light" panose="02000403000000020004" charset="0"/>
              </a:rPr>
              <a:t>Users</a:t>
            </a:r>
            <a:endParaRPr lang="en-US" altLang="en-US" sz="1100" dirty="0">
              <a:solidFill>
                <a:schemeClr val="bg1"/>
              </a:solidFill>
              <a:latin typeface="Inter Light" panose="02000403000000020004" charset="0"/>
              <a:cs typeface="Inter Light" panose="02000403000000020004" charset="0"/>
            </a:endParaRPr>
          </a:p>
        </p:txBody>
      </p:sp>
      <p:pic>
        <p:nvPicPr>
          <p:cNvPr id="50" name="Graphic 21"/>
          <p:cNvPicPr>
            <a:picLocks noChangeAspect="1" noChangeArrowheads="1"/>
          </p:cNvPicPr>
          <p:nvPr/>
        </p:nvPicPr>
        <p:blipFill>
          <a:blip r:embed="rId10">
            <a:extLst>
              <a:ext uri="{96DAC541-7B7A-43D3-8B79-37D633B846F1}">
                <asvg:svgBlip xmlns:asvg="http://schemas.microsoft.com/office/drawing/2016/SVG/main" r:embed="rId11"/>
              </a:ext>
            </a:extLst>
          </a:blip>
          <a:srcRect/>
          <a:stretch>
            <a:fillRect/>
          </a:stretch>
        </p:blipFill>
        <p:spPr bwMode="auto">
          <a:xfrm>
            <a:off x="836613" y="3820291"/>
            <a:ext cx="469900" cy="4699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 name="TextBox 38"/>
          <p:cNvSpPr txBox="1">
            <a:spLocks noChangeArrowheads="1"/>
          </p:cNvSpPr>
          <p:nvPr/>
        </p:nvSpPr>
        <p:spPr bwMode="auto">
          <a:xfrm>
            <a:off x="534988" y="4347629"/>
            <a:ext cx="107156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cs typeface="Inter Light" panose="02000403000000020004" charset="0"/>
              </a:rPr>
              <a:t>Traditional server</a:t>
            </a:r>
            <a:endParaRPr lang="en-US" altLang="en-US" sz="1100" dirty="0">
              <a:solidFill>
                <a:schemeClr val="bg1"/>
              </a:solidFill>
              <a:latin typeface="Inter Light" panose="02000403000000020004" charset="0"/>
              <a:cs typeface="Inter Light" panose="02000403000000020004" charset="0"/>
            </a:endParaRPr>
          </a:p>
        </p:txBody>
      </p:sp>
      <p:sp>
        <p:nvSpPr>
          <p:cNvPr id="46" name="Rectangle 45"/>
          <p:cNvSpPr/>
          <p:nvPr/>
        </p:nvSpPr>
        <p:spPr>
          <a:xfrm>
            <a:off x="278130" y="789940"/>
            <a:ext cx="1772920" cy="5335270"/>
          </a:xfrm>
          <a:prstGeom prst="rect">
            <a:avLst/>
          </a:prstGeom>
          <a:noFill/>
          <a:ln w="31750" cmpd="sng">
            <a:solidFill>
              <a:srgbClr val="D34BD9"/>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endParaRPr lang="en-US" sz="1200" dirty="0">
              <a:solidFill>
                <a:srgbClr val="FF4F8B"/>
              </a:solidFill>
              <a:latin typeface="Inter Light" panose="02000403000000020004" charset="0"/>
              <a:cs typeface="Inter Light" panose="02000403000000020004" charset="0"/>
            </a:endParaRPr>
          </a:p>
        </p:txBody>
      </p:sp>
      <p:sp>
        <p:nvSpPr>
          <p:cNvPr id="8" name="TextBox 9"/>
          <p:cNvSpPr txBox="1">
            <a:spLocks noChangeArrowheads="1"/>
          </p:cNvSpPr>
          <p:nvPr/>
        </p:nvSpPr>
        <p:spPr bwMode="auto">
          <a:xfrm>
            <a:off x="292735" y="812800"/>
            <a:ext cx="114871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200" b="1" dirty="0">
                <a:solidFill>
                  <a:schemeClr val="bg1"/>
                </a:solidFill>
                <a:latin typeface="Inter Light" panose="02000403000000020004" charset="0"/>
                <a:ea typeface="Amazon Ember" panose="020B0603020204020204" pitchFamily="34" charset="0"/>
                <a:cs typeface="Inter Light" panose="02000403000000020004" charset="0"/>
              </a:rPr>
              <a:t>Front Ends</a:t>
            </a:r>
            <a:endParaRPr lang="pt-PT" altLang="en-US" sz="1200" b="1"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15" name="TextBox 17"/>
          <p:cNvSpPr txBox="1">
            <a:spLocks noChangeArrowheads="1"/>
          </p:cNvSpPr>
          <p:nvPr/>
        </p:nvSpPr>
        <p:spPr bwMode="auto">
          <a:xfrm>
            <a:off x="5193114" y="1509395"/>
            <a:ext cx="1362074" cy="429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AWS </a:t>
            </a:r>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Lambda function</a:t>
            </a:r>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s</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6" name="Graphic 13"/>
          <p:cNvPicPr>
            <a:picLocks noChangeAspect="1" noChangeArrowheads="1"/>
          </p:cNvPicPr>
          <p:nvPr/>
        </p:nvPicPr>
        <p:blipFill>
          <a:blip r:embed="rId4">
            <a:extLst>
              <a:ext uri="{96DAC541-7B7A-43D3-8B79-37D633B846F1}">
                <asvg:svgBlip xmlns:asvg="http://schemas.microsoft.com/office/drawing/2016/SVG/main" r:embed="rId5"/>
              </a:ext>
            </a:extLst>
          </a:blip>
          <a:srcRect/>
          <a:stretch>
            <a:fillRect/>
          </a:stretch>
        </p:blipFill>
        <p:spPr bwMode="auto">
          <a:xfrm>
            <a:off x="5679440" y="196977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Graphic 13"/>
          <p:cNvPicPr>
            <a:picLocks noChangeAspect="1" noChangeArrowheads="1"/>
          </p:cNvPicPr>
          <p:nvPr/>
        </p:nvPicPr>
        <p:blipFill>
          <a:blip r:embed="rId4">
            <a:extLst>
              <a:ext uri="{96DAC541-7B7A-43D3-8B79-37D633B846F1}">
                <asvg:svgBlip xmlns:asvg="http://schemas.microsoft.com/office/drawing/2016/SVG/main" r:embed="rId5"/>
              </a:ext>
            </a:extLst>
          </a:blip>
          <a:srcRect/>
          <a:stretch>
            <a:fillRect/>
          </a:stretch>
        </p:blipFill>
        <p:spPr bwMode="auto">
          <a:xfrm>
            <a:off x="5725795" y="441833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17"/>
          <p:cNvSpPr txBox="1">
            <a:spLocks noChangeArrowheads="1"/>
          </p:cNvSpPr>
          <p:nvPr/>
        </p:nvSpPr>
        <p:spPr bwMode="auto">
          <a:xfrm>
            <a:off x="2100580" y="3150235"/>
            <a:ext cx="100330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Insert Item</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70659" name="Graphic 9"/>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606483" y="305784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667" name="TextBox 17"/>
          <p:cNvSpPr txBox="1">
            <a:spLocks noChangeArrowheads="1"/>
          </p:cNvSpPr>
          <p:nvPr/>
        </p:nvSpPr>
        <p:spPr bwMode="auto">
          <a:xfrm>
            <a:off x="3134995" y="3821430"/>
            <a:ext cx="168465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Kinesis</a:t>
            </a:r>
            <a:b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br>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Data Streams</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grpSp>
        <p:nvGrpSpPr>
          <p:cNvPr id="43" name="Group 42"/>
          <p:cNvGrpSpPr/>
          <p:nvPr/>
        </p:nvGrpSpPr>
        <p:grpSpPr>
          <a:xfrm rot="10800000">
            <a:off x="4418965" y="2200275"/>
            <a:ext cx="1158240" cy="2449830"/>
            <a:chOff x="8228637" y="4518536"/>
            <a:chExt cx="2528700" cy="399415"/>
          </a:xfrm>
        </p:grpSpPr>
        <p:sp>
          <p:nvSpPr>
            <p:cNvPr id="44" name="Freeform 43"/>
            <p:cNvSpPr/>
            <p:nvPr/>
          </p:nvSpPr>
          <p:spPr>
            <a:xfrm>
              <a:off x="8228637" y="4518536"/>
              <a:ext cx="915363" cy="399415"/>
            </a:xfrm>
            <a:custGeom>
              <a:avLst/>
              <a:gdLst>
                <a:gd name="connsiteX0" fmla="*/ 38637 w 914400"/>
                <a:gd name="connsiteY0" fmla="*/ 0 h 399245"/>
                <a:gd name="connsiteX1" fmla="*/ 914400 w 914400"/>
                <a:gd name="connsiteY1" fmla="*/ 0 h 399245"/>
                <a:gd name="connsiteX2" fmla="*/ 914400 w 914400"/>
                <a:gd name="connsiteY2" fmla="*/ 399245 h 399245"/>
                <a:gd name="connsiteX3" fmla="*/ 0 w 914400"/>
                <a:gd name="connsiteY3" fmla="*/ 399245 h 399245"/>
                <a:gd name="connsiteX0-1" fmla="*/ 9837 w 914400"/>
                <a:gd name="connsiteY0-2" fmla="*/ 3600 h 399245"/>
                <a:gd name="connsiteX1-3" fmla="*/ 914400 w 914400"/>
                <a:gd name="connsiteY1-4" fmla="*/ 0 h 399245"/>
                <a:gd name="connsiteX2-5" fmla="*/ 914400 w 914400"/>
                <a:gd name="connsiteY2-6" fmla="*/ 399245 h 399245"/>
                <a:gd name="connsiteX3-7" fmla="*/ 0 w 914400"/>
                <a:gd name="connsiteY3-8" fmla="*/ 399245 h 399245"/>
                <a:gd name="connsiteX0-9" fmla="*/ 0 w 922563"/>
                <a:gd name="connsiteY0-10" fmla="*/ 7200 h 399245"/>
                <a:gd name="connsiteX1-11" fmla="*/ 922563 w 922563"/>
                <a:gd name="connsiteY1-12" fmla="*/ 0 h 399245"/>
                <a:gd name="connsiteX2-13" fmla="*/ 922563 w 922563"/>
                <a:gd name="connsiteY2-14" fmla="*/ 399245 h 399245"/>
                <a:gd name="connsiteX3-15" fmla="*/ 8163 w 922563"/>
                <a:gd name="connsiteY3-16" fmla="*/ 399245 h 399245"/>
                <a:gd name="connsiteX0-17" fmla="*/ 0 w 915363"/>
                <a:gd name="connsiteY0-18" fmla="*/ 3600 h 399245"/>
                <a:gd name="connsiteX1-19" fmla="*/ 915363 w 915363"/>
                <a:gd name="connsiteY1-20" fmla="*/ 0 h 399245"/>
                <a:gd name="connsiteX2-21" fmla="*/ 915363 w 915363"/>
                <a:gd name="connsiteY2-22" fmla="*/ 399245 h 399245"/>
                <a:gd name="connsiteX3-23" fmla="*/ 963 w 915363"/>
                <a:gd name="connsiteY3-24" fmla="*/ 399245 h 399245"/>
                <a:gd name="connsiteX0-25" fmla="*/ 0 w 915363"/>
                <a:gd name="connsiteY0-26" fmla="*/ 0 h 399415"/>
                <a:gd name="connsiteX1-27" fmla="*/ 915363 w 915363"/>
                <a:gd name="connsiteY1-28" fmla="*/ 170 h 399415"/>
                <a:gd name="connsiteX2-29" fmla="*/ 915363 w 915363"/>
                <a:gd name="connsiteY2-30" fmla="*/ 399415 h 399415"/>
                <a:gd name="connsiteX3-31" fmla="*/ 963 w 915363"/>
                <a:gd name="connsiteY3-32" fmla="*/ 399415 h 399415"/>
              </a:gdLst>
              <a:ahLst/>
              <a:cxnLst>
                <a:cxn ang="0">
                  <a:pos x="connsiteX0-1" y="connsiteY0-2"/>
                </a:cxn>
                <a:cxn ang="0">
                  <a:pos x="connsiteX1-3" y="connsiteY1-4"/>
                </a:cxn>
                <a:cxn ang="0">
                  <a:pos x="connsiteX2-5" y="connsiteY2-6"/>
                </a:cxn>
                <a:cxn ang="0">
                  <a:pos x="connsiteX3-7" y="connsiteY3-8"/>
                </a:cxn>
              </a:cxnLst>
              <a:rect l="l" t="t" r="r" b="b"/>
              <a:pathLst>
                <a:path w="915363" h="399415">
                  <a:moveTo>
                    <a:pt x="0" y="0"/>
                  </a:moveTo>
                  <a:lnTo>
                    <a:pt x="915363" y="170"/>
                  </a:lnTo>
                  <a:lnTo>
                    <a:pt x="915363" y="399415"/>
                  </a:lnTo>
                  <a:lnTo>
                    <a:pt x="963" y="399415"/>
                  </a:lnTo>
                </a:path>
              </a:pathLst>
            </a:custGeom>
            <a:noFill/>
            <a:ln w="12700">
              <a:solidFill>
                <a:srgbClr val="8FA7C4"/>
              </a:solidFill>
              <a:headEnd type="arrow"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dirty="0">
                <a:solidFill>
                  <a:schemeClr val="bg1"/>
                </a:solidFill>
                <a:latin typeface="Inter Light" panose="02000403000000020004" charset="0"/>
                <a:cs typeface="Inter Light" panose="02000403000000020004" charset="0"/>
              </a:endParaRPr>
            </a:p>
          </p:txBody>
        </p:sp>
        <p:cxnSp>
          <p:nvCxnSpPr>
            <p:cNvPr id="45" name="Straight Arrow Connector 44"/>
            <p:cNvCxnSpPr/>
            <p:nvPr/>
          </p:nvCxnSpPr>
          <p:spPr>
            <a:xfrm rot="10800000" flipH="1">
              <a:off x="8228637" y="4720460"/>
              <a:ext cx="2528700" cy="0"/>
            </a:xfrm>
            <a:prstGeom prst="straightConnector1">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grpSp>
      <p:cxnSp>
        <p:nvCxnSpPr>
          <p:cNvPr id="30" name="Straight Arrow Connector 29"/>
          <p:cNvCxnSpPr/>
          <p:nvPr/>
        </p:nvCxnSpPr>
        <p:spPr>
          <a:xfrm>
            <a:off x="6207760" y="2198370"/>
            <a:ext cx="145605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6292215" y="3397885"/>
            <a:ext cx="145605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a:off x="6331585" y="4646295"/>
            <a:ext cx="145605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36" name="TextBox 20"/>
          <p:cNvSpPr txBox="1">
            <a:spLocks noChangeArrowheads="1"/>
          </p:cNvSpPr>
          <p:nvPr/>
        </p:nvSpPr>
        <p:spPr bwMode="auto">
          <a:xfrm>
            <a:off x="8365490" y="1985645"/>
            <a:ext cx="113665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l"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Bucket </a:t>
            </a:r>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S3 </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37" name="Graphic 31"/>
          <p:cNvPicPr>
            <a:picLocks noChangeAspect="1" noChangeArrowheads="1"/>
          </p:cNvPicPr>
          <p:nvPr/>
        </p:nvPicPr>
        <p:blipFill>
          <a:blip r:embed="rId13">
            <a:extLst>
              <a:ext uri="{96DAC541-7B7A-43D3-8B79-37D633B846F1}">
                <asvg:svgBlip xmlns:asvg="http://schemas.microsoft.com/office/drawing/2016/SVG/main" r:embed="rId14"/>
              </a:ext>
            </a:extLst>
          </a:blip>
          <a:srcRect/>
          <a:stretch>
            <a:fillRect/>
          </a:stretch>
        </p:blipFill>
        <p:spPr bwMode="auto">
          <a:xfrm>
            <a:off x="7885381" y="1871028"/>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 name="Graphic 9"/>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991475" y="4265295"/>
            <a:ext cx="513080" cy="513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 name="TextBox 17"/>
          <p:cNvSpPr txBox="1">
            <a:spLocks noChangeArrowheads="1"/>
          </p:cNvSpPr>
          <p:nvPr/>
        </p:nvSpPr>
        <p:spPr bwMode="auto">
          <a:xfrm>
            <a:off x="8509000" y="4301490"/>
            <a:ext cx="168465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l"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Kinesis</a:t>
            </a:r>
            <a:b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br>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Data Streams</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104464" name="TextBox 19"/>
          <p:cNvSpPr txBox="1">
            <a:spLocks noChangeArrowheads="1"/>
          </p:cNvSpPr>
          <p:nvPr/>
        </p:nvSpPr>
        <p:spPr bwMode="auto">
          <a:xfrm>
            <a:off x="8471535" y="3215005"/>
            <a:ext cx="1892935" cy="429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l"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Amazon </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a:p>
            <a:pPr algn="l"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DynamoDB </a:t>
            </a:r>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Table</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40" name="Graphic 29"/>
          <p:cNvPicPr>
            <a:picLocks noChangeAspect="1" noChangeArrowheads="1"/>
          </p:cNvPicPr>
          <p:nvPr/>
        </p:nvPicPr>
        <p:blipFill>
          <a:blip r:embed="rId15">
            <a:extLst>
              <a:ext uri="{96DAC541-7B7A-43D3-8B79-37D633B846F1}">
                <asvg:svgBlip xmlns:asvg="http://schemas.microsoft.com/office/drawing/2016/SVG/main" r:embed="rId16"/>
              </a:ext>
            </a:extLst>
          </a:blip>
          <a:srcRect/>
          <a:stretch>
            <a:fillRect/>
          </a:stretch>
        </p:blipFill>
        <p:spPr bwMode="auto">
          <a:xfrm>
            <a:off x="7995130" y="316293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 name="Rectangles 46"/>
          <p:cNvSpPr/>
          <p:nvPr/>
        </p:nvSpPr>
        <p:spPr>
          <a:xfrm>
            <a:off x="412115" y="511175"/>
            <a:ext cx="1005840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cxnSp>
        <p:nvCxnSpPr>
          <p:cNvPr id="18" name="Straight Arrow Connector 17"/>
          <p:cNvCxnSpPr/>
          <p:nvPr/>
        </p:nvCxnSpPr>
        <p:spPr>
          <a:xfrm>
            <a:off x="1586865" y="5154930"/>
            <a:ext cx="1644650" cy="0"/>
          </a:xfrm>
          <a:prstGeom prst="straightConnector1">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sp>
        <p:nvSpPr>
          <p:cNvPr id="13" name="Title 1"/>
          <p:cNvSpPr>
            <a:spLocks noGrp="1"/>
          </p:cNvSpPr>
          <p:nvPr/>
        </p:nvSpPr>
        <p:spPr>
          <a:xfrm>
            <a:off x="333375" y="2604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en-US" sz="2000" b="1">
                <a:solidFill>
                  <a:schemeClr val="bg1"/>
                </a:solidFill>
              </a:rPr>
              <a:t>Command, Publish, Consume,</a:t>
            </a:r>
            <a:r>
              <a:rPr lang="pt-PT" altLang="en-US" sz="2000" b="1">
                <a:solidFill>
                  <a:schemeClr val="bg1"/>
                </a:solidFill>
              </a:rPr>
              <a:t> </a:t>
            </a:r>
            <a:r>
              <a:rPr lang="en-US" sz="2000" b="1">
                <a:solidFill>
                  <a:schemeClr val="bg1"/>
                </a:solidFill>
              </a:rPr>
              <a:t>Query (CPCQ)</a:t>
            </a:r>
            <a:endParaRPr lang="pt-PT" altLang="en-US" sz="2000" dirty="0">
              <a:solidFill>
                <a:schemeClr val="bg1"/>
              </a:solidFill>
            </a:endParaRPr>
          </a:p>
        </p:txBody>
      </p:sp>
      <p:sp>
        <p:nvSpPr>
          <p:cNvPr id="49" name="Rectangle 48"/>
          <p:cNvSpPr/>
          <p:nvPr/>
        </p:nvSpPr>
        <p:spPr>
          <a:xfrm>
            <a:off x="2421890" y="1232535"/>
            <a:ext cx="7353300" cy="2253615"/>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endParaRPr lang="en-US" sz="1200" dirty="0">
              <a:solidFill>
                <a:schemeClr val="bg1"/>
              </a:solidFill>
              <a:latin typeface="Inter Light" panose="02000403000000020004" charset="0"/>
              <a:cs typeface="Inter Light" panose="02000403000000020004" charset="0"/>
            </a:endParaRPr>
          </a:p>
        </p:txBody>
      </p:sp>
      <p:sp>
        <p:nvSpPr>
          <p:cNvPr id="17" name="Text Box 16"/>
          <p:cNvSpPr txBox="1"/>
          <p:nvPr/>
        </p:nvSpPr>
        <p:spPr>
          <a:xfrm>
            <a:off x="2799715" y="1260475"/>
            <a:ext cx="980440" cy="275590"/>
          </a:xfrm>
          <a:prstGeom prst="rect">
            <a:avLst/>
          </a:prstGeom>
          <a:noFill/>
        </p:spPr>
        <p:txBody>
          <a:bodyPr wrap="none" rtlCol="0">
            <a:spAutoFit/>
          </a:bodyPr>
          <a:p>
            <a:r>
              <a:rPr lang="pt-PT" altLang="en-US" sz="1200">
                <a:solidFill>
                  <a:schemeClr val="bg1"/>
                </a:solidFill>
                <a:latin typeface="Inter Light" panose="02000403000000020004" charset="0"/>
                <a:cs typeface="Inter Light" panose="02000403000000020004" charset="0"/>
              </a:rPr>
              <a:t>AWS Cloud</a:t>
            </a:r>
            <a:endParaRPr lang="pt-PT" altLang="en-US" sz="1200">
              <a:solidFill>
                <a:schemeClr val="bg1"/>
              </a:solidFill>
              <a:latin typeface="Inter Light" panose="02000403000000020004" charset="0"/>
              <a:cs typeface="Inter Light" panose="02000403000000020004" charset="0"/>
            </a:endParaRPr>
          </a:p>
        </p:txBody>
      </p:sp>
      <p:sp>
        <p:nvSpPr>
          <p:cNvPr id="35" name="TextBox 34"/>
          <p:cNvSpPr txBox="1"/>
          <p:nvPr/>
        </p:nvSpPr>
        <p:spPr>
          <a:xfrm>
            <a:off x="2802687" y="2777861"/>
            <a:ext cx="1506552" cy="460375"/>
          </a:xfrm>
          <a:prstGeom prst="rect">
            <a:avLst/>
          </a:prstGeom>
          <a:noFill/>
        </p:spPr>
        <p:txBody>
          <a:bodyPr wrap="square" rtlCol="0">
            <a:spAutoFit/>
          </a:bodyPr>
          <a:p>
            <a:pPr algn="ctr"/>
            <a:r>
              <a:rPr lang="en-US" sz="1200" dirty="0">
                <a:solidFill>
                  <a:schemeClr val="bg1"/>
                </a:solidFill>
                <a:latin typeface="Inter Light" panose="02000403000000020004" charset="0"/>
                <a:cs typeface="Inter Light" panose="02000403000000020004" charset="0"/>
              </a:rPr>
              <a:t>AWS Lambda</a:t>
            </a:r>
            <a:endParaRPr lang="en-US" sz="1200" dirty="0">
              <a:solidFill>
                <a:schemeClr val="bg1"/>
              </a:solidFill>
              <a:latin typeface="Inter Light" panose="02000403000000020004" charset="0"/>
              <a:cs typeface="Inter Light" panose="02000403000000020004" charset="0"/>
            </a:endParaRPr>
          </a:p>
          <a:p>
            <a:pPr algn="ctr"/>
            <a:r>
              <a:rPr lang="pt-PT" altLang="en-US" sz="1200" dirty="0">
                <a:solidFill>
                  <a:schemeClr val="bg1"/>
                </a:solidFill>
                <a:latin typeface="Inter Light" panose="02000403000000020004" charset="0"/>
                <a:cs typeface="Inter Light" panose="02000403000000020004" charset="0"/>
              </a:rPr>
              <a:t>(Command)</a:t>
            </a:r>
            <a:endParaRPr lang="pt-PT" altLang="en-US" sz="1200" dirty="0">
              <a:solidFill>
                <a:schemeClr val="bg1"/>
              </a:solidFill>
              <a:latin typeface="Inter Light" panose="02000403000000020004" charset="0"/>
              <a:cs typeface="Inter Light" panose="02000403000000020004" charset="0"/>
            </a:endParaRPr>
          </a:p>
        </p:txBody>
      </p:sp>
      <p:pic>
        <p:nvPicPr>
          <p:cNvPr id="19" name="Graphic 1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175553" y="1776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449" name="Graphic 2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84825" y="177577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459" name="TextBox 12"/>
          <p:cNvSpPr txBox="1">
            <a:spLocks noChangeArrowheads="1"/>
          </p:cNvSpPr>
          <p:nvPr/>
        </p:nvSpPr>
        <p:spPr bwMode="auto">
          <a:xfrm>
            <a:off x="4825683" y="2778125"/>
            <a:ext cx="227965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DynamoDB</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1200" dirty="0">
                <a:solidFill>
                  <a:schemeClr val="bg1"/>
                </a:solidFill>
                <a:latin typeface="Inter Light" panose="02000403000000020004" charset="0"/>
                <a:cs typeface="Inter Light" panose="02000403000000020004" charset="0"/>
                <a:sym typeface="+mn-ea"/>
              </a:rPr>
              <a:t>(DB)</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cxnSp>
        <p:nvCxnSpPr>
          <p:cNvPr id="22" name="Straight Arrow Connector 21"/>
          <p:cNvCxnSpPr/>
          <p:nvPr/>
        </p:nvCxnSpPr>
        <p:spPr>
          <a:xfrm>
            <a:off x="4030980" y="2157095"/>
            <a:ext cx="145605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6518910" y="2160270"/>
            <a:ext cx="145605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25" name="Rectangle 48"/>
          <p:cNvSpPr/>
          <p:nvPr/>
        </p:nvSpPr>
        <p:spPr>
          <a:xfrm>
            <a:off x="2425065" y="4124960"/>
            <a:ext cx="7353300" cy="2253615"/>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endParaRPr lang="en-US" sz="1200" dirty="0">
              <a:solidFill>
                <a:schemeClr val="bg1"/>
              </a:solidFill>
              <a:latin typeface="Arial" panose="02080604020202020204" pitchFamily="34" charset="0"/>
              <a:cs typeface="Arial" panose="02080604020202020204" pitchFamily="34" charset="0"/>
            </a:endParaRPr>
          </a:p>
        </p:txBody>
      </p:sp>
      <p:sp>
        <p:nvSpPr>
          <p:cNvPr id="30" name="Text Box 29"/>
          <p:cNvSpPr txBox="1"/>
          <p:nvPr/>
        </p:nvSpPr>
        <p:spPr>
          <a:xfrm>
            <a:off x="2802890" y="4152900"/>
            <a:ext cx="980440" cy="275590"/>
          </a:xfrm>
          <a:prstGeom prst="rect">
            <a:avLst/>
          </a:prstGeom>
          <a:noFill/>
        </p:spPr>
        <p:txBody>
          <a:bodyPr wrap="none" rtlCol="0">
            <a:spAutoFit/>
          </a:bodyPr>
          <a:p>
            <a:r>
              <a:rPr lang="pt-PT" altLang="en-US" sz="1200">
                <a:solidFill>
                  <a:schemeClr val="bg1"/>
                </a:solidFill>
                <a:latin typeface="Inter Light" panose="02000403000000020004" charset="0"/>
                <a:cs typeface="Inter Light" panose="02000403000000020004" charset="0"/>
              </a:rPr>
              <a:t>AWS Cloud</a:t>
            </a:r>
            <a:endParaRPr lang="pt-PT" altLang="en-US" sz="1200">
              <a:solidFill>
                <a:schemeClr val="bg1"/>
              </a:solidFill>
              <a:latin typeface="Inter Light" panose="02000403000000020004" charset="0"/>
              <a:cs typeface="Inter Light" panose="02000403000000020004" charset="0"/>
            </a:endParaRPr>
          </a:p>
        </p:txBody>
      </p:sp>
      <p:sp>
        <p:nvSpPr>
          <p:cNvPr id="31" name="TextBox 34"/>
          <p:cNvSpPr txBox="1"/>
          <p:nvPr/>
        </p:nvSpPr>
        <p:spPr>
          <a:xfrm>
            <a:off x="2716327" y="5691241"/>
            <a:ext cx="1506552" cy="460375"/>
          </a:xfrm>
          <a:prstGeom prst="rect">
            <a:avLst/>
          </a:prstGeom>
          <a:noFill/>
        </p:spPr>
        <p:txBody>
          <a:bodyPr wrap="square" rtlCol="0">
            <a:spAutoFit/>
          </a:bodyPr>
          <a:p>
            <a:pPr algn="ctr"/>
            <a:r>
              <a:rPr lang="en-US" sz="1200" dirty="0">
                <a:solidFill>
                  <a:schemeClr val="bg1"/>
                </a:solidFill>
                <a:latin typeface="Inter Light" panose="02000403000000020004" charset="0"/>
                <a:cs typeface="Inter Light" panose="02000403000000020004" charset="0"/>
              </a:rPr>
              <a:t>AWS Lambda</a:t>
            </a:r>
            <a:endParaRPr lang="en-US" sz="1200" dirty="0">
              <a:solidFill>
                <a:schemeClr val="bg1"/>
              </a:solidFill>
              <a:latin typeface="Inter Light" panose="02000403000000020004" charset="0"/>
              <a:cs typeface="Inter Light" panose="02000403000000020004" charset="0"/>
            </a:endParaRPr>
          </a:p>
          <a:p>
            <a:pPr algn="ctr"/>
            <a:r>
              <a:rPr lang="pt-PT" altLang="en-US" sz="1200" dirty="0">
                <a:solidFill>
                  <a:schemeClr val="bg1"/>
                </a:solidFill>
                <a:latin typeface="Inter Light" panose="02000403000000020004" charset="0"/>
                <a:cs typeface="Inter Light" panose="02000403000000020004" charset="0"/>
              </a:rPr>
              <a:t>(query)</a:t>
            </a:r>
            <a:endParaRPr lang="pt-PT" altLang="en-US" sz="1200" dirty="0">
              <a:solidFill>
                <a:schemeClr val="bg1"/>
              </a:solidFill>
              <a:latin typeface="Inter Light" panose="02000403000000020004" charset="0"/>
              <a:cs typeface="Inter Light" panose="02000403000000020004" charset="0"/>
            </a:endParaRPr>
          </a:p>
        </p:txBody>
      </p:sp>
      <p:pic>
        <p:nvPicPr>
          <p:cNvPr id="32" name="Graphic 1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089193" y="468965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 name="Graphic 2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91810" y="466820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 name="TextBox 12"/>
          <p:cNvSpPr txBox="1">
            <a:spLocks noChangeArrowheads="1"/>
          </p:cNvSpPr>
          <p:nvPr/>
        </p:nvSpPr>
        <p:spPr bwMode="auto">
          <a:xfrm>
            <a:off x="4832668" y="5670550"/>
            <a:ext cx="227965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DynamoDB</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(DB)</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40" name="Text Box 39"/>
          <p:cNvSpPr txBox="1"/>
          <p:nvPr/>
        </p:nvSpPr>
        <p:spPr>
          <a:xfrm>
            <a:off x="2359025" y="3486150"/>
            <a:ext cx="1145540" cy="275590"/>
          </a:xfrm>
          <a:prstGeom prst="rect">
            <a:avLst/>
          </a:prstGeom>
          <a:noFill/>
        </p:spPr>
        <p:txBody>
          <a:bodyPr wrap="none" rtlCol="0">
            <a:spAutoFit/>
          </a:bodyPr>
          <a:p>
            <a:r>
              <a:rPr lang="pt-PT" altLang="en-US" sz="1200">
                <a:solidFill>
                  <a:schemeClr val="bg1"/>
                </a:solidFill>
                <a:latin typeface="Inter Light" panose="02000403000000020004" charset="0"/>
                <a:cs typeface="Inter Light" panose="02000403000000020004" charset="0"/>
              </a:rPr>
              <a:t>microservice1</a:t>
            </a:r>
            <a:endParaRPr lang="pt-PT" altLang="en-US" sz="1200">
              <a:solidFill>
                <a:schemeClr val="bg1"/>
              </a:solidFill>
              <a:latin typeface="Inter Light" panose="02000403000000020004" charset="0"/>
              <a:cs typeface="Inter Light" panose="02000403000000020004" charset="0"/>
            </a:endParaRPr>
          </a:p>
        </p:txBody>
      </p:sp>
      <p:sp>
        <p:nvSpPr>
          <p:cNvPr id="41" name="Text Box 40"/>
          <p:cNvSpPr txBox="1"/>
          <p:nvPr/>
        </p:nvSpPr>
        <p:spPr>
          <a:xfrm>
            <a:off x="2392045" y="6378575"/>
            <a:ext cx="1145540" cy="275590"/>
          </a:xfrm>
          <a:prstGeom prst="rect">
            <a:avLst/>
          </a:prstGeom>
          <a:noFill/>
        </p:spPr>
        <p:txBody>
          <a:bodyPr wrap="none" rtlCol="0">
            <a:spAutoFit/>
          </a:bodyPr>
          <a:p>
            <a:r>
              <a:rPr lang="pt-PT" altLang="en-US" sz="1200">
                <a:solidFill>
                  <a:schemeClr val="bg1"/>
                </a:solidFill>
              </a:rPr>
              <a:t>microservice2</a:t>
            </a:r>
            <a:endParaRPr lang="pt-PT" altLang="en-US" sz="1200">
              <a:solidFill>
                <a:schemeClr val="bg1"/>
              </a:solidFill>
            </a:endParaRPr>
          </a:p>
        </p:txBody>
      </p:sp>
      <p:pic>
        <p:nvPicPr>
          <p:cNvPr id="4" name="Graphic 12"/>
          <p:cNvPicPr>
            <a:picLocks noChangeAspect="1"/>
          </p:cNvPicPr>
          <p:nvPr/>
        </p:nvPicPr>
        <p:blipFill>
          <a:blip r:embed="rId3">
            <a:extLst>
              <a:ext uri="{96DAC541-7B7A-43D3-8B79-37D633B846F1}">
                <asvg:svgBlip xmlns:asvg="http://schemas.microsoft.com/office/drawing/2016/SVG/main" r:embed="rId4"/>
              </a:ext>
            </a:extLst>
          </a:blip>
          <a:srcRect/>
          <a:stretch>
            <a:fillRect/>
          </a:stretch>
        </p:blipFill>
        <p:spPr>
          <a:xfrm>
            <a:off x="2424907" y="1223328"/>
            <a:ext cx="381000" cy="381000"/>
          </a:xfrm>
          <a:prstGeom prst="rect">
            <a:avLst/>
          </a:prstGeom>
        </p:spPr>
      </p:pic>
      <p:pic>
        <p:nvPicPr>
          <p:cNvPr id="2" name="Graphic 12"/>
          <p:cNvPicPr>
            <a:picLocks noChangeAspect="1"/>
          </p:cNvPicPr>
          <p:nvPr/>
        </p:nvPicPr>
        <p:blipFill>
          <a:blip r:embed="rId3">
            <a:extLst>
              <a:ext uri="{96DAC541-7B7A-43D3-8B79-37D633B846F1}">
                <asvg:svgBlip xmlns:asvg="http://schemas.microsoft.com/office/drawing/2016/SVG/main" r:embed="rId4"/>
              </a:ext>
            </a:extLst>
          </a:blip>
          <a:srcRect/>
          <a:stretch>
            <a:fillRect/>
          </a:stretch>
        </p:blipFill>
        <p:spPr>
          <a:xfrm>
            <a:off x="2424907" y="4099878"/>
            <a:ext cx="381000" cy="381000"/>
          </a:xfrm>
          <a:prstGeom prst="rect">
            <a:avLst/>
          </a:prstGeom>
        </p:spPr>
      </p:pic>
      <p:pic>
        <p:nvPicPr>
          <p:cNvPr id="3" name="Graphic 22"/>
          <p:cNvPicPr>
            <a:picLocks noChangeAspect="1" noChangeArrowheads="1"/>
          </p:cNvPicPr>
          <p:nvPr/>
        </p:nvPicPr>
        <p:blipFill>
          <a:blip r:embed="rId5">
            <a:extLst>
              <a:ext uri="{96DAC541-7B7A-43D3-8B79-37D633B846F1}">
                <asvg:svgBlip xmlns:asvg="http://schemas.microsoft.com/office/drawing/2016/SVG/main" r:embed="rId6"/>
              </a:ext>
            </a:extLst>
          </a:blip>
          <a:srcRect/>
          <a:stretch>
            <a:fillRect/>
          </a:stretch>
        </p:blipFill>
        <p:spPr bwMode="auto">
          <a:xfrm>
            <a:off x="1178877" y="1962212"/>
            <a:ext cx="469900" cy="469900"/>
          </a:xfrm>
          <a:prstGeom prst="rect">
            <a:avLst/>
          </a:prstGeom>
          <a:noFill/>
          <a:extLst>
            <a:ext uri="{91240B29-F687-4F45-9708-019B960494DF}">
              <a14:hiddenLine xmlns:a14="http://schemas.microsoft.com/office/drawing/2010/main" w="9525">
                <a:solidFill>
                  <a:srgbClr val="000000"/>
                </a:solidFill>
                <a:miter lim="800000"/>
                <a:headEnd/>
                <a:tailEnd/>
              </a14:hiddenLine>
            </a:ext>
          </a:extLst>
        </p:spPr>
      </p:pic>
      <p:sp>
        <p:nvSpPr>
          <p:cNvPr id="5" name="TextBox 39"/>
          <p:cNvSpPr txBox="1">
            <a:spLocks noChangeArrowheads="1"/>
          </p:cNvSpPr>
          <p:nvPr/>
        </p:nvSpPr>
        <p:spPr bwMode="auto">
          <a:xfrm>
            <a:off x="877252" y="2438632"/>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cs typeface="Inter Light" panose="02000403000000020004" charset="0"/>
              </a:rPr>
              <a:t>User</a:t>
            </a:r>
            <a:endParaRPr lang="en-US" altLang="en-US" sz="1100" dirty="0">
              <a:solidFill>
                <a:schemeClr val="bg1"/>
              </a:solidFill>
              <a:latin typeface="Inter Light" panose="02000403000000020004" charset="0"/>
              <a:cs typeface="Inter Light" panose="02000403000000020004" charset="0"/>
            </a:endParaRPr>
          </a:p>
        </p:txBody>
      </p:sp>
      <p:pic>
        <p:nvPicPr>
          <p:cNvPr id="6" name="Graphic 22"/>
          <p:cNvPicPr>
            <a:picLocks noChangeAspect="1" noChangeArrowheads="1"/>
          </p:cNvPicPr>
          <p:nvPr/>
        </p:nvPicPr>
        <p:blipFill>
          <a:blip r:embed="rId5">
            <a:extLst>
              <a:ext uri="{96DAC541-7B7A-43D3-8B79-37D633B846F1}">
                <asvg:svgBlip xmlns:asvg="http://schemas.microsoft.com/office/drawing/2016/SVG/main" r:embed="rId6"/>
              </a:ext>
            </a:extLst>
          </a:blip>
          <a:srcRect/>
          <a:stretch>
            <a:fillRect/>
          </a:stretch>
        </p:blipFill>
        <p:spPr bwMode="auto">
          <a:xfrm>
            <a:off x="1173797" y="4903532"/>
            <a:ext cx="469900" cy="469900"/>
          </a:xfrm>
          <a:prstGeom prst="rect">
            <a:avLst/>
          </a:prstGeom>
          <a:noFill/>
          <a:extLst>
            <a:ext uri="{91240B29-F687-4F45-9708-019B960494DF}">
              <a14:hiddenLine xmlns:a14="http://schemas.microsoft.com/office/drawing/2010/main" w="9525">
                <a:solidFill>
                  <a:srgbClr val="000000"/>
                </a:solidFill>
                <a:miter lim="800000"/>
                <a:headEnd/>
                <a:tailEnd/>
              </a14:hiddenLine>
            </a:ext>
          </a:extLst>
        </p:spPr>
      </p:pic>
      <p:sp>
        <p:nvSpPr>
          <p:cNvPr id="7" name="TextBox 39"/>
          <p:cNvSpPr txBox="1">
            <a:spLocks noChangeArrowheads="1"/>
          </p:cNvSpPr>
          <p:nvPr/>
        </p:nvSpPr>
        <p:spPr bwMode="auto">
          <a:xfrm>
            <a:off x="872172" y="5481552"/>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cs typeface="Inter Light" panose="02000403000000020004" charset="0"/>
              </a:rPr>
              <a:t>User</a:t>
            </a:r>
            <a:endParaRPr lang="en-US" altLang="en-US" sz="1100" dirty="0">
              <a:solidFill>
                <a:schemeClr val="bg1"/>
              </a:solidFill>
              <a:latin typeface="Inter Light" panose="02000403000000020004" charset="0"/>
              <a:cs typeface="Inter Light" panose="02000403000000020004" charset="0"/>
            </a:endParaRPr>
          </a:p>
        </p:txBody>
      </p:sp>
      <p:cxnSp>
        <p:nvCxnSpPr>
          <p:cNvPr id="8" name="Straight Arrow Connector 7"/>
          <p:cNvCxnSpPr/>
          <p:nvPr/>
        </p:nvCxnSpPr>
        <p:spPr>
          <a:xfrm>
            <a:off x="1633220" y="2156460"/>
            <a:ext cx="145605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9" name="TextBox 34"/>
          <p:cNvSpPr txBox="1"/>
          <p:nvPr/>
        </p:nvSpPr>
        <p:spPr>
          <a:xfrm>
            <a:off x="7774102" y="2777226"/>
            <a:ext cx="1506552" cy="460375"/>
          </a:xfrm>
          <a:prstGeom prst="rect">
            <a:avLst/>
          </a:prstGeom>
          <a:noFill/>
        </p:spPr>
        <p:txBody>
          <a:bodyPr wrap="square" rtlCol="0">
            <a:spAutoFit/>
          </a:bodyPr>
          <a:p>
            <a:pPr algn="ctr"/>
            <a:r>
              <a:rPr lang="en-US" sz="1200" dirty="0">
                <a:solidFill>
                  <a:schemeClr val="bg1"/>
                </a:solidFill>
                <a:latin typeface="Inter Light" panose="02000403000000020004" charset="0"/>
                <a:cs typeface="Inter Light" panose="02000403000000020004" charset="0"/>
              </a:rPr>
              <a:t>AWS Lambda</a:t>
            </a:r>
            <a:endParaRPr lang="en-US" sz="1200" dirty="0">
              <a:solidFill>
                <a:schemeClr val="bg1"/>
              </a:solidFill>
              <a:latin typeface="Inter Light" panose="02000403000000020004" charset="0"/>
              <a:cs typeface="Inter Light" panose="02000403000000020004" charset="0"/>
            </a:endParaRPr>
          </a:p>
          <a:p>
            <a:pPr algn="ctr"/>
            <a:r>
              <a:rPr lang="pt-PT" altLang="en-US" sz="1200" dirty="0">
                <a:solidFill>
                  <a:schemeClr val="bg1"/>
                </a:solidFill>
                <a:latin typeface="Inter Light" panose="02000403000000020004" charset="0"/>
                <a:cs typeface="Inter Light" panose="02000403000000020004" charset="0"/>
              </a:rPr>
              <a:t>(publish)</a:t>
            </a:r>
            <a:endParaRPr lang="pt-PT" altLang="en-US" sz="1200" dirty="0">
              <a:solidFill>
                <a:schemeClr val="bg1"/>
              </a:solidFill>
              <a:latin typeface="Inter Light" panose="02000403000000020004" charset="0"/>
              <a:cs typeface="Inter Light" panose="02000403000000020004" charset="0"/>
            </a:endParaRPr>
          </a:p>
        </p:txBody>
      </p:sp>
      <p:pic>
        <p:nvPicPr>
          <p:cNvPr id="10" name="Graphic 1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146968" y="177564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34"/>
          <p:cNvSpPr txBox="1"/>
          <p:nvPr/>
        </p:nvSpPr>
        <p:spPr>
          <a:xfrm>
            <a:off x="7773467" y="5755376"/>
            <a:ext cx="1506552" cy="460375"/>
          </a:xfrm>
          <a:prstGeom prst="rect">
            <a:avLst/>
          </a:prstGeom>
          <a:noFill/>
        </p:spPr>
        <p:txBody>
          <a:bodyPr wrap="square" rtlCol="0">
            <a:spAutoFit/>
          </a:bodyPr>
          <a:p>
            <a:pPr algn="ctr"/>
            <a:r>
              <a:rPr lang="en-US" sz="1200" dirty="0">
                <a:solidFill>
                  <a:schemeClr val="bg1"/>
                </a:solidFill>
                <a:latin typeface="Inter Light" panose="02000403000000020004" charset="0"/>
                <a:cs typeface="Inter Light" panose="02000403000000020004" charset="0"/>
              </a:rPr>
              <a:t>AWS Lambda</a:t>
            </a:r>
            <a:endParaRPr lang="en-US" sz="1200" dirty="0">
              <a:solidFill>
                <a:schemeClr val="bg1"/>
              </a:solidFill>
              <a:latin typeface="Inter Light" panose="02000403000000020004" charset="0"/>
              <a:cs typeface="Inter Light" panose="02000403000000020004" charset="0"/>
            </a:endParaRPr>
          </a:p>
          <a:p>
            <a:pPr algn="ctr"/>
            <a:r>
              <a:rPr lang="pt-PT" altLang="en-US" sz="1200" dirty="0">
                <a:solidFill>
                  <a:schemeClr val="bg1"/>
                </a:solidFill>
                <a:latin typeface="Inter Light" panose="02000403000000020004" charset="0"/>
                <a:cs typeface="Inter Light" panose="02000403000000020004" charset="0"/>
              </a:rPr>
              <a:t>(Consumer)</a:t>
            </a:r>
            <a:endParaRPr lang="pt-PT" altLang="en-US" sz="1200" dirty="0">
              <a:solidFill>
                <a:schemeClr val="bg1"/>
              </a:solidFill>
              <a:latin typeface="Inter Light" panose="02000403000000020004" charset="0"/>
              <a:cs typeface="Inter Light" panose="02000403000000020004" charset="0"/>
            </a:endParaRPr>
          </a:p>
        </p:txBody>
      </p:sp>
      <p:pic>
        <p:nvPicPr>
          <p:cNvPr id="12" name="Graphic 1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146333" y="475379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Graphic 19"/>
          <p:cNvPicPr>
            <a:picLocks noChangeAspect="1" noChangeArrowheads="1"/>
          </p:cNvPicPr>
          <p:nvPr/>
        </p:nvPicPr>
        <p:blipFill>
          <a:blip r:embed="rId7">
            <a:extLst>
              <a:ext uri="{96DAC541-7B7A-43D3-8B79-37D633B846F1}">
                <asvg:svgBlip xmlns:asvg="http://schemas.microsoft.com/office/drawing/2016/SVG/main" r:embed="rId8"/>
              </a:ext>
            </a:extLst>
          </a:blip>
          <a:srcRect/>
          <a:stretch>
            <a:fillRect/>
          </a:stretch>
        </p:blipFill>
        <p:spPr bwMode="auto">
          <a:xfrm>
            <a:off x="10548620" y="2866390"/>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Box 11"/>
          <p:cNvSpPr txBox="1">
            <a:spLocks noChangeArrowheads="1"/>
          </p:cNvSpPr>
          <p:nvPr/>
        </p:nvSpPr>
        <p:spPr bwMode="auto">
          <a:xfrm>
            <a:off x="9791383" y="3637915"/>
            <a:ext cx="2292350"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a:solidFill>
                  <a:schemeClr val="bg1"/>
                </a:solidFill>
                <a:latin typeface="Inter Light" panose="02000403000000020004" charset="0"/>
                <a:ea typeface="Amazon Ember" panose="020B0603020204020204" pitchFamily="34" charset="0"/>
                <a:cs typeface="Inter Light" panose="02000403000000020004" charset="0"/>
              </a:rPr>
              <a:t>Amazon EventBridge</a:t>
            </a:r>
            <a:endParaRPr lang="en-US" altLang="en-US" sz="120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63" name="Freeform 62"/>
          <p:cNvSpPr/>
          <p:nvPr/>
        </p:nvSpPr>
        <p:spPr>
          <a:xfrm rot="5400000" flipH="1">
            <a:off x="9589135" y="1537970"/>
            <a:ext cx="718820" cy="1950720"/>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latin typeface="Inter Light" panose="02000403000000020004" charset="0"/>
              <a:cs typeface="Inter Light" panose="02000403000000020004" charset="0"/>
            </a:endParaRPr>
          </a:p>
        </p:txBody>
      </p:sp>
      <p:sp>
        <p:nvSpPr>
          <p:cNvPr id="60" name="Freeform 59"/>
          <p:cNvSpPr/>
          <p:nvPr/>
        </p:nvSpPr>
        <p:spPr>
          <a:xfrm rot="10800000" flipH="1">
            <a:off x="8908415" y="3945255"/>
            <a:ext cx="2068830" cy="1223010"/>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latin typeface="Inter Light" panose="02000403000000020004" charset="0"/>
              <a:cs typeface="Inter Light" panose="02000403000000020004" charset="0"/>
            </a:endParaRPr>
          </a:p>
        </p:txBody>
      </p:sp>
      <p:cxnSp>
        <p:nvCxnSpPr>
          <p:cNvPr id="24" name="Straight Arrow Connector 23"/>
          <p:cNvCxnSpPr/>
          <p:nvPr/>
        </p:nvCxnSpPr>
        <p:spPr>
          <a:xfrm>
            <a:off x="6453505" y="5134610"/>
            <a:ext cx="1644650" cy="0"/>
          </a:xfrm>
          <a:prstGeom prst="straightConnector1">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3908425" y="5139690"/>
            <a:ext cx="1644650" cy="0"/>
          </a:xfrm>
          <a:prstGeom prst="straightConnector1">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sp>
        <p:nvSpPr>
          <p:cNvPr id="47" name="Rectangles 46"/>
          <p:cNvSpPr/>
          <p:nvPr/>
        </p:nvSpPr>
        <p:spPr>
          <a:xfrm>
            <a:off x="440690" y="635000"/>
            <a:ext cx="5961888"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52425" y="260350"/>
            <a:ext cx="10467975" cy="64071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sz="2000" b="1">
                <a:solidFill>
                  <a:schemeClr val="bg1"/>
                </a:solidFill>
              </a:rPr>
              <a:t>Event hub</a:t>
            </a:r>
            <a:endParaRPr sz="2000" b="1">
              <a:solidFill>
                <a:schemeClr val="bg1"/>
              </a:solidFill>
            </a:endParaRPr>
          </a:p>
        </p:txBody>
      </p:sp>
      <p:sp>
        <p:nvSpPr>
          <p:cNvPr id="20" name="Rectangles 19"/>
          <p:cNvSpPr/>
          <p:nvPr/>
        </p:nvSpPr>
        <p:spPr>
          <a:xfrm>
            <a:off x="720725" y="1177290"/>
            <a:ext cx="2075815" cy="1360170"/>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1" name="Snip Single Corner Rectangle 20"/>
          <p:cNvSpPr/>
          <p:nvPr/>
        </p:nvSpPr>
        <p:spPr>
          <a:xfrm>
            <a:off x="731520" y="911225"/>
            <a:ext cx="1643380" cy="266065"/>
          </a:xfrm>
          <a:prstGeom prst="snip1Rect">
            <a:avLst>
              <a:gd name="adj" fmla="val 50000"/>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6" name="Text Box 25"/>
          <p:cNvSpPr txBox="1"/>
          <p:nvPr/>
        </p:nvSpPr>
        <p:spPr>
          <a:xfrm>
            <a:off x="692785" y="882650"/>
            <a:ext cx="1089660" cy="306705"/>
          </a:xfrm>
          <a:prstGeom prst="rect">
            <a:avLst/>
          </a:prstGeom>
          <a:noFill/>
        </p:spPr>
        <p:txBody>
          <a:bodyPr wrap="none" rtlCol="0">
            <a:spAutoFit/>
          </a:bodyPr>
          <a:p>
            <a:r>
              <a:rPr lang="pt-PT" altLang="en-US" sz="1400" b="1">
                <a:solidFill>
                  <a:schemeClr val="bg1"/>
                </a:solidFill>
              </a:rPr>
              <a:t>Producer</a:t>
            </a:r>
            <a:endParaRPr lang="pt-PT" altLang="en-US" sz="1400" b="1">
              <a:solidFill>
                <a:schemeClr val="bg1"/>
              </a:solidFill>
            </a:endParaRPr>
          </a:p>
        </p:txBody>
      </p:sp>
      <p:sp>
        <p:nvSpPr>
          <p:cNvPr id="27" name="Rectangles 26"/>
          <p:cNvSpPr/>
          <p:nvPr/>
        </p:nvSpPr>
        <p:spPr>
          <a:xfrm>
            <a:off x="4023995" y="1213485"/>
            <a:ext cx="2839720" cy="1360170"/>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8" name="Snip Single Corner Rectangle 27"/>
          <p:cNvSpPr/>
          <p:nvPr/>
        </p:nvSpPr>
        <p:spPr>
          <a:xfrm>
            <a:off x="4027805" y="947420"/>
            <a:ext cx="1643380" cy="266065"/>
          </a:xfrm>
          <a:prstGeom prst="snip1Rect">
            <a:avLst>
              <a:gd name="adj" fmla="val 50000"/>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9" name="Text Box 28"/>
          <p:cNvSpPr txBox="1"/>
          <p:nvPr/>
        </p:nvSpPr>
        <p:spPr>
          <a:xfrm>
            <a:off x="4023995" y="918845"/>
            <a:ext cx="1216025" cy="306705"/>
          </a:xfrm>
          <a:prstGeom prst="rect">
            <a:avLst/>
          </a:prstGeom>
          <a:noFill/>
        </p:spPr>
        <p:txBody>
          <a:bodyPr wrap="none" rtlCol="0">
            <a:spAutoFit/>
          </a:bodyPr>
          <a:p>
            <a:r>
              <a:rPr lang="pt-PT" altLang="en-US" sz="1400" b="1">
                <a:solidFill>
                  <a:schemeClr val="bg1"/>
                </a:solidFill>
              </a:rPr>
              <a:t>Event Hub</a:t>
            </a:r>
            <a:endParaRPr lang="pt-PT" altLang="en-US" sz="1400" b="1">
              <a:solidFill>
                <a:schemeClr val="bg1"/>
              </a:solidFill>
            </a:endParaRPr>
          </a:p>
        </p:txBody>
      </p:sp>
      <p:sp>
        <p:nvSpPr>
          <p:cNvPr id="33" name="Rectangles 32"/>
          <p:cNvSpPr/>
          <p:nvPr/>
        </p:nvSpPr>
        <p:spPr>
          <a:xfrm>
            <a:off x="8369935" y="1201420"/>
            <a:ext cx="2075815" cy="1360170"/>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4" name="Snip Single Corner Rectangle 33"/>
          <p:cNvSpPr/>
          <p:nvPr/>
        </p:nvSpPr>
        <p:spPr>
          <a:xfrm>
            <a:off x="8380730" y="935355"/>
            <a:ext cx="1643380" cy="266065"/>
          </a:xfrm>
          <a:prstGeom prst="snip1Rect">
            <a:avLst>
              <a:gd name="adj" fmla="val 50000"/>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8" name="Text Box 37"/>
          <p:cNvSpPr txBox="1"/>
          <p:nvPr/>
        </p:nvSpPr>
        <p:spPr>
          <a:xfrm>
            <a:off x="8380095" y="906780"/>
            <a:ext cx="1187450" cy="306705"/>
          </a:xfrm>
          <a:prstGeom prst="rect">
            <a:avLst/>
          </a:prstGeom>
          <a:noFill/>
        </p:spPr>
        <p:txBody>
          <a:bodyPr wrap="none" rtlCol="0">
            <a:spAutoFit/>
          </a:bodyPr>
          <a:p>
            <a:r>
              <a:rPr lang="pt-PT" altLang="en-US" sz="1400" b="1">
                <a:solidFill>
                  <a:schemeClr val="bg1"/>
                </a:solidFill>
              </a:rPr>
              <a:t>Consumer</a:t>
            </a:r>
            <a:endParaRPr lang="pt-PT" altLang="en-US" sz="1400" b="1">
              <a:solidFill>
                <a:schemeClr val="bg1"/>
              </a:solidFill>
            </a:endParaRPr>
          </a:p>
        </p:txBody>
      </p:sp>
      <p:sp>
        <p:nvSpPr>
          <p:cNvPr id="39" name="Rectangles 38"/>
          <p:cNvSpPr/>
          <p:nvPr/>
        </p:nvSpPr>
        <p:spPr>
          <a:xfrm>
            <a:off x="4027805" y="4046220"/>
            <a:ext cx="2878455" cy="1360170"/>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2" name="Snip Single Corner Rectangle 41"/>
          <p:cNvSpPr/>
          <p:nvPr/>
        </p:nvSpPr>
        <p:spPr>
          <a:xfrm>
            <a:off x="4038600" y="3780155"/>
            <a:ext cx="1643380" cy="266065"/>
          </a:xfrm>
          <a:prstGeom prst="snip1Rect">
            <a:avLst>
              <a:gd name="adj" fmla="val 50000"/>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3" name="Text Box 42"/>
          <p:cNvSpPr txBox="1"/>
          <p:nvPr/>
        </p:nvSpPr>
        <p:spPr>
          <a:xfrm>
            <a:off x="4044315" y="3751580"/>
            <a:ext cx="1280795" cy="306705"/>
          </a:xfrm>
          <a:prstGeom prst="rect">
            <a:avLst/>
          </a:prstGeom>
          <a:noFill/>
        </p:spPr>
        <p:txBody>
          <a:bodyPr wrap="none" rtlCol="0">
            <a:spAutoFit/>
          </a:bodyPr>
          <a:p>
            <a:r>
              <a:rPr lang="pt-PT" altLang="en-US" sz="1400" b="1">
                <a:solidFill>
                  <a:schemeClr val="bg1"/>
                </a:solidFill>
              </a:rPr>
              <a:t>Event Lake</a:t>
            </a:r>
            <a:endParaRPr lang="pt-PT" altLang="en-US" sz="1400" b="1">
              <a:solidFill>
                <a:schemeClr val="bg1"/>
              </a:solidFill>
            </a:endParaRPr>
          </a:p>
        </p:txBody>
      </p:sp>
      <p:sp>
        <p:nvSpPr>
          <p:cNvPr id="44" name="TextBox 34"/>
          <p:cNvSpPr txBox="1"/>
          <p:nvPr/>
        </p:nvSpPr>
        <p:spPr>
          <a:xfrm>
            <a:off x="1004367" y="2123176"/>
            <a:ext cx="1506552" cy="275590"/>
          </a:xfrm>
          <a:prstGeom prst="rect">
            <a:avLst/>
          </a:prstGeom>
          <a:noFill/>
        </p:spPr>
        <p:txBody>
          <a:bodyPr wrap="square" rtlCol="0">
            <a:spAutoFit/>
          </a:bodyPr>
          <a:p>
            <a:pPr algn="ctr"/>
            <a:r>
              <a:rPr lang="en-US" sz="1200" dirty="0">
                <a:solidFill>
                  <a:schemeClr val="tx1"/>
                </a:solidFill>
                <a:latin typeface="Inter Light" panose="02000403000000020004" charset="0"/>
                <a:cs typeface="Inter Light" panose="02000403000000020004" charset="0"/>
              </a:rPr>
              <a:t>AWS Lambd</a:t>
            </a:r>
            <a:r>
              <a:rPr lang="pt-PT" altLang="en-US" sz="1200" dirty="0">
                <a:solidFill>
                  <a:schemeClr val="tx1"/>
                </a:solidFill>
                <a:latin typeface="Inter Light" panose="02000403000000020004" charset="0"/>
                <a:cs typeface="Inter Light" panose="02000403000000020004" charset="0"/>
              </a:rPr>
              <a:t>a</a:t>
            </a:r>
            <a:endParaRPr lang="pt-PT" altLang="en-US" sz="1200" dirty="0">
              <a:solidFill>
                <a:schemeClr val="tx1"/>
              </a:solidFill>
              <a:latin typeface="Inter Light" panose="02000403000000020004" charset="0"/>
              <a:cs typeface="Inter Light" panose="02000403000000020004" charset="0"/>
            </a:endParaRPr>
          </a:p>
        </p:txBody>
      </p:sp>
      <p:pic>
        <p:nvPicPr>
          <p:cNvPr id="45" name="Graphic 1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377233" y="13286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6" name="Straight Arrow Connector 45"/>
          <p:cNvCxnSpPr>
            <a:stCxn id="45" idx="3"/>
            <a:endCxn id="51" idx="1"/>
          </p:cNvCxnSpPr>
          <p:nvPr/>
        </p:nvCxnSpPr>
        <p:spPr>
          <a:xfrm>
            <a:off x="2139315" y="1709420"/>
            <a:ext cx="2448560" cy="0"/>
          </a:xfrm>
          <a:prstGeom prst="straightConnector1">
            <a:avLst/>
          </a:prstGeom>
          <a:ln w="25400">
            <a:solidFill>
              <a:srgbClr val="D34BD9"/>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a:off x="6130925" y="1703070"/>
            <a:ext cx="2895600" cy="6350"/>
          </a:xfrm>
          <a:prstGeom prst="straightConnector1">
            <a:avLst/>
          </a:prstGeom>
          <a:ln w="25400">
            <a:solidFill>
              <a:srgbClr val="D34BD9"/>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48" name="TextBox 34"/>
          <p:cNvSpPr txBox="1"/>
          <p:nvPr/>
        </p:nvSpPr>
        <p:spPr>
          <a:xfrm>
            <a:off x="8653577" y="2120001"/>
            <a:ext cx="1506552" cy="275590"/>
          </a:xfrm>
          <a:prstGeom prst="rect">
            <a:avLst/>
          </a:prstGeom>
          <a:noFill/>
        </p:spPr>
        <p:txBody>
          <a:bodyPr wrap="square" rtlCol="0">
            <a:spAutoFit/>
          </a:bodyPr>
          <a:p>
            <a:pPr algn="ctr"/>
            <a:r>
              <a:rPr lang="en-US" sz="1200" dirty="0">
                <a:solidFill>
                  <a:schemeClr val="tx1"/>
                </a:solidFill>
                <a:latin typeface="Inter Light" panose="02000403000000020004" charset="0"/>
                <a:cs typeface="Inter Light" panose="02000403000000020004" charset="0"/>
              </a:rPr>
              <a:t>AWS Lambd</a:t>
            </a:r>
            <a:r>
              <a:rPr lang="pt-PT" altLang="en-US" sz="1200" dirty="0">
                <a:solidFill>
                  <a:schemeClr val="tx1"/>
                </a:solidFill>
                <a:latin typeface="Inter Light" panose="02000403000000020004" charset="0"/>
                <a:cs typeface="Inter Light" panose="02000403000000020004" charset="0"/>
              </a:rPr>
              <a:t>a</a:t>
            </a:r>
            <a:endParaRPr lang="pt-PT" altLang="en-US" sz="1200" dirty="0">
              <a:solidFill>
                <a:schemeClr val="tx1"/>
              </a:solidFill>
              <a:latin typeface="Inter Light" panose="02000403000000020004" charset="0"/>
              <a:cs typeface="Inter Light" panose="02000403000000020004" charset="0"/>
            </a:endParaRPr>
          </a:p>
        </p:txBody>
      </p:sp>
      <p:pic>
        <p:nvPicPr>
          <p:cNvPr id="50" name="Graphic 1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026443" y="132542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 name="Graphic 19"/>
          <p:cNvPicPr>
            <a:picLocks noChangeAspect="1" noChangeArrowheads="1"/>
          </p:cNvPicPr>
          <p:nvPr/>
        </p:nvPicPr>
        <p:blipFill>
          <a:blip r:embed="rId2">
            <a:extLst>
              <a:ext uri="{96DAC541-7B7A-43D3-8B79-37D633B846F1}">
                <asvg:svgBlip xmlns:asvg="http://schemas.microsoft.com/office/drawing/2016/SVG/main" r:embed="rId3"/>
              </a:ext>
            </a:extLst>
          </a:blip>
          <a:srcRect/>
          <a:stretch>
            <a:fillRect/>
          </a:stretch>
        </p:blipFill>
        <p:spPr bwMode="auto">
          <a:xfrm>
            <a:off x="4587875" y="1374775"/>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 name="TextBox 11"/>
          <p:cNvSpPr txBox="1">
            <a:spLocks noChangeArrowheads="1"/>
          </p:cNvSpPr>
          <p:nvPr/>
        </p:nvSpPr>
        <p:spPr bwMode="auto">
          <a:xfrm>
            <a:off x="4438015" y="2121535"/>
            <a:ext cx="104838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a:solidFill>
                  <a:schemeClr val="tx1"/>
                </a:solidFill>
                <a:latin typeface="Inter Light" panose="02000403000000020004" charset="0"/>
                <a:ea typeface="Amazon Ember" panose="020B0603020204020204" pitchFamily="34" charset="0"/>
                <a:cs typeface="Inter Light" panose="02000403000000020004" charset="0"/>
              </a:rPr>
              <a:t>EventBridge</a:t>
            </a:r>
            <a:endParaRPr lang="en-US" altLang="en-US" sz="1200">
              <a:solidFill>
                <a:schemeClr val="tx1"/>
              </a:solidFill>
              <a:latin typeface="Inter Light" panose="02000403000000020004" charset="0"/>
              <a:ea typeface="Amazon Ember" panose="020B0603020204020204" pitchFamily="34" charset="0"/>
              <a:cs typeface="Inter Light" panose="02000403000000020004" charset="0"/>
            </a:endParaRPr>
          </a:p>
        </p:txBody>
      </p:sp>
      <p:pic>
        <p:nvPicPr>
          <p:cNvPr id="70659" name="Graphic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48288" y="137572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667" name="TextBox 17"/>
          <p:cNvSpPr txBox="1">
            <a:spLocks noChangeArrowheads="1"/>
          </p:cNvSpPr>
          <p:nvPr/>
        </p:nvSpPr>
        <p:spPr bwMode="auto">
          <a:xfrm>
            <a:off x="5253990" y="2105660"/>
            <a:ext cx="97726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tx1"/>
                </a:solidFill>
                <a:latin typeface="Inter Light" panose="02000403000000020004" charset="0"/>
                <a:ea typeface="Amazon Ember" panose="020B0603020204020204" pitchFamily="34" charset="0"/>
                <a:cs typeface="Inter Light" panose="02000403000000020004" charset="0"/>
              </a:rPr>
              <a:t>Amazon </a:t>
            </a:r>
            <a:endParaRPr lang="en-US" altLang="en-US" sz="1200" dirty="0">
              <a:solidFill>
                <a:schemeClr val="tx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200" dirty="0">
                <a:solidFill>
                  <a:schemeClr val="tx1"/>
                </a:solidFill>
                <a:latin typeface="Inter Light" panose="02000403000000020004" charset="0"/>
                <a:ea typeface="Amazon Ember" panose="020B0603020204020204" pitchFamily="34" charset="0"/>
                <a:cs typeface="Inter Light" panose="02000403000000020004" charset="0"/>
              </a:rPr>
              <a:t>Kinesis</a:t>
            </a:r>
            <a:endParaRPr lang="en-US" altLang="en-US" sz="1200" dirty="0">
              <a:solidFill>
                <a:schemeClr val="tx1"/>
              </a:solidFill>
              <a:latin typeface="Inter Light" panose="02000403000000020004" charset="0"/>
              <a:ea typeface="Amazon Ember" panose="020B0603020204020204" pitchFamily="34" charset="0"/>
              <a:cs typeface="Inter Light" panose="02000403000000020004" charset="0"/>
            </a:endParaRPr>
          </a:p>
        </p:txBody>
      </p:sp>
      <p:sp>
        <p:nvSpPr>
          <p:cNvPr id="53" name="Text Box 52"/>
          <p:cNvSpPr txBox="1"/>
          <p:nvPr/>
        </p:nvSpPr>
        <p:spPr>
          <a:xfrm>
            <a:off x="4057015" y="1377950"/>
            <a:ext cx="509270" cy="275590"/>
          </a:xfrm>
          <a:prstGeom prst="rect">
            <a:avLst/>
          </a:prstGeom>
          <a:noFill/>
        </p:spPr>
        <p:txBody>
          <a:bodyPr wrap="none" rtlCol="0">
            <a:spAutoFit/>
          </a:bodyPr>
          <a:p>
            <a:r>
              <a:rPr lang="pt-PT" altLang="en-US" sz="1200" b="1">
                <a:solidFill>
                  <a:schemeClr val="accent1"/>
                </a:solidFill>
              </a:rPr>
              <a:t>hub</a:t>
            </a:r>
            <a:endParaRPr lang="pt-PT" altLang="en-US" sz="1200" b="1">
              <a:solidFill>
                <a:schemeClr val="accent1"/>
              </a:solidFill>
            </a:endParaRPr>
          </a:p>
        </p:txBody>
      </p:sp>
      <p:sp>
        <p:nvSpPr>
          <p:cNvPr id="54" name="Text Box 53"/>
          <p:cNvSpPr txBox="1"/>
          <p:nvPr/>
        </p:nvSpPr>
        <p:spPr>
          <a:xfrm>
            <a:off x="6071235" y="1372870"/>
            <a:ext cx="786765" cy="275590"/>
          </a:xfrm>
          <a:prstGeom prst="rect">
            <a:avLst/>
          </a:prstGeom>
          <a:noFill/>
        </p:spPr>
        <p:txBody>
          <a:bodyPr wrap="none" rtlCol="0">
            <a:spAutoFit/>
          </a:bodyPr>
          <a:p>
            <a:r>
              <a:rPr lang="pt-PT" altLang="en-US" sz="1200" b="1">
                <a:solidFill>
                  <a:schemeClr val="accent1"/>
                </a:solidFill>
              </a:rPr>
              <a:t>stream</a:t>
            </a:r>
            <a:endParaRPr lang="pt-PT" altLang="en-US" sz="1200" b="1">
              <a:solidFill>
                <a:schemeClr val="accent1"/>
              </a:solidFill>
            </a:endParaRPr>
          </a:p>
        </p:txBody>
      </p:sp>
      <p:cxnSp>
        <p:nvCxnSpPr>
          <p:cNvPr id="55" name="Straight Arrow Connector 54"/>
          <p:cNvCxnSpPr/>
          <p:nvPr/>
        </p:nvCxnSpPr>
        <p:spPr>
          <a:xfrm>
            <a:off x="4968875" y="2090420"/>
            <a:ext cx="0" cy="2195830"/>
          </a:xfrm>
          <a:prstGeom prst="straightConnector1">
            <a:avLst/>
          </a:prstGeom>
          <a:ln w="25400">
            <a:solidFill>
              <a:srgbClr val="D34BD9"/>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pic>
        <p:nvPicPr>
          <p:cNvPr id="173064" name="Graphic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07878" y="42687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3069" name="TextBox 9"/>
          <p:cNvSpPr txBox="1">
            <a:spLocks noChangeArrowheads="1"/>
          </p:cNvSpPr>
          <p:nvPr/>
        </p:nvSpPr>
        <p:spPr bwMode="auto">
          <a:xfrm>
            <a:off x="4396740" y="5032375"/>
            <a:ext cx="105600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l" eaLnBrk="1" hangingPunct="1"/>
            <a:r>
              <a:rPr lang="en-US" altLang="en-US" sz="1200" dirty="0">
                <a:solidFill>
                  <a:schemeClr val="tx1"/>
                </a:solidFill>
                <a:latin typeface="Inter Light" panose="02000403000000020004" charset="0"/>
                <a:ea typeface="Amazon Ember" panose="020B0603020204020204" pitchFamily="34" charset="0"/>
                <a:cs typeface="Inter Light" panose="02000403000000020004" charset="0"/>
              </a:rPr>
              <a:t>Amazon S3</a:t>
            </a:r>
            <a:endParaRPr lang="en-US" altLang="en-US" sz="1200" dirty="0">
              <a:solidFill>
                <a:schemeClr val="tx1"/>
              </a:solidFill>
              <a:latin typeface="Inter Light" panose="02000403000000020004" charset="0"/>
              <a:ea typeface="Amazon Ember" panose="020B0603020204020204" pitchFamily="34" charset="0"/>
              <a:cs typeface="Inter Light" panose="02000403000000020004" charset="0"/>
            </a:endParaRPr>
          </a:p>
        </p:txBody>
      </p:sp>
      <p:sp>
        <p:nvSpPr>
          <p:cNvPr id="71692" name="TextBox 19"/>
          <p:cNvSpPr txBox="1">
            <a:spLocks noChangeArrowheads="1"/>
          </p:cNvSpPr>
          <p:nvPr/>
        </p:nvSpPr>
        <p:spPr bwMode="auto">
          <a:xfrm>
            <a:off x="5336540" y="5041265"/>
            <a:ext cx="1150620"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l" eaLnBrk="1" hangingPunct="1"/>
            <a:r>
              <a:rPr lang="en-US" altLang="en-US" sz="1200" dirty="0">
                <a:solidFill>
                  <a:schemeClr val="tx1"/>
                </a:solidFill>
                <a:latin typeface="Inter Light" panose="02000403000000020004" charset="0"/>
                <a:ea typeface="Amazon Ember" panose="020B0603020204020204" pitchFamily="34" charset="0"/>
                <a:cs typeface="Inter Light" panose="02000403000000020004" charset="0"/>
              </a:rPr>
              <a:t>OpenSearch</a:t>
            </a:r>
            <a:endParaRPr lang="en-US" altLang="en-US" sz="1200" dirty="0">
              <a:solidFill>
                <a:schemeClr val="tx1"/>
              </a:solidFill>
              <a:latin typeface="Inter Light" panose="02000403000000020004" charset="0"/>
              <a:ea typeface="Amazon Ember" panose="020B0603020204020204" pitchFamily="34" charset="0"/>
              <a:cs typeface="Inter Light" panose="02000403000000020004" charset="0"/>
            </a:endParaRPr>
          </a:p>
        </p:txBody>
      </p:sp>
      <p:pic>
        <p:nvPicPr>
          <p:cNvPr id="56" name="Graphic 1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66068" y="426275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 name="Picture 56"/>
          <p:cNvPicPr>
            <a:picLocks noChangeAspect="1"/>
          </p:cNvPicPr>
          <p:nvPr/>
        </p:nvPicPr>
        <p:blipFill>
          <a:blip r:embed="rId7"/>
          <a:stretch>
            <a:fillRect/>
          </a:stretch>
        </p:blipFill>
        <p:spPr>
          <a:xfrm>
            <a:off x="9743440" y="4058285"/>
            <a:ext cx="2038350" cy="2509520"/>
          </a:xfrm>
          <a:prstGeom prst="rect">
            <a:avLst/>
          </a:prstGeom>
        </p:spPr>
      </p:pic>
      <p:sp>
        <p:nvSpPr>
          <p:cNvPr id="2" name="Rectangles 1"/>
          <p:cNvSpPr/>
          <p:nvPr/>
        </p:nvSpPr>
        <p:spPr>
          <a:xfrm>
            <a:off x="440690" y="635000"/>
            <a:ext cx="182880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33375" y="2604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sz="2000" b="1">
                <a:solidFill>
                  <a:schemeClr val="bg1"/>
                </a:solidFill>
              </a:rPr>
              <a:t>Saga Pattern For Orchestrate Distributed Transaction (AWS StepFunctions)</a:t>
            </a:r>
            <a:endParaRPr lang="pt-PT" sz="2000" b="1">
              <a:solidFill>
                <a:schemeClr val="bg1"/>
              </a:solidFill>
            </a:endParaRPr>
          </a:p>
        </p:txBody>
      </p:sp>
      <p:sp>
        <p:nvSpPr>
          <p:cNvPr id="49" name="Rectangle 48"/>
          <p:cNvSpPr/>
          <p:nvPr/>
        </p:nvSpPr>
        <p:spPr>
          <a:xfrm>
            <a:off x="1764665" y="902335"/>
            <a:ext cx="9927590" cy="5814695"/>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endParaRPr lang="en-US" sz="1200" dirty="0">
              <a:solidFill>
                <a:schemeClr val="bg1"/>
              </a:solidFill>
              <a:latin typeface="Inter Light" panose="02000403000000020004" charset="0"/>
              <a:cs typeface="Inter Light" panose="02000403000000020004" charset="0"/>
            </a:endParaRPr>
          </a:p>
        </p:txBody>
      </p:sp>
      <p:sp>
        <p:nvSpPr>
          <p:cNvPr id="17" name="Text Box 16"/>
          <p:cNvSpPr txBox="1"/>
          <p:nvPr/>
        </p:nvSpPr>
        <p:spPr>
          <a:xfrm>
            <a:off x="2173605" y="954405"/>
            <a:ext cx="980440" cy="275590"/>
          </a:xfrm>
          <a:prstGeom prst="rect">
            <a:avLst/>
          </a:prstGeom>
          <a:noFill/>
        </p:spPr>
        <p:txBody>
          <a:bodyPr wrap="none" rtlCol="0">
            <a:spAutoFit/>
          </a:bodyPr>
          <a:p>
            <a:r>
              <a:rPr lang="pt-PT" altLang="en-US" sz="1200">
                <a:solidFill>
                  <a:schemeClr val="bg1"/>
                </a:solidFill>
                <a:latin typeface="Inter Light" panose="02000403000000020004" charset="0"/>
                <a:cs typeface="Inter Light" panose="02000403000000020004" charset="0"/>
              </a:rPr>
              <a:t>AWS Cloud</a:t>
            </a:r>
            <a:endParaRPr lang="pt-PT" altLang="en-US" sz="1200">
              <a:solidFill>
                <a:schemeClr val="bg1"/>
              </a:solidFill>
              <a:latin typeface="Inter Light" panose="02000403000000020004" charset="0"/>
              <a:cs typeface="Inter Light" panose="02000403000000020004" charset="0"/>
            </a:endParaRPr>
          </a:p>
        </p:txBody>
      </p:sp>
      <p:cxnSp>
        <p:nvCxnSpPr>
          <p:cNvPr id="22" name="Straight Arrow Connector 21"/>
          <p:cNvCxnSpPr/>
          <p:nvPr/>
        </p:nvCxnSpPr>
        <p:spPr>
          <a:xfrm>
            <a:off x="2454275" y="1967230"/>
            <a:ext cx="145605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4947285" y="2723515"/>
            <a:ext cx="4892040"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pic>
        <p:nvPicPr>
          <p:cNvPr id="4" name="Graphic 12"/>
          <p:cNvPicPr>
            <a:picLocks noChangeAspect="1"/>
          </p:cNvPicPr>
          <p:nvPr/>
        </p:nvPicPr>
        <p:blipFill>
          <a:blip r:embed="rId1">
            <a:extLst>
              <a:ext uri="{96DAC541-7B7A-43D3-8B79-37D633B846F1}">
                <asvg:svgBlip xmlns:asvg="http://schemas.microsoft.com/office/drawing/2016/SVG/main" r:embed="rId2"/>
              </a:ext>
            </a:extLst>
          </a:blip>
          <a:srcRect/>
          <a:stretch>
            <a:fillRect/>
          </a:stretch>
        </p:blipFill>
        <p:spPr>
          <a:xfrm>
            <a:off x="1767682" y="901383"/>
            <a:ext cx="381000" cy="381000"/>
          </a:xfrm>
          <a:prstGeom prst="rect">
            <a:avLst/>
          </a:prstGeom>
        </p:spPr>
      </p:pic>
      <p:sp>
        <p:nvSpPr>
          <p:cNvPr id="20" name="Rectangle 39"/>
          <p:cNvSpPr/>
          <p:nvPr/>
        </p:nvSpPr>
        <p:spPr>
          <a:xfrm>
            <a:off x="330200" y="1480185"/>
            <a:ext cx="1042035" cy="1039495"/>
          </a:xfrm>
          <a:prstGeom prst="rect">
            <a:avLst/>
          </a:prstGeom>
          <a:noFill/>
          <a:ln w="12700">
            <a:solidFill>
              <a:srgbClr val="8FA7C4"/>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r>
              <a:rPr lang="pt-PT" altLang="en-US" sz="1200" dirty="0">
                <a:solidFill>
                  <a:srgbClr val="8FA7C4"/>
                </a:solidFill>
                <a:latin typeface="Inter Light" panose="02000403000000020004" charset="0"/>
                <a:cs typeface="Inter Light" panose="02000403000000020004" charset="0"/>
              </a:rPr>
              <a:t>Client</a:t>
            </a:r>
            <a:endParaRPr lang="pt-PT" altLang="en-US" sz="1200" dirty="0">
              <a:solidFill>
                <a:srgbClr val="8FA7C4"/>
              </a:solidFill>
              <a:latin typeface="Inter Light" panose="02000403000000020004" charset="0"/>
              <a:cs typeface="Inter Light" panose="02000403000000020004" charset="0"/>
            </a:endParaRPr>
          </a:p>
        </p:txBody>
      </p:sp>
      <p:pic>
        <p:nvPicPr>
          <p:cNvPr id="52" name="Graphic 51"/>
          <p:cNvPicPr>
            <a:picLocks noChangeAspect="1"/>
          </p:cNvPicPr>
          <p:nvPr/>
        </p:nvPicPr>
        <p:blipFill>
          <a:blip r:embed="rId3">
            <a:extLst>
              <a:ext uri="{96DAC541-7B7A-43D3-8B79-37D633B846F1}">
                <asvg:svgBlip xmlns:asvg="http://schemas.microsoft.com/office/drawing/2016/SVG/main" r:embed="rId4"/>
              </a:ext>
            </a:extLst>
          </a:blip>
          <a:srcRect/>
          <a:stretch>
            <a:fillRect/>
          </a:stretch>
        </p:blipFill>
        <p:spPr>
          <a:xfrm>
            <a:off x="370205" y="1481459"/>
            <a:ext cx="381000" cy="381000"/>
          </a:xfrm>
          <a:prstGeom prst="rect">
            <a:avLst/>
          </a:prstGeom>
        </p:spPr>
      </p:pic>
      <p:sp>
        <p:nvSpPr>
          <p:cNvPr id="21" name="Text Box 20"/>
          <p:cNvSpPr txBox="1"/>
          <p:nvPr/>
        </p:nvSpPr>
        <p:spPr>
          <a:xfrm>
            <a:off x="513715" y="1898015"/>
            <a:ext cx="710565" cy="553085"/>
          </a:xfrm>
          <a:prstGeom prst="rect">
            <a:avLst/>
          </a:prstGeom>
          <a:noFill/>
        </p:spPr>
        <p:txBody>
          <a:bodyPr wrap="none" rtlCol="0">
            <a:spAutoFit/>
          </a:bodyPr>
          <a:p>
            <a:pPr algn="l"/>
            <a:r>
              <a:rPr lang="en-US" sz="1000">
                <a:solidFill>
                  <a:schemeClr val="bg1"/>
                </a:solidFill>
                <a:latin typeface="Inter Light" panose="02000403000000020004" charset="0"/>
                <a:cs typeface="Inter Light" panose="02000403000000020004" charset="0"/>
              </a:rPr>
              <a:t>x-api-key</a:t>
            </a:r>
            <a:endParaRPr lang="en-US" sz="1000">
              <a:solidFill>
                <a:schemeClr val="bg1"/>
              </a:solidFill>
              <a:latin typeface="Inter Light" panose="02000403000000020004" charset="0"/>
              <a:cs typeface="Inter Light" panose="02000403000000020004" charset="0"/>
            </a:endParaRPr>
          </a:p>
          <a:p>
            <a:pPr algn="l"/>
            <a:r>
              <a:rPr lang="en-US" sz="1000">
                <a:solidFill>
                  <a:schemeClr val="bg1"/>
                </a:solidFill>
                <a:latin typeface="Inter Light" panose="02000403000000020004" charset="0"/>
                <a:cs typeface="Inter Light" panose="02000403000000020004" charset="0"/>
              </a:rPr>
              <a:t>100 RPS</a:t>
            </a:r>
            <a:endParaRPr lang="en-US" sz="1000">
              <a:solidFill>
                <a:schemeClr val="bg1"/>
              </a:solidFill>
              <a:latin typeface="Inter Light" panose="02000403000000020004" charset="0"/>
              <a:cs typeface="Inter Light" panose="02000403000000020004" charset="0"/>
            </a:endParaRPr>
          </a:p>
          <a:p>
            <a:pPr algn="l"/>
            <a:r>
              <a:rPr lang="en-US" sz="1000">
                <a:solidFill>
                  <a:schemeClr val="bg1"/>
                </a:solidFill>
                <a:latin typeface="Inter Light" panose="02000403000000020004" charset="0"/>
                <a:cs typeface="Inter Light" panose="02000403000000020004" charset="0"/>
              </a:rPr>
              <a:t>50 burst</a:t>
            </a:r>
            <a:endParaRPr lang="en-US" sz="1000">
              <a:solidFill>
                <a:schemeClr val="bg1"/>
              </a:solidFill>
              <a:latin typeface="Inter Light" panose="02000403000000020004" charset="0"/>
              <a:cs typeface="Inter Light" panose="02000403000000020004" charset="0"/>
            </a:endParaRPr>
          </a:p>
        </p:txBody>
      </p:sp>
      <p:pic>
        <p:nvPicPr>
          <p:cNvPr id="26" name="Graphic 17"/>
          <p:cNvPicPr>
            <a:picLocks noChangeAspect="1" noChangeArrowheads="1"/>
          </p:cNvPicPr>
          <p:nvPr/>
        </p:nvPicPr>
        <p:blipFill>
          <a:blip r:embed="rId5"/>
          <a:srcRect/>
          <a:stretch>
            <a:fillRect/>
          </a:stretch>
        </p:blipFill>
        <p:spPr bwMode="auto">
          <a:xfrm>
            <a:off x="2273931" y="157734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9"/>
          <p:cNvSpPr txBox="1">
            <a:spLocks noChangeArrowheads="1"/>
          </p:cNvSpPr>
          <p:nvPr/>
        </p:nvSpPr>
        <p:spPr bwMode="auto">
          <a:xfrm>
            <a:off x="2096135" y="2331720"/>
            <a:ext cx="1121410"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API Gateway</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cxnSp>
        <p:nvCxnSpPr>
          <p:cNvPr id="8" name="Straight Arrow Connector 7"/>
          <p:cNvCxnSpPr/>
          <p:nvPr/>
        </p:nvCxnSpPr>
        <p:spPr>
          <a:xfrm>
            <a:off x="1388110" y="1970405"/>
            <a:ext cx="88582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pic>
        <p:nvPicPr>
          <p:cNvPr id="133125" name="Graphic 1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90065" y="6325870"/>
            <a:ext cx="335915" cy="335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30" name="TextBox 9"/>
          <p:cNvSpPr txBox="1">
            <a:spLocks noChangeArrowheads="1"/>
          </p:cNvSpPr>
          <p:nvPr/>
        </p:nvSpPr>
        <p:spPr bwMode="auto">
          <a:xfrm>
            <a:off x="2023110" y="6268085"/>
            <a:ext cx="131889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CloudWatch</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2" name="Rectangles 1"/>
          <p:cNvSpPr/>
          <p:nvPr/>
        </p:nvSpPr>
        <p:spPr>
          <a:xfrm>
            <a:off x="440690" y="635000"/>
            <a:ext cx="1005840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3" name="Rectangle 53"/>
          <p:cNvSpPr/>
          <p:nvPr/>
        </p:nvSpPr>
        <p:spPr>
          <a:xfrm>
            <a:off x="3938905" y="1035050"/>
            <a:ext cx="7583170" cy="5484495"/>
          </a:xfrm>
          <a:prstGeom prst="rect">
            <a:avLst/>
          </a:prstGeom>
          <a:noFill/>
          <a:ln w="12700">
            <a:solidFill>
              <a:srgbClr val="FF4F8B"/>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pt-PT" altLang="en-US" sz="1200" dirty="0">
                <a:solidFill>
                  <a:srgbClr val="FF4F8B"/>
                </a:solidFill>
                <a:latin typeface="Inter Light" panose="02000403000000020004" charset="0"/>
                <a:cs typeface="Inter Light" panose="02000403000000020004" charset="0"/>
              </a:rPr>
              <a:t>Order Orchestrate</a:t>
            </a:r>
            <a:endParaRPr lang="pt-PT" altLang="en-US" sz="1200" dirty="0">
              <a:solidFill>
                <a:srgbClr val="FF4F8B"/>
              </a:solidFill>
              <a:latin typeface="Inter Light" panose="02000403000000020004" charset="0"/>
              <a:cs typeface="Inter Light" panose="02000403000000020004" charset="0"/>
            </a:endParaRPr>
          </a:p>
        </p:txBody>
      </p:sp>
      <p:pic>
        <p:nvPicPr>
          <p:cNvPr id="5" name="Graphic 55"/>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938747" y="1035050"/>
            <a:ext cx="381000" cy="381000"/>
          </a:xfrm>
          <a:prstGeom prst="rect">
            <a:avLst/>
          </a:prstGeom>
        </p:spPr>
      </p:pic>
      <p:sp>
        <p:nvSpPr>
          <p:cNvPr id="15" name="TextBox 17"/>
          <p:cNvSpPr txBox="1">
            <a:spLocks noChangeArrowheads="1"/>
          </p:cNvSpPr>
          <p:nvPr/>
        </p:nvSpPr>
        <p:spPr bwMode="auto">
          <a:xfrm>
            <a:off x="5335905" y="1945005"/>
            <a:ext cx="610235" cy="229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sz="900" dirty="0">
                <a:solidFill>
                  <a:schemeClr val="bg1"/>
                </a:solidFill>
                <a:latin typeface="Inter Light" panose="02000403000000020004" charset="0"/>
                <a:ea typeface="Amazon Ember" panose="020B0603020204020204" pitchFamily="34" charset="0"/>
                <a:cs typeface="Inter Light" panose="02000403000000020004" charset="0"/>
                <a:sym typeface="+mn-ea"/>
              </a:rPr>
              <a:t>Order</a:t>
            </a:r>
            <a:endParaRPr lang="pt-PT" sz="9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6" name="Graphic 13"/>
          <p:cNvPicPr>
            <a:picLocks noChangeAspect="1" noChangeArrowheads="1"/>
          </p:cNvPicPr>
          <p:nvPr/>
        </p:nvPicPr>
        <p:blipFill>
          <a:blip r:embed="rId9">
            <a:extLst>
              <a:ext uri="{96DAC541-7B7A-43D3-8B79-37D633B846F1}">
                <asvg:svgBlip xmlns:asvg="http://schemas.microsoft.com/office/drawing/2016/SVG/main" r:embed="rId10"/>
              </a:ext>
            </a:extLst>
          </a:blip>
          <a:srcRect/>
          <a:stretch>
            <a:fillRect/>
          </a:stretch>
        </p:blipFill>
        <p:spPr bwMode="auto">
          <a:xfrm>
            <a:off x="5410835" y="151066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464" name="TextBox 19"/>
          <p:cNvSpPr txBox="1">
            <a:spLocks noChangeArrowheads="1"/>
          </p:cNvSpPr>
          <p:nvPr/>
        </p:nvSpPr>
        <p:spPr bwMode="auto">
          <a:xfrm>
            <a:off x="6649720" y="1943100"/>
            <a:ext cx="855345" cy="213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l" eaLnBrk="1" hangingPunct="1"/>
            <a:r>
              <a:rPr lang="pt-PT" sz="800" dirty="0">
                <a:solidFill>
                  <a:schemeClr val="bg1"/>
                </a:solidFill>
                <a:latin typeface="Inter Light" panose="02000403000000020004" charset="0"/>
                <a:ea typeface="Amazon Ember" panose="020B0603020204020204" pitchFamily="34" charset="0"/>
                <a:cs typeface="Inter Light" panose="02000403000000020004" charset="0"/>
              </a:rPr>
              <a:t>Table(Orders)</a:t>
            </a:r>
            <a:endParaRPr lang="pt-PT" sz="8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40" name="Graphic 29"/>
          <p:cNvPicPr>
            <a:picLocks noChangeAspect="1" noChangeArrowheads="1"/>
          </p:cNvPicPr>
          <p:nvPr/>
        </p:nvPicPr>
        <p:blipFill>
          <a:blip r:embed="rId11">
            <a:extLst>
              <a:ext uri="{96DAC541-7B7A-43D3-8B79-37D633B846F1}">
                <asvg:svgBlip xmlns:asvg="http://schemas.microsoft.com/office/drawing/2016/SVG/main" r:embed="rId12"/>
              </a:ext>
            </a:extLst>
          </a:blip>
          <a:srcRect/>
          <a:stretch>
            <a:fillRect/>
          </a:stretch>
        </p:blipFill>
        <p:spPr bwMode="auto">
          <a:xfrm>
            <a:off x="6815935" y="151130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7" name="Straight Arrow Connector 6"/>
          <p:cNvCxnSpPr/>
          <p:nvPr/>
        </p:nvCxnSpPr>
        <p:spPr>
          <a:xfrm flipV="1">
            <a:off x="5861050" y="1738630"/>
            <a:ext cx="929640" cy="3175"/>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11" name="Text Box 10"/>
          <p:cNvSpPr txBox="1"/>
          <p:nvPr/>
        </p:nvSpPr>
        <p:spPr>
          <a:xfrm>
            <a:off x="3141345" y="1710055"/>
            <a:ext cx="619125" cy="260350"/>
          </a:xfrm>
          <a:prstGeom prst="rect">
            <a:avLst/>
          </a:prstGeom>
          <a:noFill/>
        </p:spPr>
        <p:txBody>
          <a:bodyPr wrap="none" rtlCol="0" anchor="t">
            <a:spAutoFit/>
          </a:bodyPr>
          <a:p>
            <a:pPr algn="ctr">
              <a:buClrTx/>
              <a:buSzTx/>
              <a:buFontTx/>
            </a:pPr>
            <a:r>
              <a:rPr lang="pt-PT" sz="1100" dirty="0">
                <a:solidFill>
                  <a:schemeClr val="bg1"/>
                </a:solidFill>
                <a:latin typeface="Inter Light" panose="02000403000000020004" charset="0"/>
                <a:ea typeface="Amazon Ember" panose="020B0603020204020204" pitchFamily="34" charset="0"/>
                <a:cs typeface="Inter Light" panose="02000403000000020004" charset="0"/>
                <a:sym typeface="+mn-ea"/>
              </a:rPr>
              <a:t>/order </a:t>
            </a:r>
            <a:endParaRPr lang="pt-PT"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12" name="Rectangle 53"/>
          <p:cNvSpPr/>
          <p:nvPr/>
        </p:nvSpPr>
        <p:spPr>
          <a:xfrm>
            <a:off x="5096510" y="1391285"/>
            <a:ext cx="3088640" cy="1077595"/>
          </a:xfrm>
          <a:prstGeom prst="rect">
            <a:avLst/>
          </a:prstGeom>
          <a:noFill/>
          <a:ln w="12700">
            <a:solidFill>
              <a:srgbClr val="FF9902"/>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endParaRPr lang="pt-PT" altLang="en-US" sz="1200" dirty="0">
              <a:solidFill>
                <a:srgbClr val="FF9902"/>
              </a:solidFill>
              <a:latin typeface="Inter Light" panose="02000403000000020004" charset="0"/>
              <a:cs typeface="Inter Light" panose="02000403000000020004" charset="0"/>
            </a:endParaRPr>
          </a:p>
        </p:txBody>
      </p:sp>
      <p:sp>
        <p:nvSpPr>
          <p:cNvPr id="36" name="Diamond 35"/>
          <p:cNvSpPr/>
          <p:nvPr/>
        </p:nvSpPr>
        <p:spPr>
          <a:xfrm>
            <a:off x="4670425" y="2637790"/>
            <a:ext cx="238125" cy="174625"/>
          </a:xfrm>
          <a:prstGeom prst="diamond">
            <a:avLst/>
          </a:prstGeom>
          <a:noFill/>
          <a:ln>
            <a:solidFill>
              <a:srgbClr val="09B6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7" name="TextBox 17"/>
          <p:cNvSpPr txBox="1">
            <a:spLocks noChangeArrowheads="1"/>
          </p:cNvSpPr>
          <p:nvPr/>
        </p:nvSpPr>
        <p:spPr bwMode="auto">
          <a:xfrm>
            <a:off x="3935730" y="2584450"/>
            <a:ext cx="804545" cy="229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sz="900" dirty="0">
                <a:solidFill>
                  <a:srgbClr val="00B050"/>
                </a:solidFill>
                <a:latin typeface="Inter Light" panose="02000403000000020004" charset="0"/>
                <a:ea typeface="Amazon Ember" panose="020B0603020204020204" pitchFamily="34" charset="0"/>
                <a:cs typeface="Inter Light" panose="02000403000000020004" charset="0"/>
                <a:sym typeface="+mn-ea"/>
              </a:rPr>
              <a:t>Is Success</a:t>
            </a:r>
            <a:endParaRPr lang="pt-PT" sz="900" dirty="0">
              <a:solidFill>
                <a:srgbClr val="00B050"/>
              </a:solidFill>
              <a:latin typeface="Inter Light" panose="02000403000000020004" charset="0"/>
              <a:ea typeface="Amazon Ember" panose="020B0603020204020204" pitchFamily="34" charset="0"/>
              <a:cs typeface="Inter Light" panose="02000403000000020004" charset="0"/>
              <a:sym typeface="+mn-ea"/>
            </a:endParaRPr>
          </a:p>
        </p:txBody>
      </p:sp>
      <p:sp>
        <p:nvSpPr>
          <p:cNvPr id="60" name="Freeform 59"/>
          <p:cNvSpPr/>
          <p:nvPr/>
        </p:nvSpPr>
        <p:spPr>
          <a:xfrm rot="5400000" flipH="1" flipV="1">
            <a:off x="4665345" y="1858645"/>
            <a:ext cx="866775" cy="633730"/>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latin typeface="Inter Light" panose="02000403000000020004" charset="0"/>
              <a:cs typeface="Inter Light" panose="02000403000000020004" charset="0"/>
            </a:endParaRPr>
          </a:p>
        </p:txBody>
      </p:sp>
      <p:pic>
        <p:nvPicPr>
          <p:cNvPr id="41" name="Graphic 13"/>
          <p:cNvPicPr>
            <a:picLocks noChangeAspect="1" noChangeArrowheads="1"/>
          </p:cNvPicPr>
          <p:nvPr/>
        </p:nvPicPr>
        <p:blipFill>
          <a:blip r:embed="rId9">
            <a:extLst>
              <a:ext uri="{96DAC541-7B7A-43D3-8B79-37D633B846F1}">
                <asvg:svgBlip xmlns:asvg="http://schemas.microsoft.com/office/drawing/2016/SVG/main" r:embed="rId10"/>
              </a:ext>
            </a:extLst>
          </a:blip>
          <a:srcRect/>
          <a:stretch>
            <a:fillRect/>
          </a:stretch>
        </p:blipFill>
        <p:spPr bwMode="auto">
          <a:xfrm>
            <a:off x="9878060" y="246888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63" name="Straight Arrow Connector 62"/>
          <p:cNvCxnSpPr/>
          <p:nvPr/>
        </p:nvCxnSpPr>
        <p:spPr>
          <a:xfrm>
            <a:off x="4947285" y="4260215"/>
            <a:ext cx="4892040"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73" name="TextBox 17"/>
          <p:cNvSpPr txBox="1">
            <a:spLocks noChangeArrowheads="1"/>
          </p:cNvSpPr>
          <p:nvPr/>
        </p:nvSpPr>
        <p:spPr bwMode="auto">
          <a:xfrm>
            <a:off x="5257165" y="3450590"/>
            <a:ext cx="755015" cy="229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sz="900" dirty="0">
                <a:solidFill>
                  <a:schemeClr val="bg1"/>
                </a:solidFill>
                <a:latin typeface="Inter Light" panose="02000403000000020004" charset="0"/>
                <a:ea typeface="Amazon Ember" panose="020B0603020204020204" pitchFamily="34" charset="0"/>
                <a:cs typeface="Inter Light" panose="02000403000000020004" charset="0"/>
                <a:sym typeface="+mn-ea"/>
              </a:rPr>
              <a:t>Inventory </a:t>
            </a:r>
            <a:endParaRPr lang="pt-PT" sz="9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74" name="Graphic 13"/>
          <p:cNvPicPr>
            <a:picLocks noChangeAspect="1" noChangeArrowheads="1"/>
          </p:cNvPicPr>
          <p:nvPr/>
        </p:nvPicPr>
        <p:blipFill>
          <a:blip r:embed="rId9">
            <a:extLst>
              <a:ext uri="{96DAC541-7B7A-43D3-8B79-37D633B846F1}">
                <asvg:svgBlip xmlns:asvg="http://schemas.microsoft.com/office/drawing/2016/SVG/main" r:embed="rId10"/>
              </a:ext>
            </a:extLst>
          </a:blip>
          <a:srcRect/>
          <a:stretch>
            <a:fillRect/>
          </a:stretch>
        </p:blipFill>
        <p:spPr bwMode="auto">
          <a:xfrm>
            <a:off x="5410835" y="304736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 name="TextBox 19"/>
          <p:cNvSpPr txBox="1">
            <a:spLocks noChangeArrowheads="1"/>
          </p:cNvSpPr>
          <p:nvPr/>
        </p:nvSpPr>
        <p:spPr bwMode="auto">
          <a:xfrm>
            <a:off x="6569710" y="3493135"/>
            <a:ext cx="1007745" cy="213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l" eaLnBrk="1" hangingPunct="1"/>
            <a:r>
              <a:rPr lang="pt-PT" sz="800" dirty="0">
                <a:solidFill>
                  <a:schemeClr val="bg1"/>
                </a:solidFill>
                <a:latin typeface="Inter Light" panose="02000403000000020004" charset="0"/>
                <a:ea typeface="Amazon Ember" panose="020B0603020204020204" pitchFamily="34" charset="0"/>
                <a:cs typeface="Inter Light" panose="02000403000000020004" charset="0"/>
              </a:rPr>
              <a:t>Table(Inventory)</a:t>
            </a:r>
            <a:endParaRPr lang="pt-PT" sz="8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76" name="Graphic 29"/>
          <p:cNvPicPr>
            <a:picLocks noChangeAspect="1" noChangeArrowheads="1"/>
          </p:cNvPicPr>
          <p:nvPr/>
        </p:nvPicPr>
        <p:blipFill>
          <a:blip r:embed="rId11">
            <a:extLst>
              <a:ext uri="{96DAC541-7B7A-43D3-8B79-37D633B846F1}">
                <asvg:svgBlip xmlns:asvg="http://schemas.microsoft.com/office/drawing/2016/SVG/main" r:embed="rId12"/>
              </a:ext>
            </a:extLst>
          </a:blip>
          <a:srcRect/>
          <a:stretch>
            <a:fillRect/>
          </a:stretch>
        </p:blipFill>
        <p:spPr bwMode="auto">
          <a:xfrm>
            <a:off x="6815935" y="304800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77" name="Straight Arrow Connector 76"/>
          <p:cNvCxnSpPr/>
          <p:nvPr/>
        </p:nvCxnSpPr>
        <p:spPr>
          <a:xfrm flipV="1">
            <a:off x="5861050" y="3275330"/>
            <a:ext cx="929640" cy="3175"/>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78" name="Rectangle 53"/>
          <p:cNvSpPr/>
          <p:nvPr/>
        </p:nvSpPr>
        <p:spPr>
          <a:xfrm>
            <a:off x="5096510" y="2927985"/>
            <a:ext cx="3088640" cy="1077595"/>
          </a:xfrm>
          <a:prstGeom prst="rect">
            <a:avLst/>
          </a:prstGeom>
          <a:noFill/>
          <a:ln w="12700">
            <a:solidFill>
              <a:srgbClr val="FF9902"/>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endParaRPr lang="pt-PT" altLang="en-US" sz="1200" dirty="0">
              <a:solidFill>
                <a:srgbClr val="FF9902"/>
              </a:solidFill>
              <a:latin typeface="Inter Light" panose="02000403000000020004" charset="0"/>
              <a:cs typeface="Inter Light" panose="02000403000000020004" charset="0"/>
            </a:endParaRPr>
          </a:p>
        </p:txBody>
      </p:sp>
      <p:sp>
        <p:nvSpPr>
          <p:cNvPr id="79" name="Diamond 78"/>
          <p:cNvSpPr/>
          <p:nvPr/>
        </p:nvSpPr>
        <p:spPr>
          <a:xfrm>
            <a:off x="4670425" y="4174490"/>
            <a:ext cx="238125" cy="174625"/>
          </a:xfrm>
          <a:prstGeom prst="diamond">
            <a:avLst/>
          </a:prstGeom>
          <a:noFill/>
          <a:ln>
            <a:solidFill>
              <a:srgbClr val="09B6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80" name="TextBox 17"/>
          <p:cNvSpPr txBox="1">
            <a:spLocks noChangeArrowheads="1"/>
          </p:cNvSpPr>
          <p:nvPr/>
        </p:nvSpPr>
        <p:spPr bwMode="auto">
          <a:xfrm>
            <a:off x="3935730" y="4137660"/>
            <a:ext cx="804545" cy="229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sz="900" dirty="0">
                <a:solidFill>
                  <a:srgbClr val="00B050"/>
                </a:solidFill>
                <a:latin typeface="Inter Light" panose="02000403000000020004" charset="0"/>
                <a:ea typeface="Amazon Ember" panose="020B0603020204020204" pitchFamily="34" charset="0"/>
                <a:cs typeface="Inter Light" panose="02000403000000020004" charset="0"/>
                <a:sym typeface="+mn-ea"/>
              </a:rPr>
              <a:t>Is Success</a:t>
            </a:r>
            <a:endParaRPr lang="pt-PT" sz="900" dirty="0">
              <a:solidFill>
                <a:srgbClr val="00B050"/>
              </a:solidFill>
              <a:latin typeface="Inter Light" panose="02000403000000020004" charset="0"/>
              <a:ea typeface="Amazon Ember" panose="020B0603020204020204" pitchFamily="34" charset="0"/>
              <a:cs typeface="Inter Light" panose="02000403000000020004" charset="0"/>
              <a:sym typeface="+mn-ea"/>
            </a:endParaRPr>
          </a:p>
        </p:txBody>
      </p:sp>
      <p:sp>
        <p:nvSpPr>
          <p:cNvPr id="81" name="Freeform 80"/>
          <p:cNvSpPr/>
          <p:nvPr/>
        </p:nvSpPr>
        <p:spPr>
          <a:xfrm rot="5400000" flipH="1" flipV="1">
            <a:off x="4696460" y="3415030"/>
            <a:ext cx="825500" cy="636270"/>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latin typeface="Inter Light" panose="02000403000000020004" charset="0"/>
              <a:cs typeface="Inter Light" panose="02000403000000020004" charset="0"/>
            </a:endParaRPr>
          </a:p>
        </p:txBody>
      </p:sp>
      <p:pic>
        <p:nvPicPr>
          <p:cNvPr id="82" name="Graphic 13"/>
          <p:cNvPicPr>
            <a:picLocks noChangeAspect="1" noChangeArrowheads="1"/>
          </p:cNvPicPr>
          <p:nvPr/>
        </p:nvPicPr>
        <p:blipFill>
          <a:blip r:embed="rId9">
            <a:extLst>
              <a:ext uri="{96DAC541-7B7A-43D3-8B79-37D633B846F1}">
                <asvg:svgBlip xmlns:asvg="http://schemas.microsoft.com/office/drawing/2016/SVG/main" r:embed="rId10"/>
              </a:ext>
            </a:extLst>
          </a:blip>
          <a:srcRect/>
          <a:stretch>
            <a:fillRect/>
          </a:stretch>
        </p:blipFill>
        <p:spPr bwMode="auto">
          <a:xfrm>
            <a:off x="9851390" y="402780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4" name="Freeform 83"/>
          <p:cNvSpPr/>
          <p:nvPr/>
        </p:nvSpPr>
        <p:spPr>
          <a:xfrm rot="10800000">
            <a:off x="4787900" y="2837180"/>
            <a:ext cx="636905" cy="424815"/>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latin typeface="Inter Light" panose="02000403000000020004" charset="0"/>
              <a:cs typeface="Inter Light" panose="02000403000000020004" charset="0"/>
            </a:endParaRPr>
          </a:p>
        </p:txBody>
      </p:sp>
      <p:sp>
        <p:nvSpPr>
          <p:cNvPr id="86" name="Text Box 85"/>
          <p:cNvSpPr txBox="1"/>
          <p:nvPr/>
        </p:nvSpPr>
        <p:spPr>
          <a:xfrm>
            <a:off x="7394575" y="3781425"/>
            <a:ext cx="790575" cy="213995"/>
          </a:xfrm>
          <a:prstGeom prst="rect">
            <a:avLst/>
          </a:prstGeom>
          <a:noFill/>
        </p:spPr>
        <p:txBody>
          <a:bodyPr wrap="none" rtlCol="0" anchor="t">
            <a:spAutoFit/>
          </a:bodyPr>
          <a:p>
            <a:r>
              <a:rPr lang="pt-PT" sz="800" dirty="0">
                <a:solidFill>
                  <a:schemeClr val="bg1"/>
                </a:solidFill>
                <a:latin typeface="Inter Light" panose="02000403000000020004" charset="0"/>
                <a:ea typeface="Amazon Ember" panose="020B0603020204020204" pitchFamily="34" charset="0"/>
                <a:cs typeface="Inter Light" panose="02000403000000020004" charset="0"/>
                <a:sym typeface="+mn-ea"/>
              </a:rPr>
              <a:t>Microservice</a:t>
            </a:r>
            <a:endParaRPr lang="en-US" sz="800"/>
          </a:p>
        </p:txBody>
      </p:sp>
      <p:sp>
        <p:nvSpPr>
          <p:cNvPr id="87" name="Text Box 86"/>
          <p:cNvSpPr txBox="1"/>
          <p:nvPr/>
        </p:nvSpPr>
        <p:spPr>
          <a:xfrm>
            <a:off x="7394575" y="2235835"/>
            <a:ext cx="790575" cy="213995"/>
          </a:xfrm>
          <a:prstGeom prst="rect">
            <a:avLst/>
          </a:prstGeom>
          <a:noFill/>
        </p:spPr>
        <p:txBody>
          <a:bodyPr wrap="none" rtlCol="0" anchor="t">
            <a:spAutoFit/>
          </a:bodyPr>
          <a:p>
            <a:r>
              <a:rPr lang="pt-PT" sz="800" dirty="0">
                <a:solidFill>
                  <a:schemeClr val="bg1"/>
                </a:solidFill>
                <a:latin typeface="Inter Light" panose="02000403000000020004" charset="0"/>
                <a:ea typeface="Amazon Ember" panose="020B0603020204020204" pitchFamily="34" charset="0"/>
                <a:cs typeface="Inter Light" panose="02000403000000020004" charset="0"/>
                <a:sym typeface="+mn-ea"/>
              </a:rPr>
              <a:t>Microservice</a:t>
            </a:r>
            <a:endParaRPr lang="en-US" sz="800"/>
          </a:p>
        </p:txBody>
      </p:sp>
      <p:cxnSp>
        <p:nvCxnSpPr>
          <p:cNvPr id="89" name="Straight Arrow Connector 88"/>
          <p:cNvCxnSpPr/>
          <p:nvPr/>
        </p:nvCxnSpPr>
        <p:spPr>
          <a:xfrm>
            <a:off x="4942205" y="5807075"/>
            <a:ext cx="4892040"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90" name="TextBox 17"/>
          <p:cNvSpPr txBox="1">
            <a:spLocks noChangeArrowheads="1"/>
          </p:cNvSpPr>
          <p:nvPr/>
        </p:nvSpPr>
        <p:spPr bwMode="auto">
          <a:xfrm>
            <a:off x="5252085" y="4997450"/>
            <a:ext cx="755015" cy="229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sz="900" dirty="0">
                <a:solidFill>
                  <a:schemeClr val="bg1"/>
                </a:solidFill>
                <a:latin typeface="Inter Light" panose="02000403000000020004" charset="0"/>
                <a:ea typeface="Amazon Ember" panose="020B0603020204020204" pitchFamily="34" charset="0"/>
                <a:cs typeface="Inter Light" panose="02000403000000020004" charset="0"/>
                <a:sym typeface="+mn-ea"/>
              </a:rPr>
              <a:t>Payment</a:t>
            </a:r>
            <a:endParaRPr lang="pt-PT" sz="9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91" name="Graphic 13"/>
          <p:cNvPicPr>
            <a:picLocks noChangeAspect="1" noChangeArrowheads="1"/>
          </p:cNvPicPr>
          <p:nvPr/>
        </p:nvPicPr>
        <p:blipFill>
          <a:blip r:embed="rId9">
            <a:extLst>
              <a:ext uri="{96DAC541-7B7A-43D3-8B79-37D633B846F1}">
                <asvg:svgBlip xmlns:asvg="http://schemas.microsoft.com/office/drawing/2016/SVG/main" r:embed="rId10"/>
              </a:ext>
            </a:extLst>
          </a:blip>
          <a:srcRect/>
          <a:stretch>
            <a:fillRect/>
          </a:stretch>
        </p:blipFill>
        <p:spPr bwMode="auto">
          <a:xfrm>
            <a:off x="5405755" y="459422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 name="TextBox 19"/>
          <p:cNvSpPr txBox="1">
            <a:spLocks noChangeArrowheads="1"/>
          </p:cNvSpPr>
          <p:nvPr/>
        </p:nvSpPr>
        <p:spPr bwMode="auto">
          <a:xfrm>
            <a:off x="6564630" y="5039995"/>
            <a:ext cx="1007745" cy="213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l" eaLnBrk="1" hangingPunct="1"/>
            <a:r>
              <a:rPr lang="pt-PT" sz="800" dirty="0">
                <a:solidFill>
                  <a:schemeClr val="bg1"/>
                </a:solidFill>
                <a:latin typeface="Inter Light" panose="02000403000000020004" charset="0"/>
                <a:ea typeface="Amazon Ember" panose="020B0603020204020204" pitchFamily="34" charset="0"/>
                <a:cs typeface="Inter Light" panose="02000403000000020004" charset="0"/>
              </a:rPr>
              <a:t>Table(</a:t>
            </a:r>
            <a:r>
              <a:rPr lang="pt-PT" sz="800" dirty="0">
                <a:solidFill>
                  <a:schemeClr val="bg1"/>
                </a:solidFill>
                <a:latin typeface="Inter Light" panose="02000403000000020004" charset="0"/>
                <a:ea typeface="Amazon Ember" panose="020B0603020204020204" pitchFamily="34" charset="0"/>
                <a:cs typeface="Inter Light" panose="02000403000000020004" charset="0"/>
                <a:sym typeface="+mn-ea"/>
              </a:rPr>
              <a:t>Payment</a:t>
            </a:r>
            <a:r>
              <a:rPr lang="pt-PT" sz="800" dirty="0">
                <a:solidFill>
                  <a:schemeClr val="bg1"/>
                </a:solidFill>
                <a:latin typeface="Inter Light" panose="02000403000000020004" charset="0"/>
                <a:ea typeface="Amazon Ember" panose="020B0603020204020204" pitchFamily="34" charset="0"/>
                <a:cs typeface="Inter Light" panose="02000403000000020004" charset="0"/>
              </a:rPr>
              <a:t>)</a:t>
            </a:r>
            <a:endParaRPr lang="pt-PT" sz="8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93" name="Graphic 29"/>
          <p:cNvPicPr>
            <a:picLocks noChangeAspect="1" noChangeArrowheads="1"/>
          </p:cNvPicPr>
          <p:nvPr/>
        </p:nvPicPr>
        <p:blipFill>
          <a:blip r:embed="rId11">
            <a:extLst>
              <a:ext uri="{96DAC541-7B7A-43D3-8B79-37D633B846F1}">
                <asvg:svgBlip xmlns:asvg="http://schemas.microsoft.com/office/drawing/2016/SVG/main" r:embed="rId12"/>
              </a:ext>
            </a:extLst>
          </a:blip>
          <a:srcRect/>
          <a:stretch>
            <a:fillRect/>
          </a:stretch>
        </p:blipFill>
        <p:spPr bwMode="auto">
          <a:xfrm>
            <a:off x="6810855" y="459486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94" name="Straight Arrow Connector 93"/>
          <p:cNvCxnSpPr/>
          <p:nvPr/>
        </p:nvCxnSpPr>
        <p:spPr>
          <a:xfrm flipV="1">
            <a:off x="5855970" y="4822190"/>
            <a:ext cx="929640" cy="3175"/>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95" name="Rectangle 53"/>
          <p:cNvSpPr/>
          <p:nvPr/>
        </p:nvSpPr>
        <p:spPr>
          <a:xfrm>
            <a:off x="5091430" y="4474845"/>
            <a:ext cx="3088640" cy="1077595"/>
          </a:xfrm>
          <a:prstGeom prst="rect">
            <a:avLst/>
          </a:prstGeom>
          <a:noFill/>
          <a:ln w="12700">
            <a:solidFill>
              <a:srgbClr val="FF9902"/>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endParaRPr lang="pt-PT" altLang="en-US" sz="1200" dirty="0">
              <a:solidFill>
                <a:srgbClr val="FF9902"/>
              </a:solidFill>
              <a:latin typeface="Inter Light" panose="02000403000000020004" charset="0"/>
              <a:cs typeface="Inter Light" panose="02000403000000020004" charset="0"/>
            </a:endParaRPr>
          </a:p>
        </p:txBody>
      </p:sp>
      <p:sp>
        <p:nvSpPr>
          <p:cNvPr id="96" name="Diamond 95"/>
          <p:cNvSpPr/>
          <p:nvPr/>
        </p:nvSpPr>
        <p:spPr>
          <a:xfrm>
            <a:off x="4665345" y="5721350"/>
            <a:ext cx="238125" cy="174625"/>
          </a:xfrm>
          <a:prstGeom prst="diamond">
            <a:avLst/>
          </a:prstGeom>
          <a:noFill/>
          <a:ln>
            <a:solidFill>
              <a:srgbClr val="09B6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97" name="Freeform 96"/>
          <p:cNvSpPr/>
          <p:nvPr/>
        </p:nvSpPr>
        <p:spPr>
          <a:xfrm rot="5400000" flipH="1" flipV="1">
            <a:off x="4691380" y="4961890"/>
            <a:ext cx="825500" cy="636270"/>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latin typeface="Inter Light" panose="02000403000000020004" charset="0"/>
              <a:cs typeface="Inter Light" panose="02000403000000020004" charset="0"/>
            </a:endParaRPr>
          </a:p>
        </p:txBody>
      </p:sp>
      <p:pic>
        <p:nvPicPr>
          <p:cNvPr id="98" name="Graphic 13"/>
          <p:cNvPicPr>
            <a:picLocks noChangeAspect="1" noChangeArrowheads="1"/>
          </p:cNvPicPr>
          <p:nvPr/>
        </p:nvPicPr>
        <p:blipFill>
          <a:blip r:embed="rId9">
            <a:extLst>
              <a:ext uri="{96DAC541-7B7A-43D3-8B79-37D633B846F1}">
                <asvg:svgBlip xmlns:asvg="http://schemas.microsoft.com/office/drawing/2016/SVG/main" r:embed="rId10"/>
              </a:ext>
            </a:extLst>
          </a:blip>
          <a:srcRect/>
          <a:stretch>
            <a:fillRect/>
          </a:stretch>
        </p:blipFill>
        <p:spPr bwMode="auto">
          <a:xfrm>
            <a:off x="9859645" y="558355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9" name="Text Box 98"/>
          <p:cNvSpPr txBox="1"/>
          <p:nvPr/>
        </p:nvSpPr>
        <p:spPr>
          <a:xfrm>
            <a:off x="7389495" y="5328285"/>
            <a:ext cx="790575" cy="213995"/>
          </a:xfrm>
          <a:prstGeom prst="rect">
            <a:avLst/>
          </a:prstGeom>
          <a:noFill/>
        </p:spPr>
        <p:txBody>
          <a:bodyPr wrap="none" rtlCol="0" anchor="t">
            <a:spAutoFit/>
          </a:bodyPr>
          <a:p>
            <a:r>
              <a:rPr lang="pt-PT" sz="800" dirty="0">
                <a:solidFill>
                  <a:schemeClr val="bg1"/>
                </a:solidFill>
                <a:latin typeface="Inter Light" panose="02000403000000020004" charset="0"/>
                <a:ea typeface="Amazon Ember" panose="020B0603020204020204" pitchFamily="34" charset="0"/>
                <a:cs typeface="Inter Light" panose="02000403000000020004" charset="0"/>
                <a:sym typeface="+mn-ea"/>
              </a:rPr>
              <a:t>Microservice</a:t>
            </a:r>
            <a:endParaRPr lang="en-US" sz="800"/>
          </a:p>
        </p:txBody>
      </p:sp>
      <p:sp>
        <p:nvSpPr>
          <p:cNvPr id="100" name="TextBox 17"/>
          <p:cNvSpPr txBox="1">
            <a:spLocks noChangeArrowheads="1"/>
          </p:cNvSpPr>
          <p:nvPr/>
        </p:nvSpPr>
        <p:spPr bwMode="auto">
          <a:xfrm>
            <a:off x="3930650" y="5684520"/>
            <a:ext cx="804545" cy="229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sz="900" dirty="0">
                <a:solidFill>
                  <a:srgbClr val="00B050"/>
                </a:solidFill>
                <a:latin typeface="Inter Light" panose="02000403000000020004" charset="0"/>
                <a:ea typeface="Amazon Ember" panose="020B0603020204020204" pitchFamily="34" charset="0"/>
                <a:cs typeface="Inter Light" panose="02000403000000020004" charset="0"/>
                <a:sym typeface="+mn-ea"/>
              </a:rPr>
              <a:t>Is Success</a:t>
            </a:r>
            <a:endParaRPr lang="pt-PT" sz="900" dirty="0">
              <a:solidFill>
                <a:srgbClr val="00B050"/>
              </a:solidFill>
              <a:latin typeface="Inter Light" panose="02000403000000020004" charset="0"/>
              <a:ea typeface="Amazon Ember" panose="020B0603020204020204" pitchFamily="34" charset="0"/>
              <a:cs typeface="Inter Light" panose="02000403000000020004" charset="0"/>
              <a:sym typeface="+mn-ea"/>
            </a:endParaRPr>
          </a:p>
        </p:txBody>
      </p:sp>
      <p:sp>
        <p:nvSpPr>
          <p:cNvPr id="101" name="Freeform 100"/>
          <p:cNvSpPr/>
          <p:nvPr/>
        </p:nvSpPr>
        <p:spPr>
          <a:xfrm rot="10800000">
            <a:off x="4789805" y="4366260"/>
            <a:ext cx="636905" cy="424815"/>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latin typeface="Inter Light" panose="02000403000000020004" charset="0"/>
              <a:cs typeface="Inter Light" panose="02000403000000020004" charset="0"/>
            </a:endParaRPr>
          </a:p>
        </p:txBody>
      </p:sp>
      <p:sp>
        <p:nvSpPr>
          <p:cNvPr id="102" name="Freeform 101"/>
          <p:cNvSpPr/>
          <p:nvPr/>
        </p:nvSpPr>
        <p:spPr>
          <a:xfrm rot="10800000">
            <a:off x="4782185" y="5950585"/>
            <a:ext cx="636905" cy="317500"/>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latin typeface="Inter Light" panose="02000403000000020004" charset="0"/>
              <a:cs typeface="Inter Light" panose="02000403000000020004" charset="0"/>
            </a:endParaRPr>
          </a:p>
        </p:txBody>
      </p:sp>
      <p:sp>
        <p:nvSpPr>
          <p:cNvPr id="103" name="Rounded Rectangle 102"/>
          <p:cNvSpPr/>
          <p:nvPr/>
        </p:nvSpPr>
        <p:spPr>
          <a:xfrm>
            <a:off x="5448935" y="6093460"/>
            <a:ext cx="1313815" cy="338455"/>
          </a:xfrm>
          <a:prstGeom prst="roundRect">
            <a:avLst/>
          </a:prstGeom>
          <a:solidFill>
            <a:srgbClr val="00B050"/>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05" name="TextBox 17"/>
          <p:cNvSpPr txBox="1">
            <a:spLocks noChangeArrowheads="1"/>
          </p:cNvSpPr>
          <p:nvPr/>
        </p:nvSpPr>
        <p:spPr bwMode="auto">
          <a:xfrm>
            <a:off x="5722620" y="6148070"/>
            <a:ext cx="804545" cy="245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sz="1000" b="1" dirty="0">
                <a:solidFill>
                  <a:schemeClr val="bg1"/>
                </a:solidFill>
                <a:latin typeface="Inter Light" panose="02000403000000020004" charset="0"/>
                <a:ea typeface="Amazon Ember" panose="020B0603020204020204" pitchFamily="34" charset="0"/>
                <a:cs typeface="Inter Light" panose="02000403000000020004" charset="0"/>
                <a:sym typeface="+mn-ea"/>
              </a:rPr>
              <a:t>Success</a:t>
            </a:r>
            <a:endParaRPr lang="pt-PT" sz="1000" b="1" dirty="0">
              <a:solidFill>
                <a:schemeClr val="bg1"/>
              </a:solidFill>
              <a:latin typeface="Inter Light" panose="02000403000000020004" charset="0"/>
              <a:ea typeface="Amazon Ember" panose="020B0603020204020204" pitchFamily="34" charset="0"/>
              <a:cs typeface="Inter Light" panose="02000403000000020004" charset="0"/>
              <a:sym typeface="+mn-ea"/>
            </a:endParaRPr>
          </a:p>
        </p:txBody>
      </p:sp>
      <p:sp>
        <p:nvSpPr>
          <p:cNvPr id="106" name="Rounded Rectangle 105"/>
          <p:cNvSpPr/>
          <p:nvPr/>
        </p:nvSpPr>
        <p:spPr>
          <a:xfrm>
            <a:off x="9405620" y="1460500"/>
            <a:ext cx="1313815" cy="338455"/>
          </a:xfrm>
          <a:prstGeom prst="roundRect">
            <a:avLst/>
          </a:prstGeom>
          <a:solidFill>
            <a:srgbClr val="AE0212"/>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07" name="TextBox 17"/>
          <p:cNvSpPr txBox="1">
            <a:spLocks noChangeArrowheads="1"/>
          </p:cNvSpPr>
          <p:nvPr/>
        </p:nvSpPr>
        <p:spPr bwMode="auto">
          <a:xfrm>
            <a:off x="9679305" y="1483360"/>
            <a:ext cx="80454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sz="1200" b="1" dirty="0">
                <a:solidFill>
                  <a:schemeClr val="bg1"/>
                </a:solidFill>
                <a:latin typeface="Inter Light" panose="02000403000000020004" charset="0"/>
                <a:ea typeface="Amazon Ember" panose="020B0603020204020204" pitchFamily="34" charset="0"/>
                <a:cs typeface="Inter Light" panose="02000403000000020004" charset="0"/>
                <a:sym typeface="+mn-ea"/>
              </a:rPr>
              <a:t>Fail</a:t>
            </a:r>
            <a:endParaRPr lang="pt-PT" sz="1200" b="1" dirty="0">
              <a:solidFill>
                <a:schemeClr val="bg1"/>
              </a:solidFill>
              <a:latin typeface="Inter Light" panose="02000403000000020004" charset="0"/>
              <a:ea typeface="Amazon Ember" panose="020B0603020204020204" pitchFamily="34" charset="0"/>
              <a:cs typeface="Inter Light" panose="02000403000000020004" charset="0"/>
              <a:sym typeface="+mn-ea"/>
            </a:endParaRPr>
          </a:p>
        </p:txBody>
      </p:sp>
      <p:cxnSp>
        <p:nvCxnSpPr>
          <p:cNvPr id="108" name="Straight Arrow Connector 107"/>
          <p:cNvCxnSpPr>
            <a:endCxn id="82" idx="2"/>
          </p:cNvCxnSpPr>
          <p:nvPr/>
        </p:nvCxnSpPr>
        <p:spPr>
          <a:xfrm flipH="1" flipV="1">
            <a:off x="10079990" y="4485005"/>
            <a:ext cx="1905" cy="108966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09" name="Straight Arrow Connector 108"/>
          <p:cNvCxnSpPr/>
          <p:nvPr/>
        </p:nvCxnSpPr>
        <p:spPr>
          <a:xfrm flipH="1" flipV="1">
            <a:off x="10081895" y="2924810"/>
            <a:ext cx="1905" cy="108966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10" name="Straight Arrow Connector 109"/>
          <p:cNvCxnSpPr/>
          <p:nvPr/>
        </p:nvCxnSpPr>
        <p:spPr>
          <a:xfrm flipH="1" flipV="1">
            <a:off x="10079990" y="1862455"/>
            <a:ext cx="0" cy="587375"/>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111" name="TextBox 17"/>
          <p:cNvSpPr txBox="1">
            <a:spLocks noChangeArrowheads="1"/>
          </p:cNvSpPr>
          <p:nvPr/>
        </p:nvSpPr>
        <p:spPr bwMode="auto">
          <a:xfrm>
            <a:off x="9137015" y="2513330"/>
            <a:ext cx="415925" cy="213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sz="800" b="1" dirty="0">
                <a:solidFill>
                  <a:srgbClr val="FF0000"/>
                </a:solidFill>
                <a:latin typeface="Inter Light" panose="02000403000000020004" charset="0"/>
                <a:ea typeface="Amazon Ember" panose="020B0603020204020204" pitchFamily="34" charset="0"/>
                <a:cs typeface="Inter Light" panose="02000403000000020004" charset="0"/>
                <a:sym typeface="+mn-ea"/>
              </a:rPr>
              <a:t>Fail</a:t>
            </a:r>
            <a:endParaRPr lang="pt-PT" sz="800" b="1" dirty="0">
              <a:solidFill>
                <a:srgbClr val="FF0000"/>
              </a:solidFill>
              <a:latin typeface="Inter Light" panose="02000403000000020004" charset="0"/>
              <a:ea typeface="Amazon Ember" panose="020B0603020204020204" pitchFamily="34" charset="0"/>
              <a:cs typeface="Inter Light" panose="02000403000000020004" charset="0"/>
              <a:sym typeface="+mn-ea"/>
            </a:endParaRPr>
          </a:p>
        </p:txBody>
      </p:sp>
      <p:sp>
        <p:nvSpPr>
          <p:cNvPr id="112" name="TextBox 17"/>
          <p:cNvSpPr txBox="1">
            <a:spLocks noChangeArrowheads="1"/>
          </p:cNvSpPr>
          <p:nvPr/>
        </p:nvSpPr>
        <p:spPr bwMode="auto">
          <a:xfrm>
            <a:off x="9149715" y="4069080"/>
            <a:ext cx="415925" cy="213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sz="800" b="1" dirty="0">
                <a:solidFill>
                  <a:srgbClr val="FF0000"/>
                </a:solidFill>
                <a:latin typeface="Inter Light" panose="02000403000000020004" charset="0"/>
                <a:ea typeface="Amazon Ember" panose="020B0603020204020204" pitchFamily="34" charset="0"/>
                <a:cs typeface="Inter Light" panose="02000403000000020004" charset="0"/>
                <a:sym typeface="+mn-ea"/>
              </a:rPr>
              <a:t>Fail</a:t>
            </a:r>
            <a:endParaRPr lang="pt-PT" sz="800" b="1" dirty="0">
              <a:solidFill>
                <a:srgbClr val="FF0000"/>
              </a:solidFill>
              <a:latin typeface="Inter Light" panose="02000403000000020004" charset="0"/>
              <a:ea typeface="Amazon Ember" panose="020B0603020204020204" pitchFamily="34" charset="0"/>
              <a:cs typeface="Inter Light" panose="02000403000000020004" charset="0"/>
              <a:sym typeface="+mn-ea"/>
            </a:endParaRPr>
          </a:p>
        </p:txBody>
      </p:sp>
      <p:sp>
        <p:nvSpPr>
          <p:cNvPr id="113" name="TextBox 17"/>
          <p:cNvSpPr txBox="1">
            <a:spLocks noChangeArrowheads="1"/>
          </p:cNvSpPr>
          <p:nvPr/>
        </p:nvSpPr>
        <p:spPr bwMode="auto">
          <a:xfrm>
            <a:off x="9156065" y="5612130"/>
            <a:ext cx="415925" cy="213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sz="800" b="1" dirty="0">
                <a:solidFill>
                  <a:srgbClr val="FF0000"/>
                </a:solidFill>
                <a:latin typeface="Inter Light" panose="02000403000000020004" charset="0"/>
                <a:ea typeface="Amazon Ember" panose="020B0603020204020204" pitchFamily="34" charset="0"/>
                <a:cs typeface="Inter Light" panose="02000403000000020004" charset="0"/>
                <a:sym typeface="+mn-ea"/>
              </a:rPr>
              <a:t>Fail</a:t>
            </a:r>
            <a:endParaRPr lang="pt-PT" sz="800" b="1" dirty="0">
              <a:solidFill>
                <a:srgbClr val="FF0000"/>
              </a:solidFill>
              <a:latin typeface="Inter Light" panose="02000403000000020004" charset="0"/>
              <a:ea typeface="Amazon Ember" panose="020B0603020204020204" pitchFamily="34" charset="0"/>
              <a:cs typeface="Inter Light" panose="02000403000000020004" charset="0"/>
              <a:sym typeface="+mn-ea"/>
            </a:endParaRPr>
          </a:p>
        </p:txBody>
      </p:sp>
      <p:sp>
        <p:nvSpPr>
          <p:cNvPr id="114" name="TextBox 19"/>
          <p:cNvSpPr txBox="1">
            <a:spLocks noChangeArrowheads="1"/>
          </p:cNvSpPr>
          <p:nvPr/>
        </p:nvSpPr>
        <p:spPr bwMode="auto">
          <a:xfrm>
            <a:off x="10274300" y="5715000"/>
            <a:ext cx="1007745" cy="213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l" eaLnBrk="1" hangingPunct="1"/>
            <a:r>
              <a:rPr lang="pt-PT" sz="800" dirty="0">
                <a:solidFill>
                  <a:schemeClr val="bg1"/>
                </a:solidFill>
                <a:latin typeface="Inter Light" panose="02000403000000020004" charset="0"/>
                <a:ea typeface="Amazon Ember" panose="020B0603020204020204" pitchFamily="34" charset="0"/>
                <a:cs typeface="Inter Light" panose="02000403000000020004" charset="0"/>
              </a:rPr>
              <a:t>Revert </a:t>
            </a:r>
            <a:r>
              <a:rPr lang="pt-PT" sz="800" dirty="0">
                <a:solidFill>
                  <a:schemeClr val="bg1"/>
                </a:solidFill>
                <a:latin typeface="Inter Light" panose="02000403000000020004" charset="0"/>
                <a:ea typeface="Amazon Ember" panose="020B0603020204020204" pitchFamily="34" charset="0"/>
                <a:cs typeface="Inter Light" panose="02000403000000020004" charset="0"/>
                <a:sym typeface="+mn-ea"/>
              </a:rPr>
              <a:t>Payment</a:t>
            </a:r>
            <a:endParaRPr lang="pt-PT" sz="8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115" name="TextBox 19"/>
          <p:cNvSpPr txBox="1">
            <a:spLocks noChangeArrowheads="1"/>
          </p:cNvSpPr>
          <p:nvPr/>
        </p:nvSpPr>
        <p:spPr bwMode="auto">
          <a:xfrm>
            <a:off x="10279380" y="4173220"/>
            <a:ext cx="1007745" cy="213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l" eaLnBrk="1" hangingPunct="1"/>
            <a:r>
              <a:rPr lang="pt-PT" sz="800" dirty="0">
                <a:solidFill>
                  <a:schemeClr val="bg1"/>
                </a:solidFill>
                <a:latin typeface="Inter Light" panose="02000403000000020004" charset="0"/>
                <a:ea typeface="Amazon Ember" panose="020B0603020204020204" pitchFamily="34" charset="0"/>
                <a:cs typeface="Inter Light" panose="02000403000000020004" charset="0"/>
              </a:rPr>
              <a:t>Revert </a:t>
            </a:r>
            <a:r>
              <a:rPr lang="pt-PT" sz="800" dirty="0">
                <a:solidFill>
                  <a:schemeClr val="bg1"/>
                </a:solidFill>
                <a:latin typeface="Inter Light" panose="02000403000000020004" charset="0"/>
                <a:ea typeface="Amazon Ember" panose="020B0603020204020204" pitchFamily="34" charset="0"/>
                <a:cs typeface="Inter Light" panose="02000403000000020004" charset="0"/>
                <a:sym typeface="+mn-ea"/>
              </a:rPr>
              <a:t>Inventory</a:t>
            </a:r>
            <a:endParaRPr lang="pt-PT" sz="8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116" name="TextBox 19"/>
          <p:cNvSpPr txBox="1">
            <a:spLocks noChangeArrowheads="1"/>
          </p:cNvSpPr>
          <p:nvPr/>
        </p:nvSpPr>
        <p:spPr bwMode="auto">
          <a:xfrm>
            <a:off x="10293985" y="2592070"/>
            <a:ext cx="1007745" cy="213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l" eaLnBrk="1" hangingPunct="1"/>
            <a:r>
              <a:rPr lang="pt-PT" sz="800" dirty="0">
                <a:solidFill>
                  <a:schemeClr val="bg1"/>
                </a:solidFill>
                <a:latin typeface="Inter Light" panose="02000403000000020004" charset="0"/>
                <a:ea typeface="Amazon Ember" panose="020B0603020204020204" pitchFamily="34" charset="0"/>
                <a:cs typeface="Inter Light" panose="02000403000000020004" charset="0"/>
              </a:rPr>
              <a:t>Remove </a:t>
            </a:r>
            <a:r>
              <a:rPr lang="pt-PT" sz="800" dirty="0">
                <a:solidFill>
                  <a:schemeClr val="bg1"/>
                </a:solidFill>
                <a:latin typeface="Inter Light" panose="02000403000000020004" charset="0"/>
                <a:ea typeface="Amazon Ember" panose="020B0603020204020204" pitchFamily="34" charset="0"/>
                <a:cs typeface="Inter Light" panose="02000403000000020004" charset="0"/>
                <a:sym typeface="+mn-ea"/>
              </a:rPr>
              <a:t>Order</a:t>
            </a:r>
            <a:endParaRPr lang="pt-PT" sz="800" dirty="0">
              <a:solidFill>
                <a:schemeClr val="bg1"/>
              </a:solidFill>
              <a:latin typeface="Inter Light" panose="02000403000000020004" charset="0"/>
              <a:ea typeface="Amazon Ember" panose="020B0603020204020204" pitchFamily="34" charset="0"/>
              <a:cs typeface="Inter Light" panose="02000403000000020004" charset="0"/>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42900" y="260350"/>
            <a:ext cx="11005185" cy="64071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sz="2000" b="1">
                <a:solidFill>
                  <a:schemeClr val="bg1"/>
                </a:solidFill>
              </a:rPr>
              <a:t>Circuit Breaker and </a:t>
            </a:r>
            <a:r>
              <a:rPr lang="pt-PT" sz="2000" b="1">
                <a:solidFill>
                  <a:schemeClr val="bg1"/>
                </a:solidFill>
              </a:rPr>
              <a:t>M</a:t>
            </a:r>
            <a:r>
              <a:rPr sz="2000" b="1">
                <a:solidFill>
                  <a:schemeClr val="bg1"/>
                </a:solidFill>
              </a:rPr>
              <a:t>any </a:t>
            </a:r>
            <a:r>
              <a:rPr lang="pt-PT" sz="2000" b="1">
                <a:solidFill>
                  <a:schemeClr val="bg1"/>
                </a:solidFill>
              </a:rPr>
              <a:t>M</a:t>
            </a:r>
            <a:r>
              <a:rPr sz="2000" b="1">
                <a:solidFill>
                  <a:schemeClr val="bg1"/>
                </a:solidFill>
              </a:rPr>
              <a:t>ore by Jeremy Daly</a:t>
            </a:r>
            <a:endParaRPr sz="2000" b="1">
              <a:solidFill>
                <a:schemeClr val="bg1"/>
              </a:solidFill>
            </a:endParaRPr>
          </a:p>
        </p:txBody>
      </p:sp>
      <p:pic>
        <p:nvPicPr>
          <p:cNvPr id="2" name="Picture 1"/>
          <p:cNvPicPr>
            <a:picLocks noChangeAspect="1"/>
          </p:cNvPicPr>
          <p:nvPr/>
        </p:nvPicPr>
        <p:blipFill>
          <a:blip r:embed="rId1"/>
          <a:stretch>
            <a:fillRect/>
          </a:stretch>
        </p:blipFill>
        <p:spPr>
          <a:xfrm>
            <a:off x="10260330" y="5028565"/>
            <a:ext cx="1664970" cy="1649730"/>
          </a:xfrm>
          <a:prstGeom prst="rect">
            <a:avLst/>
          </a:prstGeom>
        </p:spPr>
      </p:pic>
      <p:cxnSp>
        <p:nvCxnSpPr>
          <p:cNvPr id="18" name="Straight Arrow Connector 17"/>
          <p:cNvCxnSpPr/>
          <p:nvPr/>
        </p:nvCxnSpPr>
        <p:spPr>
          <a:xfrm>
            <a:off x="643890" y="3596640"/>
            <a:ext cx="1644650" cy="0"/>
          </a:xfrm>
          <a:prstGeom prst="straightConnector1">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sp>
        <p:nvSpPr>
          <p:cNvPr id="25" name="Rectangle 48"/>
          <p:cNvSpPr/>
          <p:nvPr/>
        </p:nvSpPr>
        <p:spPr>
          <a:xfrm>
            <a:off x="1482090" y="919480"/>
            <a:ext cx="7686040" cy="4109085"/>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endParaRPr lang="en-US" sz="1200" dirty="0">
              <a:solidFill>
                <a:schemeClr val="bg1"/>
              </a:solidFill>
              <a:latin typeface="Arial" panose="02080604020202020204" pitchFamily="34" charset="0"/>
              <a:cs typeface="Arial" panose="02080604020202020204" pitchFamily="34" charset="0"/>
            </a:endParaRPr>
          </a:p>
        </p:txBody>
      </p:sp>
      <p:sp>
        <p:nvSpPr>
          <p:cNvPr id="30" name="Text Box 29"/>
          <p:cNvSpPr txBox="1"/>
          <p:nvPr/>
        </p:nvSpPr>
        <p:spPr>
          <a:xfrm>
            <a:off x="1859915" y="989330"/>
            <a:ext cx="980440" cy="275590"/>
          </a:xfrm>
          <a:prstGeom prst="rect">
            <a:avLst/>
          </a:prstGeom>
          <a:noFill/>
        </p:spPr>
        <p:txBody>
          <a:bodyPr wrap="none" rtlCol="0">
            <a:spAutoFit/>
          </a:bodyPr>
          <a:p>
            <a:r>
              <a:rPr lang="pt-PT" altLang="en-US" sz="1200">
                <a:solidFill>
                  <a:schemeClr val="bg1"/>
                </a:solidFill>
                <a:latin typeface="Inter Light" panose="02000403000000020004" charset="0"/>
                <a:cs typeface="Inter Light" panose="02000403000000020004" charset="0"/>
              </a:rPr>
              <a:t>AWS Cloud</a:t>
            </a:r>
            <a:endParaRPr lang="pt-PT" altLang="en-US" sz="1200">
              <a:solidFill>
                <a:schemeClr val="bg1"/>
              </a:solidFill>
              <a:latin typeface="Inter Light" panose="02000403000000020004" charset="0"/>
              <a:cs typeface="Inter Light" panose="02000403000000020004" charset="0"/>
            </a:endParaRPr>
          </a:p>
        </p:txBody>
      </p:sp>
      <p:pic>
        <p:nvPicPr>
          <p:cNvPr id="32" name="Graphic 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22338" y="293642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Graphic 12"/>
          <p:cNvPicPr>
            <a:picLocks noChangeAspect="1"/>
          </p:cNvPicPr>
          <p:nvPr/>
        </p:nvPicPr>
        <p:blipFill>
          <a:blip r:embed="rId3">
            <a:extLst>
              <a:ext uri="{96DAC541-7B7A-43D3-8B79-37D633B846F1}">
                <asvg:svgBlip xmlns:asvg="http://schemas.microsoft.com/office/drawing/2016/SVG/main" r:embed="rId4"/>
              </a:ext>
            </a:extLst>
          </a:blip>
          <a:srcRect/>
          <a:stretch>
            <a:fillRect/>
          </a:stretch>
        </p:blipFill>
        <p:spPr>
          <a:xfrm>
            <a:off x="1481932" y="915988"/>
            <a:ext cx="381000" cy="381000"/>
          </a:xfrm>
          <a:prstGeom prst="rect">
            <a:avLst/>
          </a:prstGeom>
        </p:spPr>
      </p:pic>
      <p:pic>
        <p:nvPicPr>
          <p:cNvPr id="6" name="Graphic 22"/>
          <p:cNvPicPr>
            <a:picLocks noChangeAspect="1" noChangeArrowheads="1"/>
          </p:cNvPicPr>
          <p:nvPr/>
        </p:nvPicPr>
        <p:blipFill>
          <a:blip r:embed="rId5">
            <a:extLst>
              <a:ext uri="{96DAC541-7B7A-43D3-8B79-37D633B846F1}">
                <asvg:svgBlip xmlns:asvg="http://schemas.microsoft.com/office/drawing/2016/SVG/main" r:embed="rId6"/>
              </a:ext>
            </a:extLst>
          </a:blip>
          <a:srcRect/>
          <a:stretch>
            <a:fillRect/>
          </a:stretch>
        </p:blipFill>
        <p:spPr bwMode="auto">
          <a:xfrm>
            <a:off x="230822" y="3081082"/>
            <a:ext cx="469900" cy="469900"/>
          </a:xfrm>
          <a:prstGeom prst="rect">
            <a:avLst/>
          </a:prstGeom>
          <a:noFill/>
          <a:extLst>
            <a:ext uri="{91240B29-F687-4F45-9708-019B960494DF}">
              <a14:hiddenLine xmlns:a14="http://schemas.microsoft.com/office/drawing/2010/main" w="9525">
                <a:solidFill>
                  <a:srgbClr val="000000"/>
                </a:solidFill>
                <a:miter lim="800000"/>
                <a:headEnd/>
                <a:tailEnd/>
              </a14:hiddenLine>
            </a:ext>
          </a:extLst>
        </p:spPr>
      </p:pic>
      <p:sp>
        <p:nvSpPr>
          <p:cNvPr id="11" name="TextBox 34"/>
          <p:cNvSpPr txBox="1"/>
          <p:nvPr/>
        </p:nvSpPr>
        <p:spPr>
          <a:xfrm>
            <a:off x="3762172" y="3867521"/>
            <a:ext cx="1506552" cy="275590"/>
          </a:xfrm>
          <a:prstGeom prst="rect">
            <a:avLst/>
          </a:prstGeom>
          <a:noFill/>
        </p:spPr>
        <p:txBody>
          <a:bodyPr wrap="square" rtlCol="0">
            <a:spAutoFit/>
          </a:bodyPr>
          <a:p>
            <a:pPr algn="ctr"/>
            <a:r>
              <a:rPr lang="en-US" sz="1200" dirty="0">
                <a:solidFill>
                  <a:schemeClr val="bg1"/>
                </a:solidFill>
                <a:latin typeface="Inter Light" panose="02000403000000020004" charset="0"/>
                <a:cs typeface="Inter Light" panose="02000403000000020004" charset="0"/>
              </a:rPr>
              <a:t>AWS Lambda</a:t>
            </a:r>
            <a:endParaRPr lang="en-US" altLang="en-US" sz="1200" dirty="0">
              <a:solidFill>
                <a:schemeClr val="bg1"/>
              </a:solidFill>
              <a:latin typeface="Inter Light" panose="02000403000000020004" charset="0"/>
              <a:cs typeface="Inter Light" panose="02000403000000020004" charset="0"/>
            </a:endParaRPr>
          </a:p>
        </p:txBody>
      </p:sp>
      <p:cxnSp>
        <p:nvCxnSpPr>
          <p:cNvPr id="16" name="Straight Arrow Connector 15"/>
          <p:cNvCxnSpPr/>
          <p:nvPr/>
        </p:nvCxnSpPr>
        <p:spPr>
          <a:xfrm flipV="1">
            <a:off x="3035935" y="3590290"/>
            <a:ext cx="1054735" cy="0"/>
          </a:xfrm>
          <a:prstGeom prst="straightConnector1">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pic>
        <p:nvPicPr>
          <p:cNvPr id="5" name="Graphic 17"/>
          <p:cNvPicPr>
            <a:picLocks noChangeAspect="1" noChangeArrowheads="1"/>
          </p:cNvPicPr>
          <p:nvPr/>
        </p:nvPicPr>
        <p:blipFill>
          <a:blip r:embed="rId7"/>
          <a:srcRect/>
          <a:stretch>
            <a:fillRect/>
          </a:stretch>
        </p:blipFill>
        <p:spPr bwMode="auto">
          <a:xfrm>
            <a:off x="2273931" y="293116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9"/>
          <p:cNvSpPr txBox="1">
            <a:spLocks noChangeArrowheads="1"/>
          </p:cNvSpPr>
          <p:nvPr/>
        </p:nvSpPr>
        <p:spPr bwMode="auto">
          <a:xfrm>
            <a:off x="1788795" y="3743325"/>
            <a:ext cx="168084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API </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Gateway</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10" name="TextBox 39"/>
          <p:cNvSpPr txBox="1">
            <a:spLocks noChangeArrowheads="1"/>
          </p:cNvSpPr>
          <p:nvPr/>
        </p:nvSpPr>
        <p:spPr bwMode="auto">
          <a:xfrm>
            <a:off x="184785" y="3607435"/>
            <a:ext cx="60198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cs typeface="Inter Light" panose="02000403000000020004" charset="0"/>
              </a:rPr>
              <a:t>User</a:t>
            </a:r>
            <a:endParaRPr lang="en-US" altLang="en-US" sz="1100" dirty="0">
              <a:solidFill>
                <a:schemeClr val="bg1"/>
              </a:solidFill>
              <a:latin typeface="Inter Light" panose="02000403000000020004" charset="0"/>
              <a:cs typeface="Inter Light" panose="02000403000000020004" charset="0"/>
            </a:endParaRPr>
          </a:p>
        </p:txBody>
      </p:sp>
      <p:pic>
        <p:nvPicPr>
          <p:cNvPr id="19" name="Graphic 2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344286" y="155352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Box 15"/>
          <p:cNvSpPr txBox="1">
            <a:spLocks noChangeArrowheads="1"/>
          </p:cNvSpPr>
          <p:nvPr/>
        </p:nvSpPr>
        <p:spPr bwMode="auto">
          <a:xfrm>
            <a:off x="6182360" y="2317115"/>
            <a:ext cx="925830" cy="245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000">
                <a:solidFill>
                  <a:schemeClr val="bg1"/>
                </a:solidFill>
                <a:latin typeface="Inter Light" panose="02000403000000020004" charset="0"/>
                <a:ea typeface="Amazon Ember" panose="020B0603020204020204" pitchFamily="34" charset="0"/>
                <a:cs typeface="Inter Light" panose="02000403000000020004" charset="0"/>
              </a:rPr>
              <a:t>ElastiCache</a:t>
            </a:r>
            <a:endParaRPr lang="en-US" altLang="en-US" sz="100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15" name="Rounded Rectangle 14"/>
          <p:cNvSpPr/>
          <p:nvPr/>
        </p:nvSpPr>
        <p:spPr>
          <a:xfrm>
            <a:off x="9518015" y="3200400"/>
            <a:ext cx="1753870" cy="338455"/>
          </a:xfrm>
          <a:prstGeom prst="roundRect">
            <a:avLst/>
          </a:prstGeom>
          <a:solidFill>
            <a:srgbClr val="D34BD9"/>
          </a:solidFill>
          <a:ln w="25400">
            <a:solidFill>
              <a:srgbClr val="2AAFB4"/>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2" name="Text Box 21"/>
          <p:cNvSpPr txBox="1"/>
          <p:nvPr/>
        </p:nvSpPr>
        <p:spPr>
          <a:xfrm>
            <a:off x="9665335" y="3241675"/>
            <a:ext cx="1482090" cy="275590"/>
          </a:xfrm>
          <a:prstGeom prst="rect">
            <a:avLst/>
          </a:prstGeom>
          <a:noFill/>
        </p:spPr>
        <p:txBody>
          <a:bodyPr wrap="none" rtlCol="0">
            <a:spAutoFit/>
          </a:bodyPr>
          <a:p>
            <a:r>
              <a:rPr lang="pt-PT" altLang="en-US" sz="1200" b="1">
                <a:solidFill>
                  <a:schemeClr val="bg1"/>
                </a:solidFill>
              </a:rPr>
              <a:t>Third Party API</a:t>
            </a:r>
            <a:endParaRPr lang="pt-PT" altLang="en-US" sz="1200" b="1">
              <a:solidFill>
                <a:schemeClr val="bg1"/>
              </a:solidFill>
            </a:endParaRPr>
          </a:p>
        </p:txBody>
      </p:sp>
      <p:cxnSp>
        <p:nvCxnSpPr>
          <p:cNvPr id="17" name="Straight Arrow Connector 16"/>
          <p:cNvCxnSpPr/>
          <p:nvPr/>
        </p:nvCxnSpPr>
        <p:spPr>
          <a:xfrm flipV="1">
            <a:off x="4920615" y="3364230"/>
            <a:ext cx="1054735" cy="0"/>
          </a:xfrm>
          <a:prstGeom prst="straightConnector1">
            <a:avLst/>
          </a:prstGeom>
          <a:ln w="25400">
            <a:solidFill>
              <a:srgbClr val="FF0000"/>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H="1">
            <a:off x="3042285" y="3190875"/>
            <a:ext cx="1074420" cy="0"/>
          </a:xfrm>
          <a:prstGeom prst="straightConnector1">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grpSp>
        <p:nvGrpSpPr>
          <p:cNvPr id="49" name="Group 48"/>
          <p:cNvGrpSpPr/>
          <p:nvPr/>
        </p:nvGrpSpPr>
        <p:grpSpPr>
          <a:xfrm>
            <a:off x="6017260" y="2933065"/>
            <a:ext cx="1341120" cy="872490"/>
            <a:chOff x="10256" y="4996"/>
            <a:chExt cx="2112" cy="1374"/>
          </a:xfrm>
        </p:grpSpPr>
        <p:sp>
          <p:nvSpPr>
            <p:cNvPr id="40" name="Diamond 39"/>
            <p:cNvSpPr/>
            <p:nvPr/>
          </p:nvSpPr>
          <p:spPr>
            <a:xfrm>
              <a:off x="10256" y="4996"/>
              <a:ext cx="2112" cy="1374"/>
            </a:xfrm>
            <a:prstGeom prst="diamond">
              <a:avLst/>
            </a:prstGeom>
            <a:solidFill>
              <a:schemeClr val="accent1">
                <a:alpha val="0"/>
              </a:schemeClr>
            </a:solidFill>
            <a:ln w="34925"/>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1" name="Text Box 40"/>
            <p:cNvSpPr txBox="1"/>
            <p:nvPr/>
          </p:nvSpPr>
          <p:spPr>
            <a:xfrm>
              <a:off x="10672" y="5398"/>
              <a:ext cx="1159" cy="434"/>
            </a:xfrm>
            <a:prstGeom prst="rect">
              <a:avLst/>
            </a:prstGeom>
            <a:noFill/>
          </p:spPr>
          <p:txBody>
            <a:bodyPr wrap="none" rtlCol="0">
              <a:spAutoFit/>
            </a:bodyPr>
            <a:p>
              <a:r>
                <a:rPr lang="pt-PT" altLang="en-US" sz="1000" b="1">
                  <a:solidFill>
                    <a:schemeClr val="bg1"/>
                  </a:solidFill>
                </a:rPr>
                <a:t>Status</a:t>
              </a:r>
              <a:r>
                <a:rPr lang="pt-PT" altLang="en-US" sz="1200" b="1">
                  <a:solidFill>
                    <a:schemeClr val="bg1"/>
                  </a:solidFill>
                </a:rPr>
                <a:t>?</a:t>
              </a:r>
              <a:endParaRPr lang="pt-PT" altLang="en-US" sz="1200" b="1">
                <a:solidFill>
                  <a:schemeClr val="bg1"/>
                </a:solidFill>
              </a:endParaRPr>
            </a:p>
          </p:txBody>
        </p:sp>
      </p:grpSp>
      <p:cxnSp>
        <p:nvCxnSpPr>
          <p:cNvPr id="57" name="Straight Arrow Connector 56"/>
          <p:cNvCxnSpPr>
            <a:stCxn id="15" idx="1"/>
          </p:cNvCxnSpPr>
          <p:nvPr/>
        </p:nvCxnSpPr>
        <p:spPr>
          <a:xfrm flipH="1" flipV="1">
            <a:off x="7390765" y="3369310"/>
            <a:ext cx="2127250" cy="635"/>
          </a:xfrm>
          <a:prstGeom prst="straightConnector1">
            <a:avLst/>
          </a:prstGeom>
          <a:ln w="25400">
            <a:solidFill>
              <a:schemeClr val="bg1"/>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sp>
        <p:nvSpPr>
          <p:cNvPr id="58" name="Text Box 57"/>
          <p:cNvSpPr txBox="1"/>
          <p:nvPr/>
        </p:nvSpPr>
        <p:spPr>
          <a:xfrm>
            <a:off x="7973060" y="3102610"/>
            <a:ext cx="551180" cy="245110"/>
          </a:xfrm>
          <a:prstGeom prst="rect">
            <a:avLst/>
          </a:prstGeom>
          <a:noFill/>
        </p:spPr>
        <p:txBody>
          <a:bodyPr wrap="none" rtlCol="0">
            <a:spAutoFit/>
          </a:bodyPr>
          <a:p>
            <a:r>
              <a:rPr lang="pt-PT" altLang="en-US" sz="1000" b="1">
                <a:solidFill>
                  <a:schemeClr val="bg1"/>
                </a:solidFill>
              </a:rPr>
              <a:t>close</a:t>
            </a:r>
            <a:endParaRPr lang="pt-PT" altLang="en-US" sz="1000" b="1">
              <a:solidFill>
                <a:schemeClr val="bg1"/>
              </a:solidFill>
            </a:endParaRPr>
          </a:p>
        </p:txBody>
      </p:sp>
      <p:sp>
        <p:nvSpPr>
          <p:cNvPr id="59" name="Text Box 58"/>
          <p:cNvSpPr txBox="1"/>
          <p:nvPr/>
        </p:nvSpPr>
        <p:spPr>
          <a:xfrm>
            <a:off x="5139055" y="3122930"/>
            <a:ext cx="537210" cy="245110"/>
          </a:xfrm>
          <a:prstGeom prst="rect">
            <a:avLst/>
          </a:prstGeom>
          <a:noFill/>
        </p:spPr>
        <p:txBody>
          <a:bodyPr wrap="none" rtlCol="0">
            <a:spAutoFit/>
          </a:bodyPr>
          <a:p>
            <a:r>
              <a:rPr lang="pt-PT" altLang="en-US" sz="1000" b="1">
                <a:solidFill>
                  <a:schemeClr val="bg1"/>
                </a:solidFill>
              </a:rPr>
              <a:t>open</a:t>
            </a:r>
            <a:endParaRPr lang="pt-PT" altLang="en-US" sz="1000" b="1">
              <a:solidFill>
                <a:schemeClr val="bg1"/>
              </a:solidFill>
            </a:endParaRPr>
          </a:p>
        </p:txBody>
      </p:sp>
      <p:sp>
        <p:nvSpPr>
          <p:cNvPr id="61" name="Freeform 60"/>
          <p:cNvSpPr/>
          <p:nvPr/>
        </p:nvSpPr>
        <p:spPr>
          <a:xfrm flipH="1">
            <a:off x="4485005" y="2046605"/>
            <a:ext cx="1866900" cy="797560"/>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25400">
            <a:solidFill>
              <a:schemeClr val="bg1"/>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p>
        </p:txBody>
      </p:sp>
      <p:cxnSp>
        <p:nvCxnSpPr>
          <p:cNvPr id="62" name="Straight Arrow Connector 61"/>
          <p:cNvCxnSpPr/>
          <p:nvPr/>
        </p:nvCxnSpPr>
        <p:spPr>
          <a:xfrm flipH="1" flipV="1">
            <a:off x="6692900" y="2288540"/>
            <a:ext cx="0" cy="615950"/>
          </a:xfrm>
          <a:prstGeom prst="straightConnector1">
            <a:avLst/>
          </a:prstGeom>
          <a:ln w="25400">
            <a:solidFill>
              <a:schemeClr val="bg1"/>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grpSp>
        <p:nvGrpSpPr>
          <p:cNvPr id="67" name="Group 66"/>
          <p:cNvGrpSpPr/>
          <p:nvPr/>
        </p:nvGrpSpPr>
        <p:grpSpPr>
          <a:xfrm>
            <a:off x="4471670" y="3743325"/>
            <a:ext cx="2219960" cy="471170"/>
            <a:chOff x="7042" y="5895"/>
            <a:chExt cx="3496" cy="742"/>
          </a:xfrm>
        </p:grpSpPr>
        <p:sp>
          <p:nvSpPr>
            <p:cNvPr id="65" name="Freeform 64"/>
            <p:cNvSpPr/>
            <p:nvPr/>
          </p:nvSpPr>
          <p:spPr>
            <a:xfrm rot="16200000" flipH="1">
              <a:off x="8421" y="4516"/>
              <a:ext cx="738" cy="3496"/>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22225">
              <a:solidFill>
                <a:srgbClr val="FF0000"/>
              </a:solidFill>
              <a:prstDash val="sysDash"/>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cxnSp>
          <p:nvCxnSpPr>
            <p:cNvPr id="66" name="Straight Arrow Connector 65"/>
            <p:cNvCxnSpPr/>
            <p:nvPr/>
          </p:nvCxnSpPr>
          <p:spPr>
            <a:xfrm flipV="1">
              <a:off x="10533" y="6017"/>
              <a:ext cx="0" cy="621"/>
            </a:xfrm>
            <a:prstGeom prst="straightConnector1">
              <a:avLst/>
            </a:prstGeom>
            <a:ln w="22225">
              <a:solidFill>
                <a:srgbClr val="FF0000"/>
              </a:solidFill>
              <a:prstDash val="sysDash"/>
              <a:headEnd type="none" w="med" len="sm"/>
              <a:tailEnd type="none" w="med" len="sm"/>
            </a:ln>
          </p:spPr>
          <p:style>
            <a:lnRef idx="1">
              <a:schemeClr val="accent1"/>
            </a:lnRef>
            <a:fillRef idx="0">
              <a:schemeClr val="accent1"/>
            </a:fillRef>
            <a:effectRef idx="0">
              <a:schemeClr val="accent1"/>
            </a:effectRef>
            <a:fontRef idx="minor">
              <a:schemeClr val="tx1"/>
            </a:fontRef>
          </p:style>
        </p:cxnSp>
      </p:grpSp>
      <p:grpSp>
        <p:nvGrpSpPr>
          <p:cNvPr id="68" name="Group 67"/>
          <p:cNvGrpSpPr/>
          <p:nvPr/>
        </p:nvGrpSpPr>
        <p:grpSpPr>
          <a:xfrm>
            <a:off x="4307205" y="3517695"/>
            <a:ext cx="5655310" cy="1066899"/>
            <a:chOff x="7042" y="5722"/>
            <a:chExt cx="3496" cy="916"/>
          </a:xfrm>
        </p:grpSpPr>
        <p:sp>
          <p:nvSpPr>
            <p:cNvPr id="69" name="Freeform 68"/>
            <p:cNvSpPr/>
            <p:nvPr/>
          </p:nvSpPr>
          <p:spPr>
            <a:xfrm rot="16200000" flipH="1">
              <a:off x="8421" y="4516"/>
              <a:ext cx="738" cy="3496"/>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25400">
              <a:solidFill>
                <a:srgbClr val="00B050"/>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p>
          </p:txBody>
        </p:sp>
        <p:cxnSp>
          <p:nvCxnSpPr>
            <p:cNvPr id="70" name="Straight Arrow Connector 69"/>
            <p:cNvCxnSpPr/>
            <p:nvPr/>
          </p:nvCxnSpPr>
          <p:spPr>
            <a:xfrm flipV="1">
              <a:off x="10533" y="5722"/>
              <a:ext cx="5" cy="916"/>
            </a:xfrm>
            <a:prstGeom prst="straightConnector1">
              <a:avLst/>
            </a:prstGeom>
            <a:ln w="25400">
              <a:solidFill>
                <a:srgbClr val="00B050"/>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grpSp>
      <p:cxnSp>
        <p:nvCxnSpPr>
          <p:cNvPr id="73" name="Straight Arrow Connector 72"/>
          <p:cNvCxnSpPr/>
          <p:nvPr/>
        </p:nvCxnSpPr>
        <p:spPr>
          <a:xfrm flipV="1">
            <a:off x="6724650" y="3805555"/>
            <a:ext cx="0" cy="412750"/>
          </a:xfrm>
          <a:prstGeom prst="straightConnector1">
            <a:avLst/>
          </a:prstGeom>
          <a:ln w="19050">
            <a:solidFill>
              <a:srgbClr val="D34BD9"/>
            </a:solidFill>
            <a:prstDash val="dash"/>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74" name="Freeform 73"/>
          <p:cNvSpPr/>
          <p:nvPr/>
        </p:nvSpPr>
        <p:spPr>
          <a:xfrm rot="16200000" flipH="1" flipV="1">
            <a:off x="7886065" y="2371090"/>
            <a:ext cx="679450" cy="3013075"/>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25400">
            <a:solidFill>
              <a:srgbClr val="D34BD9"/>
            </a:solidFill>
            <a:prstDash val="sysDash"/>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p>
        </p:txBody>
      </p:sp>
      <p:sp>
        <p:nvSpPr>
          <p:cNvPr id="75" name="Text Box 74"/>
          <p:cNvSpPr txBox="1"/>
          <p:nvPr/>
        </p:nvSpPr>
        <p:spPr>
          <a:xfrm>
            <a:off x="5313045" y="3973195"/>
            <a:ext cx="1200785" cy="245110"/>
          </a:xfrm>
          <a:prstGeom prst="rect">
            <a:avLst/>
          </a:prstGeom>
          <a:noFill/>
        </p:spPr>
        <p:txBody>
          <a:bodyPr wrap="none" rtlCol="0">
            <a:spAutoFit/>
          </a:bodyPr>
          <a:p>
            <a:r>
              <a:rPr lang="pt-PT" altLang="en-US" sz="1000" b="1">
                <a:solidFill>
                  <a:schemeClr val="bg1"/>
                </a:solidFill>
              </a:rPr>
              <a:t>half open(fail)</a:t>
            </a:r>
            <a:endParaRPr lang="pt-PT" altLang="en-US" sz="1000" b="1">
              <a:solidFill>
                <a:schemeClr val="bg1"/>
              </a:solidFill>
            </a:endParaRPr>
          </a:p>
        </p:txBody>
      </p:sp>
      <p:sp>
        <p:nvSpPr>
          <p:cNvPr id="76" name="Text Box 75"/>
          <p:cNvSpPr txBox="1"/>
          <p:nvPr/>
        </p:nvSpPr>
        <p:spPr>
          <a:xfrm>
            <a:off x="7548245" y="3973195"/>
            <a:ext cx="1178560" cy="245110"/>
          </a:xfrm>
          <a:prstGeom prst="rect">
            <a:avLst/>
          </a:prstGeom>
          <a:noFill/>
        </p:spPr>
        <p:txBody>
          <a:bodyPr wrap="none" rtlCol="0">
            <a:spAutoFit/>
          </a:bodyPr>
          <a:p>
            <a:r>
              <a:rPr lang="pt-PT" altLang="en-US" sz="1000" b="1">
                <a:solidFill>
                  <a:schemeClr val="bg1"/>
                </a:solidFill>
              </a:rPr>
              <a:t>half open(try)</a:t>
            </a:r>
            <a:endParaRPr lang="pt-PT" altLang="en-US" sz="1000" b="1">
              <a:solidFill>
                <a:schemeClr val="bg1"/>
              </a:solidFill>
            </a:endParaRPr>
          </a:p>
        </p:txBody>
      </p:sp>
      <p:sp>
        <p:nvSpPr>
          <p:cNvPr id="77" name="Freeform 76"/>
          <p:cNvSpPr/>
          <p:nvPr/>
        </p:nvSpPr>
        <p:spPr>
          <a:xfrm rot="5400000" flipH="1" flipV="1">
            <a:off x="6490970" y="-940435"/>
            <a:ext cx="1686560" cy="6053455"/>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25400">
            <a:solidFill>
              <a:srgbClr val="FF0000"/>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p>
        </p:txBody>
      </p:sp>
      <p:cxnSp>
        <p:nvCxnSpPr>
          <p:cNvPr id="79" name="Straight Arrow Connector 78"/>
          <p:cNvCxnSpPr/>
          <p:nvPr/>
        </p:nvCxnSpPr>
        <p:spPr>
          <a:xfrm flipV="1">
            <a:off x="10363200" y="1239520"/>
            <a:ext cx="0" cy="1978025"/>
          </a:xfrm>
          <a:prstGeom prst="straightConnector1">
            <a:avLst/>
          </a:prstGeom>
          <a:ln w="25400">
            <a:solidFill>
              <a:srgbClr val="FF0000"/>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80" name="Text Box 79"/>
          <p:cNvSpPr txBox="1"/>
          <p:nvPr/>
        </p:nvSpPr>
        <p:spPr>
          <a:xfrm>
            <a:off x="7017385" y="1019810"/>
            <a:ext cx="1924685" cy="245110"/>
          </a:xfrm>
          <a:prstGeom prst="rect">
            <a:avLst/>
          </a:prstGeom>
          <a:noFill/>
        </p:spPr>
        <p:txBody>
          <a:bodyPr wrap="none" rtlCol="0">
            <a:spAutoFit/>
          </a:bodyPr>
          <a:p>
            <a:r>
              <a:rPr lang="pt-PT" altLang="en-US" sz="1000" b="1">
                <a:solidFill>
                  <a:schemeClr val="bg1"/>
                </a:solidFill>
              </a:rPr>
              <a:t>Increment Failure Count</a:t>
            </a:r>
            <a:endParaRPr lang="pt-PT" altLang="en-US" sz="1000" b="1">
              <a:solidFill>
                <a:schemeClr val="bg1"/>
              </a:solidFill>
            </a:endParaRPr>
          </a:p>
        </p:txBody>
      </p:sp>
      <p:cxnSp>
        <p:nvCxnSpPr>
          <p:cNvPr id="81" name="Straight Arrow Connector 80"/>
          <p:cNvCxnSpPr/>
          <p:nvPr/>
        </p:nvCxnSpPr>
        <p:spPr>
          <a:xfrm flipH="1">
            <a:off x="643890" y="3186430"/>
            <a:ext cx="1644650" cy="0"/>
          </a:xfrm>
          <a:prstGeom prst="straightConnector1">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sp>
        <p:nvSpPr>
          <p:cNvPr id="3" name="Rectangles 2"/>
          <p:cNvSpPr/>
          <p:nvPr/>
        </p:nvSpPr>
        <p:spPr>
          <a:xfrm>
            <a:off x="440690" y="635000"/>
            <a:ext cx="640080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cxnSp>
        <p:nvCxnSpPr>
          <p:cNvPr id="57" name="Straight Arrow Connector 56"/>
          <p:cNvCxnSpPr/>
          <p:nvPr/>
        </p:nvCxnSpPr>
        <p:spPr>
          <a:xfrm>
            <a:off x="9426575" y="5302250"/>
            <a:ext cx="1094740" cy="1270"/>
          </a:xfrm>
          <a:prstGeom prst="straightConnector1">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a:off x="7979410" y="1750060"/>
            <a:ext cx="88582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nvCxnSpPr>
        <p:spPr>
          <a:xfrm>
            <a:off x="9333230" y="1762125"/>
            <a:ext cx="1094740" cy="1270"/>
          </a:xfrm>
          <a:prstGeom prst="straightConnector1">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sp>
        <p:nvSpPr>
          <p:cNvPr id="13" name="Title 1"/>
          <p:cNvSpPr>
            <a:spLocks noGrp="1"/>
          </p:cNvSpPr>
          <p:nvPr/>
        </p:nvSpPr>
        <p:spPr>
          <a:xfrm>
            <a:off x="333375" y="2604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sz="2000" b="1">
                <a:solidFill>
                  <a:schemeClr val="bg1"/>
                </a:solidFill>
              </a:rPr>
              <a:t>Fan-Out Serverless Architectures Using SNS, SQS</a:t>
            </a:r>
            <a:r>
              <a:rPr lang="pt-PT" sz="2000" b="1">
                <a:solidFill>
                  <a:schemeClr val="bg1"/>
                </a:solidFill>
              </a:rPr>
              <a:t> </a:t>
            </a:r>
            <a:r>
              <a:rPr sz="2000" b="1">
                <a:solidFill>
                  <a:schemeClr val="bg1"/>
                </a:solidFill>
              </a:rPr>
              <a:t>and Lambda</a:t>
            </a:r>
            <a:endParaRPr sz="2000" b="1">
              <a:solidFill>
                <a:schemeClr val="bg1"/>
              </a:solidFill>
            </a:endParaRPr>
          </a:p>
        </p:txBody>
      </p:sp>
      <p:sp>
        <p:nvSpPr>
          <p:cNvPr id="49" name="Rectangle 48"/>
          <p:cNvSpPr/>
          <p:nvPr/>
        </p:nvSpPr>
        <p:spPr>
          <a:xfrm>
            <a:off x="1764665" y="902335"/>
            <a:ext cx="9927590" cy="5570220"/>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endParaRPr lang="en-US" sz="1200" dirty="0">
              <a:solidFill>
                <a:schemeClr val="bg1"/>
              </a:solidFill>
              <a:latin typeface="Inter Light" panose="02000403000000020004" charset="0"/>
              <a:cs typeface="Inter Light" panose="02000403000000020004" charset="0"/>
            </a:endParaRPr>
          </a:p>
        </p:txBody>
      </p:sp>
      <p:sp>
        <p:nvSpPr>
          <p:cNvPr id="17" name="Text Box 16"/>
          <p:cNvSpPr txBox="1"/>
          <p:nvPr/>
        </p:nvSpPr>
        <p:spPr>
          <a:xfrm>
            <a:off x="2173605" y="954405"/>
            <a:ext cx="980440" cy="275590"/>
          </a:xfrm>
          <a:prstGeom prst="rect">
            <a:avLst/>
          </a:prstGeom>
          <a:noFill/>
        </p:spPr>
        <p:txBody>
          <a:bodyPr wrap="none" rtlCol="0">
            <a:spAutoFit/>
          </a:bodyPr>
          <a:p>
            <a:r>
              <a:rPr lang="pt-PT" altLang="en-US" sz="1200">
                <a:solidFill>
                  <a:schemeClr val="bg1"/>
                </a:solidFill>
                <a:latin typeface="Inter Light" panose="02000403000000020004" charset="0"/>
                <a:cs typeface="Inter Light" panose="02000403000000020004" charset="0"/>
              </a:rPr>
              <a:t>AWS Cloud</a:t>
            </a:r>
            <a:endParaRPr lang="pt-PT" altLang="en-US" sz="1200">
              <a:solidFill>
                <a:schemeClr val="bg1"/>
              </a:solidFill>
              <a:latin typeface="Inter Light" panose="02000403000000020004" charset="0"/>
              <a:cs typeface="Inter Light" panose="02000403000000020004" charset="0"/>
            </a:endParaRPr>
          </a:p>
        </p:txBody>
      </p:sp>
      <p:sp>
        <p:nvSpPr>
          <p:cNvPr id="35" name="TextBox 34"/>
          <p:cNvSpPr txBox="1"/>
          <p:nvPr/>
        </p:nvSpPr>
        <p:spPr>
          <a:xfrm>
            <a:off x="10134600" y="2176780"/>
            <a:ext cx="1200150" cy="275590"/>
          </a:xfrm>
          <a:prstGeom prst="rect">
            <a:avLst/>
          </a:prstGeom>
          <a:noFill/>
        </p:spPr>
        <p:txBody>
          <a:bodyPr wrap="square" rtlCol="0">
            <a:spAutoFit/>
          </a:bodyPr>
          <a:p>
            <a:pPr algn="ctr"/>
            <a:r>
              <a:rPr lang="pt-PT" sz="1200" dirty="0">
                <a:solidFill>
                  <a:schemeClr val="bg1"/>
                </a:solidFill>
                <a:latin typeface="Inter Light" panose="02000403000000020004" charset="0"/>
                <a:cs typeface="Inter Light" panose="02000403000000020004" charset="0"/>
              </a:rPr>
              <a:t>Notification</a:t>
            </a:r>
            <a:endParaRPr lang="pt-PT" sz="1200" dirty="0">
              <a:solidFill>
                <a:schemeClr val="bg1"/>
              </a:solidFill>
              <a:latin typeface="Inter Light" panose="02000403000000020004" charset="0"/>
              <a:cs typeface="Inter Light" panose="02000403000000020004" charset="0"/>
            </a:endParaRPr>
          </a:p>
        </p:txBody>
      </p:sp>
      <p:pic>
        <p:nvPicPr>
          <p:cNvPr id="19" name="Graphic 1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318668" y="139972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449" name="Graphic 2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48430" y="492855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459" name="TextBox 12"/>
          <p:cNvSpPr txBox="1">
            <a:spLocks noChangeArrowheads="1"/>
          </p:cNvSpPr>
          <p:nvPr/>
        </p:nvSpPr>
        <p:spPr bwMode="auto">
          <a:xfrm>
            <a:off x="3189288" y="5724525"/>
            <a:ext cx="227965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DynamoDB</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1200" dirty="0">
                <a:solidFill>
                  <a:schemeClr val="bg1"/>
                </a:solidFill>
                <a:latin typeface="Inter Light" panose="02000403000000020004" charset="0"/>
                <a:cs typeface="Inter Light" panose="02000403000000020004" charset="0"/>
                <a:sym typeface="+mn-ea"/>
              </a:rPr>
              <a:t>(Order Table)</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cxnSp>
        <p:nvCxnSpPr>
          <p:cNvPr id="22" name="Straight Arrow Connector 21"/>
          <p:cNvCxnSpPr/>
          <p:nvPr/>
        </p:nvCxnSpPr>
        <p:spPr>
          <a:xfrm>
            <a:off x="2454275" y="3453130"/>
            <a:ext cx="145605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V="1">
            <a:off x="4610100" y="3478530"/>
            <a:ext cx="929640" cy="3175"/>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pic>
        <p:nvPicPr>
          <p:cNvPr id="4" name="Graphic 12"/>
          <p:cNvPicPr>
            <a:picLocks noChangeAspect="1"/>
          </p:cNvPicPr>
          <p:nvPr/>
        </p:nvPicPr>
        <p:blipFill>
          <a:blip r:embed="rId3">
            <a:extLst>
              <a:ext uri="{96DAC541-7B7A-43D3-8B79-37D633B846F1}">
                <asvg:svgBlip xmlns:asvg="http://schemas.microsoft.com/office/drawing/2016/SVG/main" r:embed="rId4"/>
              </a:ext>
            </a:extLst>
          </a:blip>
          <a:srcRect/>
          <a:stretch>
            <a:fillRect/>
          </a:stretch>
        </p:blipFill>
        <p:spPr>
          <a:xfrm>
            <a:off x="1767682" y="901383"/>
            <a:ext cx="381000" cy="381000"/>
          </a:xfrm>
          <a:prstGeom prst="rect">
            <a:avLst/>
          </a:prstGeom>
        </p:spPr>
      </p:pic>
      <p:sp>
        <p:nvSpPr>
          <p:cNvPr id="9" name="TextBox 34"/>
          <p:cNvSpPr txBox="1"/>
          <p:nvPr/>
        </p:nvSpPr>
        <p:spPr>
          <a:xfrm>
            <a:off x="10157460" y="3861435"/>
            <a:ext cx="1177925" cy="275590"/>
          </a:xfrm>
          <a:prstGeom prst="rect">
            <a:avLst/>
          </a:prstGeom>
          <a:noFill/>
        </p:spPr>
        <p:txBody>
          <a:bodyPr wrap="square" rtlCol="0">
            <a:spAutoFit/>
          </a:bodyPr>
          <a:p>
            <a:pPr algn="ctr"/>
            <a:r>
              <a:rPr lang="pt-PT" sz="1200" dirty="0">
                <a:solidFill>
                  <a:schemeClr val="bg1"/>
                </a:solidFill>
                <a:latin typeface="Inter Light" panose="02000403000000020004" charset="0"/>
                <a:cs typeface="Inter Light" panose="02000403000000020004" charset="0"/>
              </a:rPr>
              <a:t>Inventory</a:t>
            </a:r>
            <a:endParaRPr lang="pt-PT" sz="1200" dirty="0">
              <a:solidFill>
                <a:schemeClr val="bg1"/>
              </a:solidFill>
              <a:latin typeface="Inter Light" panose="02000403000000020004" charset="0"/>
              <a:cs typeface="Inter Light" panose="02000403000000020004" charset="0"/>
            </a:endParaRPr>
          </a:p>
        </p:txBody>
      </p:sp>
      <p:pic>
        <p:nvPicPr>
          <p:cNvPr id="10" name="Graphic 1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358038" y="310088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Rectangle 39"/>
          <p:cNvSpPr/>
          <p:nvPr/>
        </p:nvSpPr>
        <p:spPr>
          <a:xfrm>
            <a:off x="330200" y="2908935"/>
            <a:ext cx="1042035" cy="1039495"/>
          </a:xfrm>
          <a:prstGeom prst="rect">
            <a:avLst/>
          </a:prstGeom>
          <a:noFill/>
          <a:ln w="12700">
            <a:solidFill>
              <a:srgbClr val="8FA7C4"/>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r>
              <a:rPr lang="pt-PT" altLang="en-US" sz="1200" dirty="0">
                <a:solidFill>
                  <a:srgbClr val="8FA7C4"/>
                </a:solidFill>
                <a:latin typeface="Inter Light" panose="02000403000000020004" charset="0"/>
                <a:cs typeface="Inter Light" panose="02000403000000020004" charset="0"/>
              </a:rPr>
              <a:t>Client</a:t>
            </a:r>
            <a:endParaRPr lang="pt-PT" altLang="en-US" sz="1200" dirty="0">
              <a:solidFill>
                <a:srgbClr val="8FA7C4"/>
              </a:solidFill>
              <a:latin typeface="Inter Light" panose="02000403000000020004" charset="0"/>
              <a:cs typeface="Inter Light" panose="02000403000000020004" charset="0"/>
            </a:endParaRPr>
          </a:p>
        </p:txBody>
      </p:sp>
      <p:pic>
        <p:nvPicPr>
          <p:cNvPr id="52" name="Graphic 51"/>
          <p:cNvPicPr>
            <a:picLocks noChangeAspect="1"/>
          </p:cNvPicPr>
          <p:nvPr/>
        </p:nvPicPr>
        <p:blipFill>
          <a:blip r:embed="rId5">
            <a:extLst>
              <a:ext uri="{96DAC541-7B7A-43D3-8B79-37D633B846F1}">
                <asvg:svgBlip xmlns:asvg="http://schemas.microsoft.com/office/drawing/2016/SVG/main" r:embed="rId6"/>
              </a:ext>
            </a:extLst>
          </a:blip>
          <a:srcRect/>
          <a:stretch>
            <a:fillRect/>
          </a:stretch>
        </p:blipFill>
        <p:spPr>
          <a:xfrm>
            <a:off x="370205" y="2910209"/>
            <a:ext cx="381000" cy="381000"/>
          </a:xfrm>
          <a:prstGeom prst="rect">
            <a:avLst/>
          </a:prstGeom>
        </p:spPr>
      </p:pic>
      <p:sp>
        <p:nvSpPr>
          <p:cNvPr id="21" name="Text Box 20"/>
          <p:cNvSpPr txBox="1"/>
          <p:nvPr/>
        </p:nvSpPr>
        <p:spPr>
          <a:xfrm>
            <a:off x="513715" y="3326765"/>
            <a:ext cx="710565" cy="553085"/>
          </a:xfrm>
          <a:prstGeom prst="rect">
            <a:avLst/>
          </a:prstGeom>
          <a:noFill/>
        </p:spPr>
        <p:txBody>
          <a:bodyPr wrap="none" rtlCol="0">
            <a:spAutoFit/>
          </a:bodyPr>
          <a:p>
            <a:pPr algn="l"/>
            <a:r>
              <a:rPr lang="en-US" sz="1000">
                <a:solidFill>
                  <a:schemeClr val="bg1"/>
                </a:solidFill>
                <a:latin typeface="Inter Light" panose="02000403000000020004" charset="0"/>
                <a:cs typeface="Inter Light" panose="02000403000000020004" charset="0"/>
              </a:rPr>
              <a:t>x-api-key</a:t>
            </a:r>
            <a:endParaRPr lang="en-US" sz="1000">
              <a:solidFill>
                <a:schemeClr val="bg1"/>
              </a:solidFill>
              <a:latin typeface="Inter Light" panose="02000403000000020004" charset="0"/>
              <a:cs typeface="Inter Light" panose="02000403000000020004" charset="0"/>
            </a:endParaRPr>
          </a:p>
          <a:p>
            <a:pPr algn="l"/>
            <a:r>
              <a:rPr lang="en-US" sz="1000">
                <a:solidFill>
                  <a:schemeClr val="bg1"/>
                </a:solidFill>
                <a:latin typeface="Inter Light" panose="02000403000000020004" charset="0"/>
                <a:cs typeface="Inter Light" panose="02000403000000020004" charset="0"/>
              </a:rPr>
              <a:t>100 RPS</a:t>
            </a:r>
            <a:endParaRPr lang="en-US" sz="1000">
              <a:solidFill>
                <a:schemeClr val="bg1"/>
              </a:solidFill>
              <a:latin typeface="Inter Light" panose="02000403000000020004" charset="0"/>
              <a:cs typeface="Inter Light" panose="02000403000000020004" charset="0"/>
            </a:endParaRPr>
          </a:p>
          <a:p>
            <a:pPr algn="l"/>
            <a:r>
              <a:rPr lang="en-US" sz="1000">
                <a:solidFill>
                  <a:schemeClr val="bg1"/>
                </a:solidFill>
                <a:latin typeface="Inter Light" panose="02000403000000020004" charset="0"/>
                <a:cs typeface="Inter Light" panose="02000403000000020004" charset="0"/>
              </a:rPr>
              <a:t>50 burst</a:t>
            </a:r>
            <a:endParaRPr lang="en-US" sz="1000">
              <a:solidFill>
                <a:schemeClr val="bg1"/>
              </a:solidFill>
              <a:latin typeface="Inter Light" panose="02000403000000020004" charset="0"/>
              <a:cs typeface="Inter Light" panose="02000403000000020004" charset="0"/>
            </a:endParaRPr>
          </a:p>
        </p:txBody>
      </p:sp>
      <p:pic>
        <p:nvPicPr>
          <p:cNvPr id="26" name="Graphic 17"/>
          <p:cNvPicPr>
            <a:picLocks noChangeAspect="1" noChangeArrowheads="1"/>
          </p:cNvPicPr>
          <p:nvPr/>
        </p:nvPicPr>
        <p:blipFill>
          <a:blip r:embed="rId7"/>
          <a:srcRect/>
          <a:stretch>
            <a:fillRect/>
          </a:stretch>
        </p:blipFill>
        <p:spPr bwMode="auto">
          <a:xfrm>
            <a:off x="2273931" y="306324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9"/>
          <p:cNvSpPr txBox="1">
            <a:spLocks noChangeArrowheads="1"/>
          </p:cNvSpPr>
          <p:nvPr/>
        </p:nvSpPr>
        <p:spPr bwMode="auto">
          <a:xfrm>
            <a:off x="2096135" y="3817620"/>
            <a:ext cx="112141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API Gateway</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(Rest)</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28" name="TextBox 34"/>
          <p:cNvSpPr txBox="1"/>
          <p:nvPr/>
        </p:nvSpPr>
        <p:spPr>
          <a:xfrm>
            <a:off x="10204450" y="5711825"/>
            <a:ext cx="1191260" cy="275590"/>
          </a:xfrm>
          <a:prstGeom prst="rect">
            <a:avLst/>
          </a:prstGeom>
          <a:noFill/>
        </p:spPr>
        <p:txBody>
          <a:bodyPr wrap="square" rtlCol="0">
            <a:spAutoFit/>
          </a:bodyPr>
          <a:p>
            <a:pPr algn="ctr"/>
            <a:r>
              <a:rPr lang="pt-PT" sz="1200" dirty="0">
                <a:solidFill>
                  <a:schemeClr val="bg1"/>
                </a:solidFill>
                <a:latin typeface="Inter Light" panose="02000403000000020004" charset="0"/>
                <a:cs typeface="Inter Light" panose="02000403000000020004" charset="0"/>
              </a:rPr>
              <a:t>Shipment</a:t>
            </a:r>
            <a:endParaRPr lang="pt-PT" sz="1200" dirty="0">
              <a:solidFill>
                <a:schemeClr val="bg1"/>
              </a:solidFill>
              <a:latin typeface="Inter Light" panose="02000403000000020004" charset="0"/>
              <a:cs typeface="Inter Light" panose="02000403000000020004" charset="0"/>
            </a:endParaRPr>
          </a:p>
        </p:txBody>
      </p:sp>
      <p:pic>
        <p:nvPicPr>
          <p:cNvPr id="29" name="Graphic 1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399948" y="491571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TextBox 34"/>
          <p:cNvSpPr txBox="1"/>
          <p:nvPr/>
        </p:nvSpPr>
        <p:spPr>
          <a:xfrm>
            <a:off x="3431540" y="3857625"/>
            <a:ext cx="1787525" cy="460375"/>
          </a:xfrm>
          <a:prstGeom prst="rect">
            <a:avLst/>
          </a:prstGeom>
          <a:noFill/>
        </p:spPr>
        <p:txBody>
          <a:bodyPr wrap="square" rtlCol="0">
            <a:spAutoFit/>
          </a:bodyPr>
          <a:p>
            <a:pPr algn="ctr"/>
            <a:r>
              <a:rPr lang="en-US" sz="1200" dirty="0">
                <a:solidFill>
                  <a:schemeClr val="bg1"/>
                </a:solidFill>
                <a:latin typeface="Inter Light" panose="02000403000000020004" charset="0"/>
                <a:cs typeface="Inter Light" panose="02000403000000020004" charset="0"/>
              </a:rPr>
              <a:t>AWS Lambda</a:t>
            </a:r>
            <a:endParaRPr lang="en-US" sz="1200" dirty="0">
              <a:solidFill>
                <a:schemeClr val="bg1"/>
              </a:solidFill>
              <a:latin typeface="Inter Light" panose="02000403000000020004" charset="0"/>
              <a:cs typeface="Inter Light" panose="02000403000000020004" charset="0"/>
            </a:endParaRPr>
          </a:p>
          <a:p>
            <a:pPr algn="ctr"/>
            <a:r>
              <a:rPr lang="pt-PT" altLang="en-US" sz="1200" dirty="0">
                <a:solidFill>
                  <a:schemeClr val="bg1"/>
                </a:solidFill>
                <a:latin typeface="Inter Light" panose="02000403000000020004" charset="0"/>
                <a:cs typeface="Inter Light" panose="02000403000000020004" charset="0"/>
              </a:rPr>
              <a:t>(Order Microservice)</a:t>
            </a:r>
            <a:endParaRPr lang="pt-PT" altLang="en-US" sz="1200" dirty="0">
              <a:solidFill>
                <a:schemeClr val="bg1"/>
              </a:solidFill>
              <a:latin typeface="Inter Light" panose="02000403000000020004" charset="0"/>
              <a:cs typeface="Inter Light" panose="02000403000000020004" charset="0"/>
            </a:endParaRPr>
          </a:p>
        </p:txBody>
      </p:sp>
      <p:pic>
        <p:nvPicPr>
          <p:cNvPr id="38" name="Graphic 1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948348" y="307231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Straight Arrow Connector 7"/>
          <p:cNvCxnSpPr/>
          <p:nvPr/>
        </p:nvCxnSpPr>
        <p:spPr>
          <a:xfrm>
            <a:off x="1388110" y="3456305"/>
            <a:ext cx="88582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pic>
        <p:nvPicPr>
          <p:cNvPr id="75780" name="Graphic 2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550853" y="30749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785" name="TextBox 9"/>
          <p:cNvSpPr txBox="1">
            <a:spLocks noChangeArrowheads="1"/>
          </p:cNvSpPr>
          <p:nvPr/>
        </p:nvSpPr>
        <p:spPr bwMode="auto">
          <a:xfrm>
            <a:off x="5316855" y="3838575"/>
            <a:ext cx="125539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SNS</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75779" name="Graphic 2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320280" y="137382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787" name="TextBox 11"/>
          <p:cNvSpPr txBox="1">
            <a:spLocks noChangeArrowheads="1"/>
          </p:cNvSpPr>
          <p:nvPr/>
        </p:nvSpPr>
        <p:spPr bwMode="auto">
          <a:xfrm>
            <a:off x="7103110" y="2145665"/>
            <a:ext cx="123126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 Amazon SQS</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grpSp>
        <p:nvGrpSpPr>
          <p:cNvPr id="43" name="Group 42"/>
          <p:cNvGrpSpPr/>
          <p:nvPr/>
        </p:nvGrpSpPr>
        <p:grpSpPr>
          <a:xfrm rot="10800000">
            <a:off x="6029960" y="1750060"/>
            <a:ext cx="1263650" cy="3480435"/>
            <a:chOff x="8228637" y="4518536"/>
            <a:chExt cx="2528700" cy="399415"/>
          </a:xfrm>
        </p:grpSpPr>
        <p:sp>
          <p:nvSpPr>
            <p:cNvPr id="44" name="Freeform 43"/>
            <p:cNvSpPr/>
            <p:nvPr/>
          </p:nvSpPr>
          <p:spPr>
            <a:xfrm>
              <a:off x="8228637" y="4518536"/>
              <a:ext cx="915363" cy="399415"/>
            </a:xfrm>
            <a:custGeom>
              <a:avLst/>
              <a:gdLst>
                <a:gd name="connsiteX0" fmla="*/ 38637 w 914400"/>
                <a:gd name="connsiteY0" fmla="*/ 0 h 399245"/>
                <a:gd name="connsiteX1" fmla="*/ 914400 w 914400"/>
                <a:gd name="connsiteY1" fmla="*/ 0 h 399245"/>
                <a:gd name="connsiteX2" fmla="*/ 914400 w 914400"/>
                <a:gd name="connsiteY2" fmla="*/ 399245 h 399245"/>
                <a:gd name="connsiteX3" fmla="*/ 0 w 914400"/>
                <a:gd name="connsiteY3" fmla="*/ 399245 h 399245"/>
                <a:gd name="connsiteX0-1" fmla="*/ 9837 w 914400"/>
                <a:gd name="connsiteY0-2" fmla="*/ 3600 h 399245"/>
                <a:gd name="connsiteX1-3" fmla="*/ 914400 w 914400"/>
                <a:gd name="connsiteY1-4" fmla="*/ 0 h 399245"/>
                <a:gd name="connsiteX2-5" fmla="*/ 914400 w 914400"/>
                <a:gd name="connsiteY2-6" fmla="*/ 399245 h 399245"/>
                <a:gd name="connsiteX3-7" fmla="*/ 0 w 914400"/>
                <a:gd name="connsiteY3-8" fmla="*/ 399245 h 399245"/>
                <a:gd name="connsiteX0-9" fmla="*/ 0 w 922563"/>
                <a:gd name="connsiteY0-10" fmla="*/ 7200 h 399245"/>
                <a:gd name="connsiteX1-11" fmla="*/ 922563 w 922563"/>
                <a:gd name="connsiteY1-12" fmla="*/ 0 h 399245"/>
                <a:gd name="connsiteX2-13" fmla="*/ 922563 w 922563"/>
                <a:gd name="connsiteY2-14" fmla="*/ 399245 h 399245"/>
                <a:gd name="connsiteX3-15" fmla="*/ 8163 w 922563"/>
                <a:gd name="connsiteY3-16" fmla="*/ 399245 h 399245"/>
                <a:gd name="connsiteX0-17" fmla="*/ 0 w 915363"/>
                <a:gd name="connsiteY0-18" fmla="*/ 3600 h 399245"/>
                <a:gd name="connsiteX1-19" fmla="*/ 915363 w 915363"/>
                <a:gd name="connsiteY1-20" fmla="*/ 0 h 399245"/>
                <a:gd name="connsiteX2-21" fmla="*/ 915363 w 915363"/>
                <a:gd name="connsiteY2-22" fmla="*/ 399245 h 399245"/>
                <a:gd name="connsiteX3-23" fmla="*/ 963 w 915363"/>
                <a:gd name="connsiteY3-24" fmla="*/ 399245 h 399245"/>
                <a:gd name="connsiteX0-25" fmla="*/ 0 w 915363"/>
                <a:gd name="connsiteY0-26" fmla="*/ 0 h 399415"/>
                <a:gd name="connsiteX1-27" fmla="*/ 915363 w 915363"/>
                <a:gd name="connsiteY1-28" fmla="*/ 170 h 399415"/>
                <a:gd name="connsiteX2-29" fmla="*/ 915363 w 915363"/>
                <a:gd name="connsiteY2-30" fmla="*/ 399415 h 399415"/>
                <a:gd name="connsiteX3-31" fmla="*/ 963 w 915363"/>
                <a:gd name="connsiteY3-32" fmla="*/ 399415 h 399415"/>
              </a:gdLst>
              <a:ahLst/>
              <a:cxnLst>
                <a:cxn ang="0">
                  <a:pos x="connsiteX0-1" y="connsiteY0-2"/>
                </a:cxn>
                <a:cxn ang="0">
                  <a:pos x="connsiteX1-3" y="connsiteY1-4"/>
                </a:cxn>
                <a:cxn ang="0">
                  <a:pos x="connsiteX2-5" y="connsiteY2-6"/>
                </a:cxn>
                <a:cxn ang="0">
                  <a:pos x="connsiteX3-7" y="connsiteY3-8"/>
                </a:cxn>
              </a:cxnLst>
              <a:rect l="l" t="t" r="r" b="b"/>
              <a:pathLst>
                <a:path w="915363" h="399415">
                  <a:moveTo>
                    <a:pt x="0" y="0"/>
                  </a:moveTo>
                  <a:lnTo>
                    <a:pt x="915363" y="170"/>
                  </a:lnTo>
                  <a:lnTo>
                    <a:pt x="915363" y="399415"/>
                  </a:lnTo>
                  <a:lnTo>
                    <a:pt x="963" y="399415"/>
                  </a:lnTo>
                </a:path>
              </a:pathLst>
            </a:custGeom>
            <a:noFill/>
            <a:ln w="12700">
              <a:solidFill>
                <a:srgbClr val="8FA7C4"/>
              </a:solidFill>
              <a:headEnd type="arrow"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dirty="0">
                <a:solidFill>
                  <a:schemeClr val="bg1"/>
                </a:solidFill>
              </a:endParaRPr>
            </a:p>
          </p:txBody>
        </p:sp>
        <p:cxnSp>
          <p:nvCxnSpPr>
            <p:cNvPr id="45" name="Straight Arrow Connector 44"/>
            <p:cNvCxnSpPr/>
            <p:nvPr/>
          </p:nvCxnSpPr>
          <p:spPr>
            <a:xfrm rot="10800000" flipH="1">
              <a:off x="8228637" y="4720460"/>
              <a:ext cx="2528700" cy="0"/>
            </a:xfrm>
            <a:prstGeom prst="straightConnector1">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grpSp>
      <p:pic>
        <p:nvPicPr>
          <p:cNvPr id="39" name="Graphic 2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306945" y="310229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 name="TextBox 11"/>
          <p:cNvSpPr txBox="1">
            <a:spLocks noChangeArrowheads="1"/>
          </p:cNvSpPr>
          <p:nvPr/>
        </p:nvSpPr>
        <p:spPr bwMode="auto">
          <a:xfrm>
            <a:off x="7089775" y="3874135"/>
            <a:ext cx="123126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 Amazon SQS</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46" name="Graphic 2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318375" y="484727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 name="TextBox 11"/>
          <p:cNvSpPr txBox="1">
            <a:spLocks noChangeArrowheads="1"/>
          </p:cNvSpPr>
          <p:nvPr/>
        </p:nvSpPr>
        <p:spPr bwMode="auto">
          <a:xfrm>
            <a:off x="7101205" y="5619115"/>
            <a:ext cx="123126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 Amazon SQS</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75793" name="TextBox 19"/>
          <p:cNvSpPr txBox="1">
            <a:spLocks noChangeArrowheads="1"/>
          </p:cNvSpPr>
          <p:nvPr/>
        </p:nvSpPr>
        <p:spPr bwMode="auto">
          <a:xfrm>
            <a:off x="4672330" y="3067685"/>
            <a:ext cx="917575" cy="429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publish</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Message</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75795" name="TextBox 22"/>
          <p:cNvSpPr txBox="1">
            <a:spLocks noChangeArrowheads="1"/>
          </p:cNvSpPr>
          <p:nvPr/>
        </p:nvSpPr>
        <p:spPr bwMode="auto">
          <a:xfrm>
            <a:off x="8783320" y="1917700"/>
            <a:ext cx="64198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Queue</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75800" name="Graphic 23"/>
          <p:cNvPicPr>
            <a:picLocks noChangeAspect="1" noChangeArrowheads="1"/>
          </p:cNvPicPr>
          <p:nvPr/>
        </p:nvPicPr>
        <p:blipFill>
          <a:blip r:embed="rId10">
            <a:extLst>
              <a:ext uri="{96DAC541-7B7A-43D3-8B79-37D633B846F1}">
                <asvg:svgBlip xmlns:asvg="http://schemas.microsoft.com/office/drawing/2016/SVG/main" r:embed="rId11"/>
              </a:ext>
            </a:extLst>
          </a:blip>
          <a:srcRect/>
          <a:stretch>
            <a:fillRect/>
          </a:stretch>
        </p:blipFill>
        <p:spPr bwMode="auto">
          <a:xfrm>
            <a:off x="4980305" y="3519170"/>
            <a:ext cx="300990" cy="30099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801" name="Graphic 29"/>
          <p:cNvPicPr>
            <a:picLocks noChangeAspect="1" noChangeArrowheads="1"/>
          </p:cNvPicPr>
          <p:nvPr/>
        </p:nvPicPr>
        <p:blipFill>
          <a:blip r:embed="rId12">
            <a:extLst>
              <a:ext uri="{96DAC541-7B7A-43D3-8B79-37D633B846F1}">
                <asvg:svgBlip xmlns:asvg="http://schemas.microsoft.com/office/drawing/2016/SVG/main" r:embed="rId13"/>
              </a:ext>
            </a:extLst>
          </a:blip>
          <a:srcRect/>
          <a:stretch>
            <a:fillRect/>
          </a:stretch>
        </p:blipFill>
        <p:spPr bwMode="auto">
          <a:xfrm>
            <a:off x="8882698" y="151765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1" name="Straight Arrow Connector 50"/>
          <p:cNvCxnSpPr/>
          <p:nvPr/>
        </p:nvCxnSpPr>
        <p:spPr>
          <a:xfrm>
            <a:off x="8065770" y="3470910"/>
            <a:ext cx="88582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9419590" y="3482975"/>
            <a:ext cx="1094740" cy="1270"/>
          </a:xfrm>
          <a:prstGeom prst="straightConnector1">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sp>
        <p:nvSpPr>
          <p:cNvPr id="54" name="TextBox 22"/>
          <p:cNvSpPr txBox="1">
            <a:spLocks noChangeArrowheads="1"/>
          </p:cNvSpPr>
          <p:nvPr/>
        </p:nvSpPr>
        <p:spPr bwMode="auto">
          <a:xfrm>
            <a:off x="8869680" y="3638550"/>
            <a:ext cx="64198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Queue</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55" name="Graphic 29"/>
          <p:cNvPicPr>
            <a:picLocks noChangeAspect="1" noChangeArrowheads="1"/>
          </p:cNvPicPr>
          <p:nvPr/>
        </p:nvPicPr>
        <p:blipFill>
          <a:blip r:embed="rId12">
            <a:extLst>
              <a:ext uri="{96DAC541-7B7A-43D3-8B79-37D633B846F1}">
                <asvg:svgBlip xmlns:asvg="http://schemas.microsoft.com/office/drawing/2016/SVG/main" r:embed="rId13"/>
              </a:ext>
            </a:extLst>
          </a:blip>
          <a:srcRect/>
          <a:stretch>
            <a:fillRect/>
          </a:stretch>
        </p:blipFill>
        <p:spPr bwMode="auto">
          <a:xfrm>
            <a:off x="8969058" y="323850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6" name="Straight Arrow Connector 55"/>
          <p:cNvCxnSpPr/>
          <p:nvPr/>
        </p:nvCxnSpPr>
        <p:spPr>
          <a:xfrm>
            <a:off x="8072755" y="5290185"/>
            <a:ext cx="88582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58" name="TextBox 22"/>
          <p:cNvSpPr txBox="1">
            <a:spLocks noChangeArrowheads="1"/>
          </p:cNvSpPr>
          <p:nvPr/>
        </p:nvSpPr>
        <p:spPr bwMode="auto">
          <a:xfrm>
            <a:off x="8876665" y="5457825"/>
            <a:ext cx="64198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Queue</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59" name="Graphic 29"/>
          <p:cNvPicPr>
            <a:picLocks noChangeAspect="1" noChangeArrowheads="1"/>
          </p:cNvPicPr>
          <p:nvPr/>
        </p:nvPicPr>
        <p:blipFill>
          <a:blip r:embed="rId12">
            <a:extLst>
              <a:ext uri="{96DAC541-7B7A-43D3-8B79-37D633B846F1}">
                <asvg:svgBlip xmlns:asvg="http://schemas.microsoft.com/office/drawing/2016/SVG/main" r:embed="rId13"/>
              </a:ext>
            </a:extLst>
          </a:blip>
          <a:srcRect/>
          <a:stretch>
            <a:fillRect/>
          </a:stretch>
        </p:blipFill>
        <p:spPr bwMode="auto">
          <a:xfrm>
            <a:off x="8976043" y="505777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61" name="Straight Arrow Connector 60"/>
          <p:cNvCxnSpPr>
            <a:stCxn id="104449" idx="0"/>
          </p:cNvCxnSpPr>
          <p:nvPr/>
        </p:nvCxnSpPr>
        <p:spPr>
          <a:xfrm flipH="1" flipV="1">
            <a:off x="4324985" y="3838575"/>
            <a:ext cx="4445" cy="1090295"/>
          </a:xfrm>
          <a:prstGeom prst="straightConnector1">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pic>
        <p:nvPicPr>
          <p:cNvPr id="62" name="Graphic 23"/>
          <p:cNvPicPr>
            <a:picLocks noChangeAspect="1" noChangeArrowheads="1"/>
          </p:cNvPicPr>
          <p:nvPr/>
        </p:nvPicPr>
        <p:blipFill>
          <a:blip r:embed="rId10">
            <a:extLst>
              <a:ext uri="{96DAC541-7B7A-43D3-8B79-37D633B846F1}">
                <asvg:svgBlip xmlns:asvg="http://schemas.microsoft.com/office/drawing/2016/SVG/main" r:embed="rId11"/>
              </a:ext>
            </a:extLst>
          </a:blip>
          <a:srcRect/>
          <a:stretch>
            <a:fillRect/>
          </a:stretch>
        </p:blipFill>
        <p:spPr bwMode="auto">
          <a:xfrm>
            <a:off x="9730105" y="1835150"/>
            <a:ext cx="255270" cy="20193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 name="TextBox 19"/>
          <p:cNvSpPr txBox="1">
            <a:spLocks noChangeArrowheads="1"/>
          </p:cNvSpPr>
          <p:nvPr/>
        </p:nvSpPr>
        <p:spPr bwMode="auto">
          <a:xfrm>
            <a:off x="9319895" y="1456690"/>
            <a:ext cx="998855" cy="337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800" b="1" dirty="0">
                <a:solidFill>
                  <a:schemeClr val="bg1"/>
                </a:solidFill>
                <a:latin typeface="Inter Light" panose="02000403000000020004" charset="0"/>
                <a:ea typeface="Amazon Ember" panose="020B0603020204020204" pitchFamily="34" charset="0"/>
                <a:cs typeface="Inter Light" panose="02000403000000020004" charset="0"/>
              </a:rPr>
              <a:t>EventType</a:t>
            </a:r>
            <a:r>
              <a:rPr lang="pt-PT" altLang="en-US" sz="800" dirty="0">
                <a:solidFill>
                  <a:schemeClr val="bg1"/>
                </a:solidFill>
                <a:latin typeface="Inter Light" panose="02000403000000020004" charset="0"/>
                <a:ea typeface="Amazon Ember" panose="020B0603020204020204" pitchFamily="34" charset="0"/>
                <a:cs typeface="Inter Light" panose="02000403000000020004" charset="0"/>
              </a:rPr>
              <a:t>=</a:t>
            </a:r>
            <a:endParaRPr lang="pt-PT" altLang="en-US" sz="8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800" dirty="0">
                <a:solidFill>
                  <a:schemeClr val="bg1"/>
                </a:solidFill>
                <a:latin typeface="Inter Light" panose="02000403000000020004" charset="0"/>
                <a:ea typeface="Amazon Ember" panose="020B0603020204020204" pitchFamily="34" charset="0"/>
                <a:cs typeface="Inter Light" panose="02000403000000020004" charset="0"/>
              </a:rPr>
              <a:t>Poll-based</a:t>
            </a:r>
            <a:endParaRPr lang="pt-PT" altLang="en-US" sz="8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65" name="Graphic 23"/>
          <p:cNvPicPr>
            <a:picLocks noChangeAspect="1" noChangeArrowheads="1"/>
          </p:cNvPicPr>
          <p:nvPr/>
        </p:nvPicPr>
        <p:blipFill>
          <a:blip r:embed="rId10">
            <a:extLst>
              <a:ext uri="{96DAC541-7B7A-43D3-8B79-37D633B846F1}">
                <asvg:svgBlip xmlns:asvg="http://schemas.microsoft.com/office/drawing/2016/SVG/main" r:embed="rId11"/>
              </a:ext>
            </a:extLst>
          </a:blip>
          <a:srcRect/>
          <a:stretch>
            <a:fillRect/>
          </a:stretch>
        </p:blipFill>
        <p:spPr bwMode="auto">
          <a:xfrm>
            <a:off x="9839325" y="3549650"/>
            <a:ext cx="255270" cy="20193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 name="TextBox 19"/>
          <p:cNvSpPr txBox="1">
            <a:spLocks noChangeArrowheads="1"/>
          </p:cNvSpPr>
          <p:nvPr/>
        </p:nvSpPr>
        <p:spPr bwMode="auto">
          <a:xfrm>
            <a:off x="9429115" y="3171190"/>
            <a:ext cx="998855" cy="337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800" b="1" dirty="0">
                <a:solidFill>
                  <a:schemeClr val="bg1"/>
                </a:solidFill>
                <a:latin typeface="Inter Light" panose="02000403000000020004" charset="0"/>
                <a:ea typeface="Amazon Ember" panose="020B0603020204020204" pitchFamily="34" charset="0"/>
                <a:cs typeface="Inter Light" panose="02000403000000020004" charset="0"/>
              </a:rPr>
              <a:t>EventType</a:t>
            </a:r>
            <a:r>
              <a:rPr lang="pt-PT" altLang="en-US" sz="800" dirty="0">
                <a:solidFill>
                  <a:schemeClr val="bg1"/>
                </a:solidFill>
                <a:latin typeface="Inter Light" panose="02000403000000020004" charset="0"/>
                <a:ea typeface="Amazon Ember" panose="020B0603020204020204" pitchFamily="34" charset="0"/>
                <a:cs typeface="Inter Light" panose="02000403000000020004" charset="0"/>
              </a:rPr>
              <a:t>=</a:t>
            </a:r>
            <a:endParaRPr lang="pt-PT" altLang="en-US" sz="8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800" dirty="0">
                <a:solidFill>
                  <a:schemeClr val="bg1"/>
                </a:solidFill>
                <a:latin typeface="Inter Light" panose="02000403000000020004" charset="0"/>
                <a:ea typeface="Amazon Ember" panose="020B0603020204020204" pitchFamily="34" charset="0"/>
                <a:cs typeface="Inter Light" panose="02000403000000020004" charset="0"/>
              </a:rPr>
              <a:t>Poll-based</a:t>
            </a:r>
            <a:endParaRPr lang="pt-PT" altLang="en-US" sz="8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67" name="Graphic 23"/>
          <p:cNvPicPr>
            <a:picLocks noChangeAspect="1" noChangeArrowheads="1"/>
          </p:cNvPicPr>
          <p:nvPr/>
        </p:nvPicPr>
        <p:blipFill>
          <a:blip r:embed="rId10">
            <a:extLst>
              <a:ext uri="{96DAC541-7B7A-43D3-8B79-37D633B846F1}">
                <asvg:svgBlip xmlns:asvg="http://schemas.microsoft.com/office/drawing/2016/SVG/main" r:embed="rId11"/>
              </a:ext>
            </a:extLst>
          </a:blip>
          <a:srcRect/>
          <a:stretch>
            <a:fillRect/>
          </a:stretch>
        </p:blipFill>
        <p:spPr bwMode="auto">
          <a:xfrm>
            <a:off x="9791065" y="5381625"/>
            <a:ext cx="255270" cy="20193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 name="TextBox 19"/>
          <p:cNvSpPr txBox="1">
            <a:spLocks noChangeArrowheads="1"/>
          </p:cNvSpPr>
          <p:nvPr/>
        </p:nvSpPr>
        <p:spPr bwMode="auto">
          <a:xfrm>
            <a:off x="9380855" y="5003165"/>
            <a:ext cx="998855" cy="337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800" b="1" dirty="0">
                <a:solidFill>
                  <a:schemeClr val="bg1"/>
                </a:solidFill>
                <a:latin typeface="Inter Light" panose="02000403000000020004" charset="0"/>
                <a:ea typeface="Amazon Ember" panose="020B0603020204020204" pitchFamily="34" charset="0"/>
                <a:cs typeface="Inter Light" panose="02000403000000020004" charset="0"/>
              </a:rPr>
              <a:t>EventType</a:t>
            </a:r>
            <a:r>
              <a:rPr lang="pt-PT" altLang="en-US" sz="800" dirty="0">
                <a:solidFill>
                  <a:schemeClr val="bg1"/>
                </a:solidFill>
                <a:latin typeface="Inter Light" panose="02000403000000020004" charset="0"/>
                <a:ea typeface="Amazon Ember" panose="020B0603020204020204" pitchFamily="34" charset="0"/>
                <a:cs typeface="Inter Light" panose="02000403000000020004" charset="0"/>
              </a:rPr>
              <a:t>=</a:t>
            </a:r>
            <a:endParaRPr lang="pt-PT" altLang="en-US" sz="8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800" dirty="0">
                <a:solidFill>
                  <a:schemeClr val="bg1"/>
                </a:solidFill>
                <a:latin typeface="Inter Light" panose="02000403000000020004" charset="0"/>
                <a:ea typeface="Amazon Ember" panose="020B0603020204020204" pitchFamily="34" charset="0"/>
                <a:cs typeface="Inter Light" panose="02000403000000020004" charset="0"/>
              </a:rPr>
              <a:t>Poll-based</a:t>
            </a:r>
            <a:endParaRPr lang="pt-PT" altLang="en-US" sz="8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69" name="Graphic 35"/>
          <p:cNvPicPr>
            <a:picLocks noChangeAspect="1" noChangeArrowheads="1"/>
          </p:cNvPicPr>
          <p:nvPr/>
        </p:nvPicPr>
        <p:blipFill>
          <a:blip r:embed="rId14">
            <a:extLst>
              <a:ext uri="{96DAC541-7B7A-43D3-8B79-37D633B846F1}">
                <asvg:svgBlip xmlns:asvg="http://schemas.microsoft.com/office/drawing/2016/SVG/main" r:embed="rId15"/>
              </a:ext>
            </a:extLst>
          </a:blip>
          <a:srcRect/>
          <a:stretch>
            <a:fillRect/>
          </a:stretch>
        </p:blipFill>
        <p:spPr bwMode="auto">
          <a:xfrm>
            <a:off x="5703825" y="4118289"/>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 name="TextBox 19"/>
          <p:cNvSpPr txBox="1">
            <a:spLocks noChangeArrowheads="1"/>
          </p:cNvSpPr>
          <p:nvPr/>
        </p:nvSpPr>
        <p:spPr bwMode="auto">
          <a:xfrm>
            <a:off x="5469255" y="4575175"/>
            <a:ext cx="91757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EventFilter</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71" name="Graphic 21"/>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96119" y="569404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 name="TextBox 12"/>
          <p:cNvSpPr txBox="1">
            <a:spLocks noChangeArrowheads="1"/>
          </p:cNvSpPr>
          <p:nvPr/>
        </p:nvSpPr>
        <p:spPr bwMode="auto">
          <a:xfrm>
            <a:off x="373380" y="6491605"/>
            <a:ext cx="264477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AWS CloudFormation</a:t>
            </a:r>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 and CDK</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85" name="TextBox 27"/>
          <p:cNvSpPr txBox="1">
            <a:spLocks noChangeArrowheads="1"/>
          </p:cNvSpPr>
          <p:nvPr/>
        </p:nvSpPr>
        <p:spPr bwMode="auto">
          <a:xfrm>
            <a:off x="1694815" y="6254115"/>
            <a:ext cx="68072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Stack</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88" name="Graphic 34"/>
          <p:cNvPicPr>
            <a:picLocks noChangeAspect="1" noChangeArrowheads="1"/>
          </p:cNvPicPr>
          <p:nvPr/>
        </p:nvPicPr>
        <p:blipFill>
          <a:blip r:embed="rId17">
            <a:extLst>
              <a:ext uri="{96DAC541-7B7A-43D3-8B79-37D633B846F1}">
                <asvg:svgBlip xmlns:asvg="http://schemas.microsoft.com/office/drawing/2016/SVG/main" r:embed="rId18"/>
              </a:ext>
            </a:extLst>
          </a:blip>
          <a:srcRect/>
          <a:stretch>
            <a:fillRect/>
          </a:stretch>
        </p:blipFill>
        <p:spPr bwMode="auto">
          <a:xfrm>
            <a:off x="1809554" y="5782628"/>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25" name="Graphic 17"/>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0140950" y="6031865"/>
            <a:ext cx="335915" cy="335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30" name="TextBox 9"/>
          <p:cNvSpPr txBox="1">
            <a:spLocks noChangeArrowheads="1"/>
          </p:cNvSpPr>
          <p:nvPr/>
        </p:nvSpPr>
        <p:spPr bwMode="auto">
          <a:xfrm>
            <a:off x="10373995" y="5974080"/>
            <a:ext cx="131889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CloudWatch</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2" name="Rectangles 1"/>
          <p:cNvSpPr/>
          <p:nvPr/>
        </p:nvSpPr>
        <p:spPr>
          <a:xfrm>
            <a:off x="440690" y="635000"/>
            <a:ext cx="822960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1"/>
          <a:stretch>
            <a:fillRect/>
          </a:stretch>
        </p:blipFill>
        <p:spPr>
          <a:xfrm>
            <a:off x="12700" y="62230"/>
            <a:ext cx="12076430" cy="6792595"/>
          </a:xfrm>
          <a:prstGeom prst="rect">
            <a:avLst/>
          </a:prstGeom>
        </p:spPr>
      </p:pic>
      <p:sp>
        <p:nvSpPr>
          <p:cNvPr id="6" name="Title 1"/>
          <p:cNvSpPr>
            <a:spLocks noGrp="1"/>
          </p:cNvSpPr>
          <p:nvPr/>
        </p:nvSpPr>
        <p:spPr>
          <a:xfrm>
            <a:off x="3550920" y="62230"/>
            <a:ext cx="8538210" cy="64071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sz="2000" b="1">
                <a:solidFill>
                  <a:schemeClr val="bg1"/>
                </a:solidFill>
              </a:rPr>
              <a:t>Joot’s Serverless Architecture</a:t>
            </a:r>
            <a:r>
              <a:rPr lang="pt-PT" sz="2000" b="1">
                <a:solidFill>
                  <a:schemeClr val="bg1"/>
                </a:solidFill>
              </a:rPr>
              <a:t> (Joot uses for image processing)</a:t>
            </a:r>
            <a:endParaRPr lang="pt-PT" sz="2000" b="1">
              <a:solidFill>
                <a:schemeClr val="bg1"/>
              </a:solidFill>
            </a:endParaRPr>
          </a:p>
        </p:txBody>
      </p:sp>
      <p:pic>
        <p:nvPicPr>
          <p:cNvPr id="9" name="Picture 8"/>
          <p:cNvPicPr>
            <a:picLocks noChangeAspect="1"/>
          </p:cNvPicPr>
          <p:nvPr/>
        </p:nvPicPr>
        <p:blipFill>
          <a:blip r:embed="rId2"/>
          <a:stretch>
            <a:fillRect/>
          </a:stretch>
        </p:blipFill>
        <p:spPr>
          <a:xfrm>
            <a:off x="101600" y="5143500"/>
            <a:ext cx="1553845" cy="1583055"/>
          </a:xfrm>
          <a:prstGeom prst="rect">
            <a:avLst/>
          </a:prstGeom>
        </p:spPr>
      </p:pic>
      <p:sp>
        <p:nvSpPr>
          <p:cNvPr id="16" name="Rectangles 15"/>
          <p:cNvSpPr/>
          <p:nvPr/>
        </p:nvSpPr>
        <p:spPr>
          <a:xfrm>
            <a:off x="6505575" y="6177280"/>
            <a:ext cx="5349875" cy="35560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Text Box 2"/>
          <p:cNvSpPr txBox="1"/>
          <p:nvPr/>
        </p:nvSpPr>
        <p:spPr>
          <a:xfrm>
            <a:off x="6483985" y="6227445"/>
            <a:ext cx="5147945" cy="460375"/>
          </a:xfrm>
          <a:prstGeom prst="rect">
            <a:avLst/>
          </a:prstGeom>
          <a:noFill/>
        </p:spPr>
        <p:txBody>
          <a:bodyPr wrap="square" rtlCol="0" anchor="t">
            <a:spAutoFit/>
          </a:bodyPr>
          <a:p>
            <a:r>
              <a:rPr lang="en-US" sz="1200">
                <a:solidFill>
                  <a:schemeClr val="bg1"/>
                </a:solidFill>
                <a:sym typeface="+mn-ea"/>
              </a:rPr>
              <a:t>https://www.serverless.com/blog/serverless-architecture</a:t>
            </a:r>
            <a:endParaRPr lang="en-US" sz="1200">
              <a:solidFill>
                <a:schemeClr val="bg1"/>
              </a:solidFill>
            </a:endParaRPr>
          </a:p>
          <a:p>
            <a:endParaRPr lang="en-US" sz="1200">
              <a:solidFill>
                <a:schemeClr val="bg1"/>
              </a:solidFill>
            </a:endParaRPr>
          </a:p>
        </p:txBody>
      </p:sp>
      <p:sp>
        <p:nvSpPr>
          <p:cNvPr id="4" name="Rectangles 3"/>
          <p:cNvSpPr/>
          <p:nvPr/>
        </p:nvSpPr>
        <p:spPr>
          <a:xfrm>
            <a:off x="3574415" y="384175"/>
            <a:ext cx="822960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27660" y="201353"/>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en-US" sz="2000" b="1">
                <a:solidFill>
                  <a:schemeClr val="bg1"/>
                </a:solidFill>
              </a:rPr>
              <a:t>How to build, run and deploy?</a:t>
            </a:r>
            <a:endParaRPr lang="en-US" sz="2000" b="1">
              <a:solidFill>
                <a:schemeClr val="bg1"/>
              </a:solidFill>
            </a:endParaRPr>
          </a:p>
        </p:txBody>
      </p:sp>
      <p:pic>
        <p:nvPicPr>
          <p:cNvPr id="4" name="Picture 3"/>
          <p:cNvPicPr>
            <a:picLocks noChangeAspect="1"/>
          </p:cNvPicPr>
          <p:nvPr/>
        </p:nvPicPr>
        <p:blipFill>
          <a:blip r:embed="rId1"/>
          <a:stretch>
            <a:fillRect/>
          </a:stretch>
        </p:blipFill>
        <p:spPr>
          <a:xfrm>
            <a:off x="10288905" y="358140"/>
            <a:ext cx="1487805" cy="685800"/>
          </a:xfrm>
          <a:prstGeom prst="rect">
            <a:avLst/>
          </a:prstGeom>
        </p:spPr>
      </p:pic>
      <p:sp>
        <p:nvSpPr>
          <p:cNvPr id="3" name="Text Box 2"/>
          <p:cNvSpPr txBox="1"/>
          <p:nvPr/>
        </p:nvSpPr>
        <p:spPr>
          <a:xfrm>
            <a:off x="440055" y="1043940"/>
            <a:ext cx="10989945" cy="629920"/>
          </a:xfrm>
          <a:prstGeom prst="rect">
            <a:avLst/>
          </a:prstGeom>
          <a:noFill/>
        </p:spPr>
        <p:txBody>
          <a:bodyPr wrap="square" rtlCol="0" anchor="t">
            <a:spAutoFit/>
          </a:bodyPr>
          <a:p>
            <a:pPr eaLnBrk="1" hangingPunct="1">
              <a:lnSpc>
                <a:spcPts val="2100"/>
              </a:lnSpc>
            </a:pPr>
            <a:r>
              <a:rPr lang="en-US" sz="1600">
                <a:solidFill>
                  <a:schemeClr val="bg1"/>
                </a:solidFill>
                <a:sym typeface="+mn-ea"/>
              </a:rPr>
              <a:t>When starting designing, and building serverless function, you might wonder how to deploy your function into the cloud. With AWS, there are some ways we can deploy, test and invoke your function:</a:t>
            </a:r>
            <a:endParaRPr lang="en-US" sz="1600">
              <a:solidFill>
                <a:schemeClr val="bg1"/>
              </a:solidFill>
              <a:sym typeface="+mn-ea"/>
            </a:endParaRPr>
          </a:p>
        </p:txBody>
      </p:sp>
      <p:sp>
        <p:nvSpPr>
          <p:cNvPr id="5" name="Text Box 4"/>
          <p:cNvSpPr txBox="1"/>
          <p:nvPr/>
        </p:nvSpPr>
        <p:spPr>
          <a:xfrm>
            <a:off x="492760" y="1875155"/>
            <a:ext cx="11273155" cy="4669155"/>
          </a:xfrm>
          <a:prstGeom prst="rect">
            <a:avLst/>
          </a:prstGeom>
          <a:noFill/>
        </p:spPr>
        <p:txBody>
          <a:bodyPr wrap="square" rtlCol="0" anchor="t">
            <a:spAutoFit/>
          </a:bodyPr>
          <a:p>
            <a:pPr algn="just">
              <a:lnSpc>
                <a:spcPts val="2100"/>
              </a:lnSpc>
              <a:buClrTx/>
              <a:buSzTx/>
              <a:buFontTx/>
            </a:pPr>
            <a:r>
              <a:rPr lang="pt-PT" altLang="en-US" sz="1600" b="1">
                <a:solidFill>
                  <a:schemeClr val="bg1"/>
                </a:solidFill>
              </a:rPr>
              <a:t>		</a:t>
            </a:r>
            <a:r>
              <a:rPr lang="en-US" sz="1600" b="1">
                <a:solidFill>
                  <a:schemeClr val="bg1"/>
                </a:solidFill>
              </a:rPr>
              <a:t>Using the AWS Console Management</a:t>
            </a:r>
            <a:r>
              <a:rPr lang="en-US" sz="1600">
                <a:solidFill>
                  <a:schemeClr val="bg1"/>
                </a:solidFill>
              </a:rPr>
              <a:t>: we can create lambda function, upload </a:t>
            </a:r>
            <a:r>
              <a:rPr lang="pt-PT" altLang="en-US" sz="1600">
                <a:solidFill>
                  <a:schemeClr val="bg1"/>
                </a:solidFill>
              </a:rPr>
              <a:t>			</a:t>
            </a:r>
            <a:r>
              <a:rPr lang="en-US" sz="1600">
                <a:solidFill>
                  <a:schemeClr val="bg1"/>
                </a:solidFill>
              </a:rPr>
              <a:t>code, add triggers, and test your Lambda function manually. You might use this way </a:t>
            </a:r>
            <a:r>
              <a:rPr lang="pt-PT" altLang="en-US" sz="1600">
                <a:solidFill>
                  <a:schemeClr val="bg1"/>
                </a:solidFill>
              </a:rPr>
              <a:t>			</a:t>
            </a:r>
            <a:r>
              <a:rPr lang="en-US" sz="1600">
                <a:solidFill>
                  <a:schemeClr val="bg1"/>
                </a:solidFill>
              </a:rPr>
              <a:t>when first.</a:t>
            </a:r>
            <a:endParaRPr lang="en-US" sz="1600">
              <a:solidFill>
                <a:schemeClr val="bg1"/>
              </a:solidFill>
            </a:endParaRPr>
          </a:p>
          <a:p>
            <a:pPr algn="just">
              <a:lnSpc>
                <a:spcPts val="2100"/>
              </a:lnSpc>
              <a:buClrTx/>
              <a:buSzTx/>
              <a:buFontTx/>
            </a:pPr>
            <a:endParaRPr lang="en-US" sz="1600">
              <a:solidFill>
                <a:schemeClr val="bg1"/>
              </a:solidFill>
            </a:endParaRPr>
          </a:p>
          <a:p>
            <a:pPr algn="just">
              <a:lnSpc>
                <a:spcPts val="2100"/>
              </a:lnSpc>
              <a:buClrTx/>
              <a:buSzTx/>
              <a:buFontTx/>
            </a:pPr>
            <a:r>
              <a:rPr lang="pt-PT" altLang="en-US" sz="1600" b="1">
                <a:solidFill>
                  <a:schemeClr val="bg1"/>
                </a:solidFill>
              </a:rPr>
              <a:t>		</a:t>
            </a:r>
            <a:r>
              <a:rPr lang="en-US" sz="1600" b="1">
                <a:solidFill>
                  <a:schemeClr val="bg1"/>
                </a:solidFill>
              </a:rPr>
              <a:t>AWS CLI</a:t>
            </a:r>
            <a:r>
              <a:rPr lang="en-US" sz="1600">
                <a:solidFill>
                  <a:schemeClr val="bg1"/>
                </a:solidFill>
              </a:rPr>
              <a:t>: you also can use AWS Lambda CLI to create, deploy, invoke, manage, monitor </a:t>
            </a:r>
            <a:r>
              <a:rPr lang="pt-PT" altLang="en-US" sz="1600">
                <a:solidFill>
                  <a:schemeClr val="bg1"/>
                </a:solidFill>
              </a:rPr>
              <a:t>			</a:t>
            </a:r>
            <a:r>
              <a:rPr lang="en-US" sz="1600">
                <a:solidFill>
                  <a:schemeClr val="bg1"/>
                </a:solidFill>
              </a:rPr>
              <a:t>your Lambda function. You can use existing commands to deploy and test your Lambda </a:t>
            </a:r>
            <a:r>
              <a:rPr lang="pt-PT" altLang="en-US" sz="1600">
                <a:solidFill>
                  <a:schemeClr val="bg1"/>
                </a:solidFill>
              </a:rPr>
              <a:t>			</a:t>
            </a:r>
            <a:r>
              <a:rPr lang="en-US" sz="1600">
                <a:solidFill>
                  <a:schemeClr val="bg1"/>
                </a:solidFill>
              </a:rPr>
              <a:t>function automatically without manual process. But this isn’t good for production and </a:t>
            </a:r>
            <a:r>
              <a:rPr lang="pt-PT" altLang="en-US" sz="1600">
                <a:solidFill>
                  <a:schemeClr val="bg1"/>
                </a:solidFill>
              </a:rPr>
              <a:t>			</a:t>
            </a:r>
            <a:r>
              <a:rPr lang="en-US" sz="1600">
                <a:solidFill>
                  <a:schemeClr val="bg1"/>
                </a:solidFill>
              </a:rPr>
              <a:t>large project.</a:t>
            </a:r>
            <a:endParaRPr lang="en-US" sz="1600">
              <a:solidFill>
                <a:schemeClr val="bg1"/>
              </a:solidFill>
            </a:endParaRPr>
          </a:p>
          <a:p>
            <a:pPr algn="just">
              <a:lnSpc>
                <a:spcPts val="2100"/>
              </a:lnSpc>
              <a:buClrTx/>
              <a:buSzTx/>
              <a:buFontTx/>
            </a:pPr>
            <a:endParaRPr lang="pt-PT" altLang="en-US" sz="1600">
              <a:solidFill>
                <a:schemeClr val="bg1"/>
              </a:solidFill>
            </a:endParaRPr>
          </a:p>
          <a:p>
            <a:pPr algn="just">
              <a:lnSpc>
                <a:spcPts val="2100"/>
              </a:lnSpc>
              <a:buClrTx/>
              <a:buSzTx/>
              <a:buFontTx/>
            </a:pPr>
            <a:r>
              <a:rPr lang="pt-PT" altLang="en-US" sz="1600" b="1">
                <a:solidFill>
                  <a:schemeClr val="bg1"/>
                </a:solidFill>
              </a:rPr>
              <a:t>		</a:t>
            </a:r>
            <a:r>
              <a:rPr lang="pt-PT" altLang="en-US" sz="1600" b="1">
                <a:solidFill>
                  <a:schemeClr val="bg1"/>
                </a:solidFill>
                <a:hlinkClick r:id="rId2" action="ppaction://hlinkfile"/>
              </a:rPr>
              <a:t>AWS Serverless Application Model (AWS SAM)</a:t>
            </a:r>
            <a:r>
              <a:rPr lang="pt-PT" altLang="en-US" sz="1600">
                <a:solidFill>
                  <a:schemeClr val="bg1"/>
                </a:solidFill>
              </a:rPr>
              <a:t> is an open-source framework 			for building serverless applications. It provides shorthand syntax to express functions, 			APIs, databases, and event source mappings.</a:t>
            </a:r>
            <a:endParaRPr lang="pt-PT" altLang="en-US" sz="1600">
              <a:solidFill>
                <a:schemeClr val="bg1"/>
              </a:solidFill>
            </a:endParaRPr>
          </a:p>
          <a:p>
            <a:pPr algn="just">
              <a:lnSpc>
                <a:spcPts val="2100"/>
              </a:lnSpc>
              <a:buClrTx/>
              <a:buSzTx/>
              <a:buFontTx/>
            </a:pPr>
            <a:endParaRPr lang="pt-PT" altLang="en-US" sz="1600">
              <a:solidFill>
                <a:schemeClr val="bg1"/>
              </a:solidFill>
            </a:endParaRPr>
          </a:p>
          <a:p>
            <a:pPr algn="just">
              <a:lnSpc>
                <a:spcPts val="2100"/>
              </a:lnSpc>
              <a:buClrTx/>
              <a:buSzTx/>
              <a:buFontTx/>
            </a:pPr>
            <a:r>
              <a:rPr lang="pt-PT" altLang="en-US" sz="1600" b="1">
                <a:solidFill>
                  <a:schemeClr val="bg1"/>
                </a:solidFill>
              </a:rPr>
              <a:t>		</a:t>
            </a:r>
            <a:r>
              <a:rPr lang="pt-PT" altLang="en-US" sz="1600" b="1">
                <a:solidFill>
                  <a:schemeClr val="bg1"/>
                </a:solidFill>
                <a:hlinkClick r:id="rId3" action="ppaction://hlinkfile"/>
              </a:rPr>
              <a:t>AWS Cloud Development Kit (AWS CDK)</a:t>
            </a:r>
            <a:r>
              <a:rPr lang="pt-PT" altLang="en-US" sz="1600">
                <a:solidFill>
                  <a:schemeClr val="bg1"/>
                </a:solidFill>
              </a:rPr>
              <a:t> is an open source software 				development framework to define your cloud application resources using familiar 			programming languages.</a:t>
            </a:r>
            <a:endParaRPr lang="pt-PT" altLang="en-US" sz="1600">
              <a:solidFill>
                <a:schemeClr val="bg1"/>
              </a:solidFill>
            </a:endParaRPr>
          </a:p>
          <a:p>
            <a:pPr algn="just">
              <a:lnSpc>
                <a:spcPts val="2100"/>
              </a:lnSpc>
              <a:buClrTx/>
              <a:buSzTx/>
              <a:buFontTx/>
            </a:pPr>
            <a:endParaRPr lang="pt-PT" altLang="en-US" sz="1600">
              <a:solidFill>
                <a:schemeClr val="bg1"/>
              </a:solidFill>
            </a:endParaRPr>
          </a:p>
        </p:txBody>
      </p:sp>
      <p:sp>
        <p:nvSpPr>
          <p:cNvPr id="16" name="Rectangles 15"/>
          <p:cNvSpPr/>
          <p:nvPr/>
        </p:nvSpPr>
        <p:spPr>
          <a:xfrm>
            <a:off x="1427480" y="6334125"/>
            <a:ext cx="10494010" cy="35560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6" name="Text Box 5"/>
          <p:cNvSpPr txBox="1"/>
          <p:nvPr/>
        </p:nvSpPr>
        <p:spPr>
          <a:xfrm>
            <a:off x="1814195" y="6389370"/>
            <a:ext cx="10038715" cy="245110"/>
          </a:xfrm>
          <a:prstGeom prst="rect">
            <a:avLst/>
          </a:prstGeom>
          <a:noFill/>
        </p:spPr>
        <p:txBody>
          <a:bodyPr wrap="square" rtlCol="0" anchor="t">
            <a:spAutoFit/>
          </a:bodyPr>
          <a:p>
            <a:pPr algn="r"/>
            <a:r>
              <a:rPr lang="en-US" sz="1000">
                <a:solidFill>
                  <a:schemeClr val="bg1"/>
                </a:solidFill>
              </a:rPr>
              <a:t>https://aws.amazon.com/serverless/getting-started/?nc=sn&amp;loc=2&amp;serverless.sort-by=item.additionalFields.createdDate&amp;serverless.sort-order=desc</a:t>
            </a:r>
            <a:endParaRPr lang="en-US" sz="1000">
              <a:solidFill>
                <a:schemeClr val="bg1"/>
              </a:solidFill>
            </a:endParaRPr>
          </a:p>
        </p:txBody>
      </p:sp>
      <p:sp>
        <p:nvSpPr>
          <p:cNvPr id="2" name="Rectangles 1"/>
          <p:cNvSpPr/>
          <p:nvPr/>
        </p:nvSpPr>
        <p:spPr>
          <a:xfrm>
            <a:off x="432435" y="635000"/>
            <a:ext cx="384048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pic>
        <p:nvPicPr>
          <p:cNvPr id="7" name="Graphic 1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4200" y="5450205"/>
            <a:ext cx="635000"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7"/>
          <p:cNvPicPr>
            <a:picLocks noChangeAspect="1"/>
          </p:cNvPicPr>
          <p:nvPr/>
        </p:nvPicPr>
        <p:blipFill>
          <a:blip r:embed="rId5"/>
          <a:stretch>
            <a:fillRect/>
          </a:stretch>
        </p:blipFill>
        <p:spPr>
          <a:xfrm>
            <a:off x="679450" y="4375150"/>
            <a:ext cx="546735" cy="777875"/>
          </a:xfrm>
          <a:prstGeom prst="rect">
            <a:avLst/>
          </a:prstGeom>
        </p:spPr>
      </p:pic>
      <p:pic>
        <p:nvPicPr>
          <p:cNvPr id="9" name="Graphic 1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4200" y="3073400"/>
            <a:ext cx="667512" cy="667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Graphic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83883" y="1874838"/>
            <a:ext cx="667512" cy="667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45440" y="201353"/>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en-US" sz="2000" b="1">
                <a:solidFill>
                  <a:schemeClr val="bg1"/>
                </a:solidFill>
              </a:rPr>
              <a:t>How to build, run and deploy?</a:t>
            </a:r>
            <a:endParaRPr lang="en-US" sz="2000" b="1">
              <a:solidFill>
                <a:schemeClr val="bg1"/>
              </a:solidFill>
            </a:endParaRPr>
          </a:p>
        </p:txBody>
      </p:sp>
      <p:pic>
        <p:nvPicPr>
          <p:cNvPr id="4" name="Picture 3"/>
          <p:cNvPicPr>
            <a:picLocks noChangeAspect="1"/>
          </p:cNvPicPr>
          <p:nvPr/>
        </p:nvPicPr>
        <p:blipFill>
          <a:blip r:embed="rId1"/>
          <a:stretch>
            <a:fillRect/>
          </a:stretch>
        </p:blipFill>
        <p:spPr>
          <a:xfrm>
            <a:off x="10273030" y="86360"/>
            <a:ext cx="1845310" cy="850265"/>
          </a:xfrm>
          <a:prstGeom prst="rect">
            <a:avLst/>
          </a:prstGeom>
        </p:spPr>
      </p:pic>
      <p:sp>
        <p:nvSpPr>
          <p:cNvPr id="5" name="Text Box 4"/>
          <p:cNvSpPr txBox="1"/>
          <p:nvPr/>
        </p:nvSpPr>
        <p:spPr>
          <a:xfrm>
            <a:off x="440690" y="635000"/>
            <a:ext cx="11460480" cy="5477510"/>
          </a:xfrm>
          <a:prstGeom prst="rect">
            <a:avLst/>
          </a:prstGeom>
          <a:noFill/>
        </p:spPr>
        <p:txBody>
          <a:bodyPr wrap="square" rtlCol="0" anchor="t">
            <a:spAutoFit/>
          </a:bodyPr>
          <a:p>
            <a:pPr algn="just">
              <a:lnSpc>
                <a:spcPts val="2100"/>
              </a:lnSpc>
              <a:buClrTx/>
              <a:buSzTx/>
              <a:buFontTx/>
            </a:pPr>
            <a:endParaRPr lang="pt-PT" altLang="en-US" sz="1600">
              <a:solidFill>
                <a:schemeClr val="bg1"/>
              </a:solidFill>
            </a:endParaRPr>
          </a:p>
          <a:p>
            <a:pPr algn="just">
              <a:lnSpc>
                <a:spcPts val="2100"/>
              </a:lnSpc>
              <a:buClrTx/>
              <a:buSzTx/>
              <a:buFontTx/>
            </a:pPr>
            <a:r>
              <a:rPr lang="pt-PT" altLang="en-US">
                <a:solidFill>
                  <a:schemeClr val="bg1"/>
                </a:solidFill>
              </a:rPr>
              <a:t>			</a:t>
            </a:r>
            <a:r>
              <a:rPr lang="pt-PT" altLang="en-US">
                <a:solidFill>
                  <a:schemeClr val="bg1"/>
                </a:solidFill>
                <a:hlinkClick r:id="rId2" action="ppaction://hlinkfile"/>
              </a:rPr>
              <a:t>Serverless Framework</a:t>
            </a:r>
            <a:r>
              <a:rPr lang="pt-PT" altLang="en-US">
                <a:solidFill>
                  <a:schemeClr val="bg1"/>
                </a:solidFill>
              </a:rPr>
              <a:t> - The Serverless Framework consists of an open 				source CLI and a hosted dashboard. Together, they provide you with 				full serverless application lifecycle management.</a:t>
            </a:r>
            <a:endParaRPr lang="pt-PT" altLang="en-US">
              <a:solidFill>
                <a:schemeClr val="bg1"/>
              </a:solidFill>
            </a:endParaRPr>
          </a:p>
          <a:p>
            <a:pPr algn="just">
              <a:lnSpc>
                <a:spcPts val="2100"/>
              </a:lnSpc>
              <a:buClrTx/>
              <a:buSzTx/>
              <a:buFontTx/>
            </a:pPr>
            <a:endParaRPr lang="pt-PT" altLang="en-US">
              <a:solidFill>
                <a:schemeClr val="bg1"/>
              </a:solidFill>
            </a:endParaRPr>
          </a:p>
          <a:p>
            <a:pPr algn="just">
              <a:lnSpc>
                <a:spcPts val="2100"/>
              </a:lnSpc>
              <a:buClrTx/>
              <a:buSzTx/>
              <a:buFontTx/>
            </a:pPr>
            <a:endParaRPr lang="pt-PT" altLang="en-US">
              <a:solidFill>
                <a:schemeClr val="bg1"/>
              </a:solidFill>
            </a:endParaRPr>
          </a:p>
          <a:p>
            <a:pPr algn="just">
              <a:lnSpc>
                <a:spcPts val="2100"/>
              </a:lnSpc>
              <a:buClrTx/>
              <a:buSzTx/>
              <a:buFontTx/>
            </a:pPr>
            <a:endParaRPr lang="pt-PT" altLang="en-US">
              <a:solidFill>
                <a:schemeClr val="bg1"/>
              </a:solidFill>
            </a:endParaRPr>
          </a:p>
          <a:p>
            <a:pPr algn="just">
              <a:lnSpc>
                <a:spcPts val="2100"/>
              </a:lnSpc>
              <a:buClrTx/>
              <a:buSzTx/>
              <a:buFontTx/>
            </a:pPr>
            <a:r>
              <a:rPr lang="pt-PT" altLang="en-US">
                <a:solidFill>
                  <a:schemeClr val="bg1"/>
                </a:solidFill>
              </a:rPr>
              <a:t>			</a:t>
            </a:r>
            <a:r>
              <a:rPr lang="pt-PT" altLang="en-US">
                <a:solidFill>
                  <a:schemeClr val="bg1"/>
                </a:solidFill>
                <a:hlinkClick r:id="rId3" action="ppaction://hlinkfile"/>
              </a:rPr>
              <a:t>Chalice </a:t>
            </a:r>
            <a:r>
              <a:rPr lang="pt-PT" altLang="en-US">
                <a:solidFill>
                  <a:schemeClr val="bg1"/>
                </a:solidFill>
              </a:rPr>
              <a:t>is a framework for writing serverless apps in Python. It allows 				you to quickly create and deploy applications that use AWS Lambda.</a:t>
            </a:r>
            <a:endParaRPr lang="pt-PT" altLang="en-US">
              <a:solidFill>
                <a:schemeClr val="bg1"/>
              </a:solidFill>
            </a:endParaRPr>
          </a:p>
          <a:p>
            <a:pPr algn="just">
              <a:lnSpc>
                <a:spcPts val="2100"/>
              </a:lnSpc>
              <a:buClrTx/>
              <a:buSzTx/>
              <a:buFontTx/>
            </a:pPr>
            <a:endParaRPr lang="pt-PT" altLang="en-US">
              <a:solidFill>
                <a:schemeClr val="bg1"/>
              </a:solidFill>
            </a:endParaRPr>
          </a:p>
          <a:p>
            <a:pPr algn="just">
              <a:lnSpc>
                <a:spcPts val="2100"/>
              </a:lnSpc>
              <a:buClrTx/>
              <a:buSzTx/>
              <a:buFontTx/>
            </a:pPr>
            <a:endParaRPr lang="pt-PT" altLang="en-US">
              <a:solidFill>
                <a:schemeClr val="bg1"/>
              </a:solidFill>
            </a:endParaRPr>
          </a:p>
          <a:p>
            <a:pPr algn="just">
              <a:lnSpc>
                <a:spcPts val="2100"/>
              </a:lnSpc>
              <a:buClrTx/>
              <a:buSzTx/>
              <a:buFontTx/>
            </a:pPr>
            <a:endParaRPr lang="pt-PT" altLang="en-US">
              <a:solidFill>
                <a:schemeClr val="bg1"/>
              </a:solidFill>
            </a:endParaRPr>
          </a:p>
          <a:p>
            <a:pPr algn="just">
              <a:lnSpc>
                <a:spcPts val="2100"/>
              </a:lnSpc>
              <a:buClrTx/>
              <a:buSzTx/>
              <a:buFontTx/>
            </a:pPr>
            <a:r>
              <a:rPr lang="pt-PT" altLang="en-US">
                <a:solidFill>
                  <a:schemeClr val="bg1"/>
                </a:solidFill>
              </a:rPr>
              <a:t>			</a:t>
            </a:r>
            <a:r>
              <a:rPr lang="pt-PT" altLang="en-US">
                <a:solidFill>
                  <a:schemeClr val="bg1"/>
                </a:solidFill>
                <a:hlinkClick r:id="rId4" action="ppaction://hlinkfile"/>
              </a:rPr>
              <a:t>Arc.codes</a:t>
            </a:r>
            <a:r>
              <a:rPr lang="pt-PT" altLang="en-US">
                <a:solidFill>
                  <a:schemeClr val="bg1"/>
                </a:solidFill>
              </a:rPr>
              <a:t> provides everything you need to build massively scalable 				serverless apps with low code, clear and terse config, and zero 					ceremony.</a:t>
            </a:r>
            <a:endParaRPr lang="pt-PT" altLang="en-US">
              <a:solidFill>
                <a:schemeClr val="bg1"/>
              </a:solidFill>
            </a:endParaRPr>
          </a:p>
          <a:p>
            <a:pPr algn="just">
              <a:lnSpc>
                <a:spcPts val="2100"/>
              </a:lnSpc>
              <a:buClrTx/>
              <a:buSzTx/>
              <a:buFontTx/>
            </a:pPr>
            <a:endParaRPr lang="pt-PT" altLang="en-US">
              <a:solidFill>
                <a:schemeClr val="bg1"/>
              </a:solidFill>
            </a:endParaRPr>
          </a:p>
          <a:p>
            <a:pPr algn="just">
              <a:lnSpc>
                <a:spcPts val="2100"/>
              </a:lnSpc>
              <a:buClrTx/>
              <a:buSzTx/>
              <a:buFontTx/>
            </a:pPr>
            <a:endParaRPr lang="pt-PT" altLang="en-US">
              <a:solidFill>
                <a:schemeClr val="bg1"/>
              </a:solidFill>
            </a:endParaRPr>
          </a:p>
          <a:p>
            <a:pPr algn="just">
              <a:lnSpc>
                <a:spcPts val="2100"/>
              </a:lnSpc>
              <a:buClrTx/>
              <a:buSzTx/>
              <a:buFontTx/>
            </a:pPr>
            <a:endParaRPr lang="pt-PT" altLang="en-US">
              <a:solidFill>
                <a:schemeClr val="bg1"/>
              </a:solidFill>
            </a:endParaRPr>
          </a:p>
          <a:p>
            <a:pPr algn="just">
              <a:lnSpc>
                <a:spcPts val="2100"/>
              </a:lnSpc>
              <a:buClrTx/>
              <a:buSzTx/>
              <a:buFontTx/>
            </a:pPr>
            <a:r>
              <a:rPr lang="pt-PT" altLang="en-US">
                <a:solidFill>
                  <a:schemeClr val="bg1"/>
                </a:solidFill>
              </a:rPr>
              <a:t>			</a:t>
            </a:r>
            <a:r>
              <a:rPr lang="pt-PT" altLang="en-US">
                <a:solidFill>
                  <a:schemeClr val="bg1"/>
                </a:solidFill>
                <a:hlinkClick r:id="rId5" action="ppaction://hlinkfile"/>
              </a:rPr>
              <a:t>Claudia.js</a:t>
            </a:r>
            <a:r>
              <a:rPr lang="pt-PT" altLang="en-US">
                <a:solidFill>
                  <a:schemeClr val="bg1"/>
                </a:solidFill>
              </a:rPr>
              <a:t> makes it easy to deploy Node.js projects to AWS Lambda 				and API Gateway.</a:t>
            </a:r>
            <a:endParaRPr lang="pt-PT" altLang="en-US">
              <a:solidFill>
                <a:schemeClr val="bg1"/>
              </a:solidFill>
            </a:endParaRPr>
          </a:p>
        </p:txBody>
      </p:sp>
      <p:sp>
        <p:nvSpPr>
          <p:cNvPr id="16" name="Rectangles 15"/>
          <p:cNvSpPr/>
          <p:nvPr/>
        </p:nvSpPr>
        <p:spPr>
          <a:xfrm>
            <a:off x="508635" y="6334125"/>
            <a:ext cx="11412855" cy="35560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6" name="Text Box 5"/>
          <p:cNvSpPr txBox="1"/>
          <p:nvPr/>
        </p:nvSpPr>
        <p:spPr>
          <a:xfrm>
            <a:off x="585470" y="6397625"/>
            <a:ext cx="11316335" cy="260350"/>
          </a:xfrm>
          <a:prstGeom prst="rect">
            <a:avLst/>
          </a:prstGeom>
          <a:noFill/>
        </p:spPr>
        <p:txBody>
          <a:bodyPr wrap="square" rtlCol="0" anchor="t">
            <a:spAutoFit/>
          </a:bodyPr>
          <a:p>
            <a:pPr algn="l"/>
            <a:r>
              <a:rPr lang="en-US" sz="1100">
                <a:solidFill>
                  <a:schemeClr val="bg1"/>
                </a:solidFill>
              </a:rPr>
              <a:t>https://aws.amazon.com/serverless/getting-started/?nc=sn&amp;loc=2&amp;serverless.sort</a:t>
            </a:r>
            <a:r>
              <a:rPr lang="pt-PT" altLang="en-US" sz="1100">
                <a:solidFill>
                  <a:schemeClr val="bg1"/>
                </a:solidFill>
              </a:rPr>
              <a:t> </a:t>
            </a:r>
            <a:r>
              <a:rPr lang="en-US" sz="1100">
                <a:solidFill>
                  <a:schemeClr val="bg1"/>
                </a:solidFill>
              </a:rPr>
              <a:t>by=item.additionalFields.createdDate&amp;serverless.sort-order=desc</a:t>
            </a:r>
            <a:endParaRPr lang="en-US" sz="1100">
              <a:solidFill>
                <a:schemeClr val="bg1"/>
              </a:solidFill>
            </a:endParaRPr>
          </a:p>
        </p:txBody>
      </p:sp>
      <p:sp>
        <p:nvSpPr>
          <p:cNvPr id="2" name="Rectangles 1"/>
          <p:cNvSpPr/>
          <p:nvPr/>
        </p:nvSpPr>
        <p:spPr>
          <a:xfrm>
            <a:off x="440690" y="635000"/>
            <a:ext cx="384048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pic>
        <p:nvPicPr>
          <p:cNvPr id="3" name="Picture 2"/>
          <p:cNvPicPr>
            <a:picLocks noChangeAspect="1"/>
          </p:cNvPicPr>
          <p:nvPr/>
        </p:nvPicPr>
        <p:blipFill>
          <a:blip r:embed="rId6"/>
          <a:stretch>
            <a:fillRect/>
          </a:stretch>
        </p:blipFill>
        <p:spPr>
          <a:xfrm>
            <a:off x="509270" y="1228725"/>
            <a:ext cx="1571625" cy="238125"/>
          </a:xfrm>
          <a:prstGeom prst="rect">
            <a:avLst/>
          </a:prstGeom>
        </p:spPr>
      </p:pic>
      <p:pic>
        <p:nvPicPr>
          <p:cNvPr id="7" name="Picture 6"/>
          <p:cNvPicPr>
            <a:picLocks noChangeAspect="1"/>
          </p:cNvPicPr>
          <p:nvPr/>
        </p:nvPicPr>
        <p:blipFill>
          <a:blip r:embed="rId7"/>
          <a:stretch>
            <a:fillRect/>
          </a:stretch>
        </p:blipFill>
        <p:spPr>
          <a:xfrm>
            <a:off x="585470" y="3998595"/>
            <a:ext cx="1219200" cy="409575"/>
          </a:xfrm>
          <a:prstGeom prst="rect">
            <a:avLst/>
          </a:prstGeom>
        </p:spPr>
      </p:pic>
      <p:pic>
        <p:nvPicPr>
          <p:cNvPr id="8" name="Picture 7"/>
          <p:cNvPicPr>
            <a:picLocks noChangeAspect="1"/>
          </p:cNvPicPr>
          <p:nvPr/>
        </p:nvPicPr>
        <p:blipFill>
          <a:blip r:embed="rId8"/>
          <a:stretch>
            <a:fillRect/>
          </a:stretch>
        </p:blipFill>
        <p:spPr>
          <a:xfrm>
            <a:off x="560070" y="5445125"/>
            <a:ext cx="1514475" cy="438150"/>
          </a:xfrm>
          <a:prstGeom prst="rect">
            <a:avLst/>
          </a:prstGeom>
        </p:spPr>
      </p:pic>
      <p:pic>
        <p:nvPicPr>
          <p:cNvPr id="9" name="Picture 8"/>
          <p:cNvPicPr>
            <a:picLocks noChangeAspect="1"/>
          </p:cNvPicPr>
          <p:nvPr/>
        </p:nvPicPr>
        <p:blipFill>
          <a:blip r:embed="rId9"/>
          <a:stretch>
            <a:fillRect/>
          </a:stretch>
        </p:blipFill>
        <p:spPr>
          <a:xfrm>
            <a:off x="572770" y="2568575"/>
            <a:ext cx="1685925" cy="32893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31" name="Picture 30" descr="22041818-removebg-preview"/>
          <p:cNvPicPr>
            <a:picLocks noChangeAspect="1"/>
          </p:cNvPicPr>
          <p:nvPr/>
        </p:nvPicPr>
        <p:blipFill>
          <a:blip r:embed="rId1"/>
          <a:stretch>
            <a:fillRect/>
          </a:stretch>
        </p:blipFill>
        <p:spPr>
          <a:xfrm>
            <a:off x="9282430" y="342265"/>
            <a:ext cx="2280285" cy="2280285"/>
          </a:xfrm>
          <a:prstGeom prst="rect">
            <a:avLst/>
          </a:prstGeom>
        </p:spPr>
      </p:pic>
      <p:sp>
        <p:nvSpPr>
          <p:cNvPr id="3" name="Text Placeholder 2"/>
          <p:cNvSpPr>
            <a:spLocks noGrp="1"/>
          </p:cNvSpPr>
          <p:nvPr>
            <p:ph type="body" sz="quarter" idx="10"/>
          </p:nvPr>
        </p:nvSpPr>
        <p:spPr>
          <a:xfrm>
            <a:off x="385445" y="1321435"/>
            <a:ext cx="4933950" cy="365125"/>
          </a:xfrm>
        </p:spPr>
        <p:txBody>
          <a:bodyPr vert="horz" lIns="91440" tIns="45720" rIns="91440" bIns="45720" rtlCol="0" anchor="t">
            <a:noAutofit/>
          </a:bodyPr>
          <a:p>
            <a:pPr marL="0" indent="0" algn="l">
              <a:buNone/>
            </a:pPr>
            <a:r>
              <a:rPr lang="en-GB" dirty="0">
                <a:solidFill>
                  <a:srgbClr val="527FFF"/>
                </a:solidFill>
                <a:ea typeface="Amazon Ember"/>
                <a:cs typeface="Amazon Ember"/>
              </a:rPr>
              <a:t>Weder Mariano de Sousa</a:t>
            </a:r>
            <a:endParaRPr lang="en-GB" dirty="0">
              <a:solidFill>
                <a:srgbClr val="527FFF"/>
              </a:solidFill>
              <a:ea typeface="Amazon Ember"/>
              <a:cs typeface="Amazon Ember"/>
            </a:endParaRPr>
          </a:p>
        </p:txBody>
      </p:sp>
      <p:sp>
        <p:nvSpPr>
          <p:cNvPr id="5" name="Text Placeholder 4"/>
          <p:cNvSpPr>
            <a:spLocks noGrp="1"/>
          </p:cNvSpPr>
          <p:nvPr/>
        </p:nvSpPr>
        <p:spPr>
          <a:xfrm>
            <a:off x="335915" y="3182620"/>
            <a:ext cx="4668520" cy="463550"/>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0"/>
              </a:spcBef>
              <a:spcAft>
                <a:spcPts val="300"/>
              </a:spcAft>
              <a:buSzPct val="90000"/>
              <a:buFont typeface="Amazon Ember" panose="020B0603020204020204" pitchFamily="34" charset="0"/>
              <a:buNone/>
              <a:defRPr sz="16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0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600"/>
              </a:spcAft>
              <a:buSzPct val="90000"/>
              <a:buFont typeface="Amazon Ember" panose="020B0603020204020204" pitchFamily="34" charset="0"/>
              <a:buChar char="–"/>
              <a:defRPr sz="18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600"/>
              </a:spcAft>
              <a:buFont typeface="Amazon Ember" panose="020B0603020204020204" pitchFamily="34" charset="0"/>
              <a:buChar char="•"/>
              <a:defRPr sz="16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600"/>
              </a:spcAft>
              <a:buFont typeface="Amazon Ember" panose="020B0603020204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r>
              <a:rPr sz="1800" dirty="0">
                <a:solidFill>
                  <a:schemeClr val="bg1"/>
                </a:solidFill>
                <a:ea typeface="Amazon Ember"/>
                <a:cs typeface="Amazon Ember"/>
              </a:rPr>
              <a:t>Post</a:t>
            </a:r>
            <a:r>
              <a:rPr lang="pt-PT" sz="1800" dirty="0">
                <a:solidFill>
                  <a:schemeClr val="bg1"/>
                </a:solidFill>
                <a:ea typeface="Amazon Ember"/>
                <a:cs typeface="Amazon Ember"/>
              </a:rPr>
              <a:t> G</a:t>
            </a:r>
            <a:r>
              <a:rPr sz="1800" dirty="0">
                <a:solidFill>
                  <a:schemeClr val="bg1"/>
                </a:solidFill>
                <a:ea typeface="Amazon Ember"/>
                <a:cs typeface="Amazon Ember"/>
              </a:rPr>
              <a:t>raduate in</a:t>
            </a:r>
            <a:r>
              <a:rPr lang="pt-PT" sz="1800" b="1" dirty="0">
                <a:solidFill>
                  <a:schemeClr val="bg1"/>
                </a:solidFill>
                <a:ea typeface="Amazon Ember"/>
                <a:cs typeface="Amazon Ember"/>
              </a:rPr>
              <a:t> </a:t>
            </a:r>
            <a:r>
              <a:rPr sz="1800" b="1" dirty="0">
                <a:solidFill>
                  <a:srgbClr val="D34BD9"/>
                </a:solidFill>
                <a:ea typeface="Amazon Ember"/>
                <a:cs typeface="Amazon Ember"/>
              </a:rPr>
              <a:t>Midias UFG</a:t>
            </a:r>
            <a:endParaRPr sz="1800" dirty="0">
              <a:solidFill>
                <a:schemeClr val="bg1"/>
              </a:solidFill>
              <a:ea typeface="Amazon Ember"/>
              <a:cs typeface="Amazon Ember"/>
            </a:endParaRPr>
          </a:p>
          <a:p>
            <a:endParaRPr sz="1800" dirty="0">
              <a:solidFill>
                <a:schemeClr val="bg1"/>
              </a:solidFill>
              <a:ea typeface="Amazon Ember"/>
              <a:cs typeface="Amazon Ember"/>
            </a:endParaRPr>
          </a:p>
        </p:txBody>
      </p:sp>
      <p:pic>
        <p:nvPicPr>
          <p:cNvPr id="8" name="Picture 7"/>
          <p:cNvPicPr>
            <a:picLocks noChangeAspect="1"/>
          </p:cNvPicPr>
          <p:nvPr/>
        </p:nvPicPr>
        <p:blipFill>
          <a:blip r:embed="rId2"/>
          <a:stretch>
            <a:fillRect/>
          </a:stretch>
        </p:blipFill>
        <p:spPr>
          <a:xfrm>
            <a:off x="8975090" y="2030095"/>
            <a:ext cx="953135" cy="953135"/>
          </a:xfrm>
          <a:prstGeom prst="rect">
            <a:avLst/>
          </a:prstGeom>
        </p:spPr>
      </p:pic>
      <p:sp>
        <p:nvSpPr>
          <p:cNvPr id="9" name="Text Box 8"/>
          <p:cNvSpPr txBox="1"/>
          <p:nvPr/>
        </p:nvSpPr>
        <p:spPr>
          <a:xfrm>
            <a:off x="6650355" y="3277870"/>
            <a:ext cx="4911725" cy="337185"/>
          </a:xfrm>
          <a:prstGeom prst="rect">
            <a:avLst/>
          </a:prstGeom>
          <a:noFill/>
        </p:spPr>
        <p:txBody>
          <a:bodyPr wrap="none" rtlCol="0">
            <a:spAutoFit/>
          </a:bodyPr>
          <a:p>
            <a:pPr algn="l"/>
            <a:r>
              <a:rPr lang="en-US" sz="1600" dirty="0" err="1" smtClean="0">
                <a:solidFill>
                  <a:schemeClr val="bg1"/>
                </a:solidFill>
              </a:rPr>
              <a:t>https://www.linkedin.com/in/wedermarianodesousa/</a:t>
            </a:r>
            <a:endParaRPr lang="en-US" sz="1600" dirty="0" err="1" smtClean="0">
              <a:solidFill>
                <a:schemeClr val="bg1"/>
              </a:solidFill>
            </a:endParaRPr>
          </a:p>
        </p:txBody>
      </p:sp>
      <p:pic>
        <p:nvPicPr>
          <p:cNvPr id="10" name="Picture 9"/>
          <p:cNvPicPr/>
          <p:nvPr/>
        </p:nvPicPr>
        <p:blipFill>
          <a:blip r:embed="rId3"/>
          <a:stretch>
            <a:fillRect/>
          </a:stretch>
        </p:blipFill>
        <p:spPr>
          <a:xfrm>
            <a:off x="10984865" y="4507865"/>
            <a:ext cx="1179576" cy="1179576"/>
          </a:xfrm>
          <a:prstGeom prst="rect">
            <a:avLst/>
          </a:prstGeom>
        </p:spPr>
      </p:pic>
      <p:pic>
        <p:nvPicPr>
          <p:cNvPr id="11" name="Picture 10"/>
          <p:cNvPicPr/>
          <p:nvPr/>
        </p:nvPicPr>
        <p:blipFill>
          <a:blip r:embed="rId4"/>
          <a:stretch>
            <a:fillRect/>
          </a:stretch>
        </p:blipFill>
        <p:spPr>
          <a:xfrm>
            <a:off x="9004935" y="4507865"/>
            <a:ext cx="1179576" cy="1179576"/>
          </a:xfrm>
          <a:prstGeom prst="rect">
            <a:avLst/>
          </a:prstGeom>
        </p:spPr>
      </p:pic>
      <p:pic>
        <p:nvPicPr>
          <p:cNvPr id="12" name="Picture 11"/>
          <p:cNvPicPr/>
          <p:nvPr/>
        </p:nvPicPr>
        <p:blipFill>
          <a:blip r:embed="rId5"/>
          <a:srcRect l="-768" r="-768"/>
          <a:stretch>
            <a:fillRect/>
          </a:stretch>
        </p:blipFill>
        <p:spPr>
          <a:xfrm>
            <a:off x="9994265" y="4488815"/>
            <a:ext cx="1179576" cy="1179576"/>
          </a:xfrm>
          <a:prstGeom prst="rect">
            <a:avLst/>
          </a:prstGeom>
        </p:spPr>
      </p:pic>
      <p:sp>
        <p:nvSpPr>
          <p:cNvPr id="24" name="Text Box 23"/>
          <p:cNvSpPr txBox="1"/>
          <p:nvPr/>
        </p:nvSpPr>
        <p:spPr>
          <a:xfrm>
            <a:off x="1142365" y="4178935"/>
            <a:ext cx="1757045" cy="737235"/>
          </a:xfrm>
          <a:prstGeom prst="rect">
            <a:avLst/>
          </a:prstGeom>
          <a:noFill/>
        </p:spPr>
        <p:txBody>
          <a:bodyPr wrap="square" rtlCol="0" anchor="t">
            <a:spAutoFit/>
          </a:bodyPr>
          <a:p>
            <a:pPr algn="l"/>
            <a:r>
              <a:rPr lang="en-US" sz="1400" b="1" dirty="0" err="1" smtClean="0">
                <a:solidFill>
                  <a:schemeClr val="bg1"/>
                </a:solidFill>
              </a:rPr>
              <a:t>AWS User </a:t>
            </a:r>
            <a:endParaRPr lang="en-US" sz="1400" b="1" dirty="0" err="1" smtClean="0">
              <a:solidFill>
                <a:schemeClr val="bg1"/>
              </a:solidFill>
            </a:endParaRPr>
          </a:p>
          <a:p>
            <a:pPr algn="l"/>
            <a:r>
              <a:rPr lang="en-US" sz="1400" b="1" dirty="0" err="1" smtClean="0">
                <a:solidFill>
                  <a:schemeClr val="bg1"/>
                </a:solidFill>
              </a:rPr>
              <a:t>Group </a:t>
            </a:r>
            <a:r>
              <a:rPr lang="pt-PT" altLang="en-US" sz="1400" b="1" dirty="0" err="1" smtClean="0">
                <a:solidFill>
                  <a:schemeClr val="bg1"/>
                </a:solidFill>
              </a:rPr>
              <a:t>Anápolis</a:t>
            </a:r>
            <a:endParaRPr lang="pt-PT" altLang="en-US" sz="1400" b="1" dirty="0" err="1" smtClean="0">
              <a:solidFill>
                <a:schemeClr val="bg1"/>
              </a:solidFill>
            </a:endParaRPr>
          </a:p>
          <a:p>
            <a:pPr algn="l"/>
            <a:r>
              <a:rPr lang="pt-PT" altLang="en-US" sz="1400" b="1" dirty="0" err="1" smtClean="0">
                <a:solidFill>
                  <a:schemeClr val="bg1"/>
                </a:solidFill>
                <a:sym typeface="+mn-ea"/>
              </a:rPr>
              <a:t>Leader</a:t>
            </a:r>
            <a:endParaRPr lang="pt-PT" altLang="en-US" sz="1400" b="1" dirty="0" err="1" smtClean="0">
              <a:solidFill>
                <a:schemeClr val="bg1"/>
              </a:solidFill>
            </a:endParaRPr>
          </a:p>
        </p:txBody>
      </p:sp>
      <p:sp>
        <p:nvSpPr>
          <p:cNvPr id="29" name="Text Box 28"/>
          <p:cNvSpPr txBox="1"/>
          <p:nvPr/>
        </p:nvSpPr>
        <p:spPr>
          <a:xfrm>
            <a:off x="6657340" y="3583940"/>
            <a:ext cx="2733040" cy="337185"/>
          </a:xfrm>
          <a:prstGeom prst="rect">
            <a:avLst/>
          </a:prstGeom>
          <a:noFill/>
        </p:spPr>
        <p:txBody>
          <a:bodyPr wrap="none" rtlCol="0">
            <a:spAutoFit/>
          </a:bodyPr>
          <a:p>
            <a:pPr algn="l"/>
            <a:r>
              <a:rPr lang="en-US" sz="1600" dirty="0" err="1" smtClean="0">
                <a:solidFill>
                  <a:schemeClr val="bg1"/>
                </a:solidFill>
              </a:rPr>
              <a:t>https://github.com/weder96</a:t>
            </a:r>
            <a:endParaRPr lang="en-US" sz="1600" dirty="0" err="1" smtClean="0">
              <a:solidFill>
                <a:schemeClr val="bg1"/>
              </a:solidFill>
            </a:endParaRPr>
          </a:p>
        </p:txBody>
      </p:sp>
      <p:sp>
        <p:nvSpPr>
          <p:cNvPr id="7" name="Text Box 6"/>
          <p:cNvSpPr txBox="1"/>
          <p:nvPr/>
        </p:nvSpPr>
        <p:spPr>
          <a:xfrm>
            <a:off x="3980815" y="4302125"/>
            <a:ext cx="1238885" cy="583565"/>
          </a:xfrm>
          <a:prstGeom prst="rect">
            <a:avLst/>
          </a:prstGeom>
          <a:noFill/>
        </p:spPr>
        <p:txBody>
          <a:bodyPr wrap="square" rtlCol="0" anchor="t">
            <a:spAutoFit/>
          </a:bodyPr>
          <a:p>
            <a:pPr algn="l"/>
            <a:r>
              <a:rPr lang="pt-PT" altLang="en-US" sz="1600" b="1" dirty="0" err="1" smtClean="0">
                <a:solidFill>
                  <a:schemeClr val="bg1"/>
                </a:solidFill>
              </a:rPr>
              <a:t>GOJava</a:t>
            </a:r>
            <a:endParaRPr lang="pt-PT" altLang="en-US" sz="1600" b="1" dirty="0" err="1" smtClean="0">
              <a:solidFill>
                <a:schemeClr val="bg1"/>
              </a:solidFill>
            </a:endParaRPr>
          </a:p>
          <a:p>
            <a:pPr algn="l"/>
            <a:r>
              <a:rPr lang="pt-PT" altLang="en-US" sz="1600" b="1" dirty="0" err="1" smtClean="0">
                <a:solidFill>
                  <a:schemeClr val="bg1"/>
                </a:solidFill>
              </a:rPr>
              <a:t>Leader</a:t>
            </a:r>
            <a:endParaRPr lang="pt-PT" altLang="en-US" sz="1600" b="1" dirty="0" err="1" smtClean="0">
              <a:solidFill>
                <a:schemeClr val="bg1"/>
              </a:solidFill>
            </a:endParaRPr>
          </a:p>
        </p:txBody>
      </p:sp>
      <p:pic>
        <p:nvPicPr>
          <p:cNvPr id="13" name="Picture 12" descr="Community Builder logo for dark background"/>
          <p:cNvPicPr>
            <a:picLocks noChangeAspect="1"/>
          </p:cNvPicPr>
          <p:nvPr/>
        </p:nvPicPr>
        <p:blipFill>
          <a:blip r:embed="rId6"/>
          <a:stretch>
            <a:fillRect/>
          </a:stretch>
        </p:blipFill>
        <p:spPr>
          <a:xfrm>
            <a:off x="10364470" y="2047240"/>
            <a:ext cx="1197610" cy="757555"/>
          </a:xfrm>
          <a:prstGeom prst="rect">
            <a:avLst/>
          </a:prstGeom>
        </p:spPr>
      </p:pic>
      <p:pic>
        <p:nvPicPr>
          <p:cNvPr id="14" name="Picture 13"/>
          <p:cNvPicPr>
            <a:picLocks noChangeAspect="1"/>
          </p:cNvPicPr>
          <p:nvPr/>
        </p:nvPicPr>
        <p:blipFill>
          <a:blip r:embed="rId7"/>
          <a:stretch>
            <a:fillRect/>
          </a:stretch>
        </p:blipFill>
        <p:spPr>
          <a:xfrm>
            <a:off x="3242945" y="4178935"/>
            <a:ext cx="737870" cy="737870"/>
          </a:xfrm>
          <a:prstGeom prst="rect">
            <a:avLst/>
          </a:prstGeom>
        </p:spPr>
      </p:pic>
      <p:sp>
        <p:nvSpPr>
          <p:cNvPr id="15" name="Text Box 14"/>
          <p:cNvSpPr txBox="1"/>
          <p:nvPr/>
        </p:nvSpPr>
        <p:spPr>
          <a:xfrm>
            <a:off x="407035" y="662305"/>
            <a:ext cx="4152900" cy="521970"/>
          </a:xfrm>
          <a:prstGeom prst="rect">
            <a:avLst/>
          </a:prstGeom>
          <a:noFill/>
        </p:spPr>
        <p:txBody>
          <a:bodyPr wrap="square" rtlCol="0" anchor="t">
            <a:spAutoFit/>
          </a:bodyPr>
          <a:p>
            <a:r>
              <a:rPr lang="en-US" sz="2800" b="1">
                <a:solidFill>
                  <a:schemeClr val="bg1"/>
                </a:solidFill>
              </a:rPr>
              <a:t>About the </a:t>
            </a:r>
            <a:r>
              <a:rPr lang="pt-PT" altLang="en-US" sz="2800" b="1">
                <a:solidFill>
                  <a:schemeClr val="bg1"/>
                </a:solidFill>
              </a:rPr>
              <a:t>S</a:t>
            </a:r>
            <a:r>
              <a:rPr lang="en-US" sz="2800" b="1">
                <a:solidFill>
                  <a:schemeClr val="bg1"/>
                </a:solidFill>
              </a:rPr>
              <a:t>peaker</a:t>
            </a:r>
            <a:endParaRPr lang="en-US" sz="2800" b="1">
              <a:solidFill>
                <a:schemeClr val="bg1"/>
              </a:solidFill>
            </a:endParaRPr>
          </a:p>
        </p:txBody>
      </p:sp>
      <p:grpSp>
        <p:nvGrpSpPr>
          <p:cNvPr id="16" name="Group 15"/>
          <p:cNvGrpSpPr/>
          <p:nvPr/>
        </p:nvGrpSpPr>
        <p:grpSpPr>
          <a:xfrm>
            <a:off x="440055" y="358775"/>
            <a:ext cx="1594485" cy="76200"/>
            <a:chOff x="533" y="869"/>
            <a:chExt cx="4189" cy="120"/>
          </a:xfrm>
        </p:grpSpPr>
        <p:sp>
          <p:nvSpPr>
            <p:cNvPr id="17" name="Rectangles 16"/>
            <p:cNvSpPr/>
            <p:nvPr/>
          </p:nvSpPr>
          <p:spPr>
            <a:xfrm>
              <a:off x="533" y="869"/>
              <a:ext cx="2023" cy="120"/>
            </a:xfrm>
            <a:prstGeom prst="rect">
              <a:avLst/>
            </a:prstGeom>
            <a:gradFill>
              <a:gsLst>
                <a:gs pos="0">
                  <a:srgbClr val="7B32B2"/>
                </a:gs>
                <a:gs pos="100000">
                  <a:srgbClr val="401A5D"/>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8" name="Rectangles 17"/>
            <p:cNvSpPr/>
            <p:nvPr/>
          </p:nvSpPr>
          <p:spPr>
            <a:xfrm>
              <a:off x="2556" y="869"/>
              <a:ext cx="2167" cy="120"/>
            </a:xfrm>
            <a:prstGeom prst="rect">
              <a:avLst/>
            </a:prstGeom>
            <a:gradFill>
              <a:gsLst>
                <a:gs pos="0">
                  <a:srgbClr val="14CD68"/>
                </a:gs>
                <a:gs pos="100000">
                  <a:srgbClr val="0B6E38"/>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sp>
        <p:nvSpPr>
          <p:cNvPr id="20" name="Text Placeholder 4"/>
          <p:cNvSpPr>
            <a:spLocks noGrp="1"/>
          </p:cNvSpPr>
          <p:nvPr/>
        </p:nvSpPr>
        <p:spPr>
          <a:xfrm>
            <a:off x="2029460" y="1739265"/>
            <a:ext cx="3072765" cy="216535"/>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0"/>
              </a:spcBef>
              <a:spcAft>
                <a:spcPts val="300"/>
              </a:spcAft>
              <a:buSzPct val="90000"/>
              <a:buFont typeface="Amazon Ember" panose="020B0603020204020204" pitchFamily="34" charset="0"/>
              <a:buNone/>
              <a:defRPr sz="16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0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600"/>
              </a:spcAft>
              <a:buSzPct val="90000"/>
              <a:buFont typeface="Amazon Ember" panose="020B0603020204020204" pitchFamily="34" charset="0"/>
              <a:buChar char="–"/>
              <a:defRPr sz="18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600"/>
              </a:spcAft>
              <a:buFont typeface="Amazon Ember" panose="020B0603020204020204" pitchFamily="34" charset="0"/>
              <a:buChar char="•"/>
              <a:defRPr sz="16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600"/>
              </a:spcAft>
              <a:buFont typeface="Amazon Ember" panose="020B0603020204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r>
              <a:rPr lang="en-GB" sz="1400" b="1" dirty="0">
                <a:solidFill>
                  <a:schemeClr val="bg1"/>
                </a:solidFill>
                <a:ea typeface="Amazon Ember"/>
                <a:cs typeface="Amazon Ember"/>
              </a:rPr>
              <a:t>Specialist Senior</a:t>
            </a:r>
            <a:r>
              <a:rPr lang="pt-PT" altLang="en-GB" sz="1400" b="1" dirty="0">
                <a:solidFill>
                  <a:schemeClr val="bg1"/>
                </a:solidFill>
                <a:ea typeface="Amazon Ember"/>
                <a:cs typeface="Amazon Ember"/>
              </a:rPr>
              <a:t> Java</a:t>
            </a:r>
            <a:r>
              <a:rPr lang="en-GB" sz="1400" b="1" dirty="0">
                <a:solidFill>
                  <a:schemeClr val="bg1"/>
                </a:solidFill>
                <a:ea typeface="Amazon Ember"/>
                <a:cs typeface="Amazon Ember"/>
              </a:rPr>
              <a:t> - </a:t>
            </a:r>
            <a:r>
              <a:rPr lang="pt-PT" altLang="en-GB" sz="1400" b="1" dirty="0">
                <a:solidFill>
                  <a:schemeClr val="bg1"/>
                </a:solidFill>
                <a:ea typeface="Amazon Ember"/>
                <a:cs typeface="Amazon Ember"/>
              </a:rPr>
              <a:t>GFT</a:t>
            </a:r>
            <a:endParaRPr lang="pt-PT" altLang="en-GB" sz="1400" b="1" dirty="0">
              <a:solidFill>
                <a:schemeClr val="bg1"/>
              </a:solidFill>
              <a:ea typeface="Amazon Ember"/>
              <a:cs typeface="Amazon Ember"/>
            </a:endParaRPr>
          </a:p>
        </p:txBody>
      </p:sp>
      <p:sp>
        <p:nvSpPr>
          <p:cNvPr id="21" name="Text Placeholder 4"/>
          <p:cNvSpPr>
            <a:spLocks noGrp="1"/>
          </p:cNvSpPr>
          <p:nvPr/>
        </p:nvSpPr>
        <p:spPr>
          <a:xfrm>
            <a:off x="340995" y="2794000"/>
            <a:ext cx="4262120" cy="463550"/>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0"/>
              </a:spcBef>
              <a:spcAft>
                <a:spcPts val="300"/>
              </a:spcAft>
              <a:buSzPct val="90000"/>
              <a:buFont typeface="Amazon Ember" panose="020B0603020204020204" pitchFamily="34" charset="0"/>
              <a:buNone/>
              <a:defRPr sz="16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0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600"/>
              </a:spcAft>
              <a:buSzPct val="90000"/>
              <a:buFont typeface="Amazon Ember" panose="020B0603020204020204" pitchFamily="34" charset="0"/>
              <a:buChar char="–"/>
              <a:defRPr sz="18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600"/>
              </a:spcAft>
              <a:buFont typeface="Amazon Ember" panose="020B0603020204020204" pitchFamily="34" charset="0"/>
              <a:buChar char="•"/>
              <a:defRPr sz="16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600"/>
              </a:spcAft>
              <a:buFont typeface="Amazon Ember" panose="020B0603020204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r>
              <a:rPr sz="1800" dirty="0">
                <a:solidFill>
                  <a:schemeClr val="bg1"/>
                </a:solidFill>
                <a:ea typeface="Amazon Ember"/>
                <a:cs typeface="Amazon Ember"/>
              </a:rPr>
              <a:t>Graduated </a:t>
            </a:r>
            <a:r>
              <a:rPr sz="1800" b="1" dirty="0">
                <a:solidFill>
                  <a:srgbClr val="D34BD9"/>
                </a:solidFill>
                <a:ea typeface="Amazon Ember"/>
                <a:cs typeface="Amazon Ember"/>
              </a:rPr>
              <a:t>Computer Science</a:t>
            </a:r>
            <a:endParaRPr sz="1800" b="1" dirty="0">
              <a:solidFill>
                <a:srgbClr val="D34BD9"/>
              </a:solidFill>
              <a:ea typeface="Amazon Ember"/>
              <a:cs typeface="Amazon Ember"/>
            </a:endParaRPr>
          </a:p>
        </p:txBody>
      </p:sp>
      <p:sp>
        <p:nvSpPr>
          <p:cNvPr id="22" name="Text Box 21"/>
          <p:cNvSpPr txBox="1"/>
          <p:nvPr/>
        </p:nvSpPr>
        <p:spPr>
          <a:xfrm>
            <a:off x="6644640" y="3903980"/>
            <a:ext cx="3081020" cy="337185"/>
          </a:xfrm>
          <a:prstGeom prst="rect">
            <a:avLst/>
          </a:prstGeom>
          <a:noFill/>
        </p:spPr>
        <p:txBody>
          <a:bodyPr wrap="square" rtlCol="0" anchor="t">
            <a:spAutoFit/>
          </a:bodyPr>
          <a:p>
            <a:r>
              <a:rPr sz="1600">
                <a:solidFill>
                  <a:schemeClr val="bg1"/>
                </a:solidFill>
              </a:rPr>
              <a:t>https://twitter.com/weder96</a:t>
            </a:r>
            <a:endParaRPr sz="1600">
              <a:solidFill>
                <a:schemeClr val="bg1"/>
              </a:solidFill>
            </a:endParaRPr>
          </a:p>
        </p:txBody>
      </p:sp>
      <p:pic>
        <p:nvPicPr>
          <p:cNvPr id="23" name="Picture 22"/>
          <p:cNvPicPr>
            <a:picLocks noChangeAspect="1"/>
          </p:cNvPicPr>
          <p:nvPr/>
        </p:nvPicPr>
        <p:blipFill>
          <a:blip r:embed="rId8"/>
          <a:stretch>
            <a:fillRect/>
          </a:stretch>
        </p:blipFill>
        <p:spPr>
          <a:xfrm>
            <a:off x="6326505" y="3923030"/>
            <a:ext cx="318135" cy="318135"/>
          </a:xfrm>
          <a:prstGeom prst="rect">
            <a:avLst/>
          </a:prstGeom>
        </p:spPr>
      </p:pic>
      <p:pic>
        <p:nvPicPr>
          <p:cNvPr id="25" name="Picture 24"/>
          <p:cNvPicPr>
            <a:picLocks noChangeAspect="1"/>
          </p:cNvPicPr>
          <p:nvPr/>
        </p:nvPicPr>
        <p:blipFill>
          <a:blip r:embed="rId9"/>
          <a:stretch>
            <a:fillRect/>
          </a:stretch>
        </p:blipFill>
        <p:spPr>
          <a:xfrm>
            <a:off x="6300470" y="3256915"/>
            <a:ext cx="320040" cy="320040"/>
          </a:xfrm>
          <a:prstGeom prst="rect">
            <a:avLst/>
          </a:prstGeom>
        </p:spPr>
      </p:pic>
      <p:pic>
        <p:nvPicPr>
          <p:cNvPr id="26" name="Picture 25"/>
          <p:cNvPicPr>
            <a:picLocks noChangeAspect="1"/>
          </p:cNvPicPr>
          <p:nvPr/>
        </p:nvPicPr>
        <p:blipFill>
          <a:blip r:embed="rId10"/>
          <a:stretch>
            <a:fillRect/>
          </a:stretch>
        </p:blipFill>
        <p:spPr>
          <a:xfrm>
            <a:off x="6300470" y="3585845"/>
            <a:ext cx="320040" cy="320040"/>
          </a:xfrm>
          <a:prstGeom prst="rect">
            <a:avLst/>
          </a:prstGeom>
        </p:spPr>
      </p:pic>
      <p:sp>
        <p:nvSpPr>
          <p:cNvPr id="27" name="Text Box 26"/>
          <p:cNvSpPr txBox="1"/>
          <p:nvPr/>
        </p:nvSpPr>
        <p:spPr>
          <a:xfrm>
            <a:off x="330200" y="3585210"/>
            <a:ext cx="4621530" cy="368300"/>
          </a:xfrm>
          <a:prstGeom prst="rect">
            <a:avLst/>
          </a:prstGeom>
          <a:noFill/>
        </p:spPr>
        <p:txBody>
          <a:bodyPr wrap="none" rtlCol="0" anchor="t">
            <a:spAutoFit/>
          </a:bodyPr>
          <a:p>
            <a:r>
              <a:rPr dirty="0">
                <a:solidFill>
                  <a:schemeClr val="bg1"/>
                </a:solidFill>
                <a:ea typeface="Amazon Ember"/>
                <a:cs typeface="Amazon Ember"/>
                <a:sym typeface="+mn-ea"/>
              </a:rPr>
              <a:t>Post Graduate in </a:t>
            </a:r>
            <a:r>
              <a:rPr b="1" dirty="0">
                <a:solidFill>
                  <a:srgbClr val="D34BD9"/>
                </a:solidFill>
                <a:ea typeface="Amazon Ember"/>
                <a:cs typeface="Amazon Ember"/>
                <a:sym typeface="+mn-ea"/>
              </a:rPr>
              <a:t>Information Security</a:t>
            </a:r>
            <a:endParaRPr lang="en-US" b="1" dirty="0">
              <a:solidFill>
                <a:srgbClr val="D34BD9"/>
              </a:solidFill>
              <a:ea typeface="Amazon Ember"/>
              <a:cs typeface="Amazon Ember"/>
              <a:sym typeface="+mn-ea"/>
            </a:endParaRPr>
          </a:p>
        </p:txBody>
      </p:sp>
      <p:sp>
        <p:nvSpPr>
          <p:cNvPr id="28" name="Text Box 27"/>
          <p:cNvSpPr txBox="1"/>
          <p:nvPr/>
        </p:nvSpPr>
        <p:spPr>
          <a:xfrm>
            <a:off x="6648450" y="4204335"/>
            <a:ext cx="2540000" cy="337185"/>
          </a:xfrm>
          <a:prstGeom prst="rect">
            <a:avLst/>
          </a:prstGeom>
          <a:noFill/>
        </p:spPr>
        <p:txBody>
          <a:bodyPr wrap="square" rtlCol="0" anchor="t">
            <a:spAutoFit/>
          </a:bodyPr>
          <a:p>
            <a:r>
              <a:rPr lang="en-US" sz="1600">
                <a:solidFill>
                  <a:schemeClr val="bg1"/>
                </a:solidFill>
              </a:rPr>
              <a:t>https://dev.to/weder96</a:t>
            </a:r>
            <a:endParaRPr lang="en-US" sz="1600">
              <a:solidFill>
                <a:schemeClr val="bg1"/>
              </a:solidFill>
            </a:endParaRPr>
          </a:p>
        </p:txBody>
      </p:sp>
      <p:pic>
        <p:nvPicPr>
          <p:cNvPr id="30" name="Picture 29"/>
          <p:cNvPicPr>
            <a:picLocks noChangeAspect="1"/>
          </p:cNvPicPr>
          <p:nvPr/>
        </p:nvPicPr>
        <p:blipFill>
          <a:blip r:embed="rId11"/>
          <a:stretch>
            <a:fillRect/>
          </a:stretch>
        </p:blipFill>
        <p:spPr>
          <a:xfrm>
            <a:off x="6334760" y="4207510"/>
            <a:ext cx="320040" cy="320040"/>
          </a:xfrm>
          <a:prstGeom prst="rect">
            <a:avLst/>
          </a:prstGeom>
        </p:spPr>
      </p:pic>
      <p:sp>
        <p:nvSpPr>
          <p:cNvPr id="2" name="Text Placeholder 4"/>
          <p:cNvSpPr>
            <a:spLocks noGrp="1"/>
          </p:cNvSpPr>
          <p:nvPr/>
        </p:nvSpPr>
        <p:spPr>
          <a:xfrm>
            <a:off x="344170" y="2417445"/>
            <a:ext cx="4262120" cy="463550"/>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0"/>
              </a:spcBef>
              <a:spcAft>
                <a:spcPts val="300"/>
              </a:spcAft>
              <a:buSzPct val="90000"/>
              <a:buFont typeface="Amazon Ember" panose="020B0603020204020204" pitchFamily="34" charset="0"/>
              <a:buNone/>
              <a:defRPr sz="16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0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600"/>
              </a:spcAft>
              <a:buSzPct val="90000"/>
              <a:buFont typeface="Amazon Ember" panose="020B0603020204020204" pitchFamily="34" charset="0"/>
              <a:buChar char="–"/>
              <a:defRPr sz="18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600"/>
              </a:spcAft>
              <a:buFont typeface="Amazon Ember" panose="020B0603020204020204" pitchFamily="34" charset="0"/>
              <a:buChar char="•"/>
              <a:defRPr sz="16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600"/>
              </a:spcAft>
              <a:buFont typeface="Amazon Ember" panose="020B0603020204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r>
              <a:rPr lang="pt-PT" sz="1800" dirty="0">
                <a:solidFill>
                  <a:schemeClr val="bg1"/>
                </a:solidFill>
                <a:ea typeface="Amazon Ember"/>
                <a:cs typeface="Amazon Ember"/>
                <a:sym typeface="+mn-ea"/>
              </a:rPr>
              <a:t>T</a:t>
            </a:r>
            <a:r>
              <a:rPr sz="1800" dirty="0">
                <a:solidFill>
                  <a:schemeClr val="bg1"/>
                </a:solidFill>
                <a:ea typeface="Amazon Ember"/>
                <a:cs typeface="Amazon Ember"/>
                <a:sym typeface="+mn-ea"/>
              </a:rPr>
              <a:t>echnician</a:t>
            </a:r>
            <a:r>
              <a:rPr lang="pt-PT" sz="1800" dirty="0">
                <a:solidFill>
                  <a:schemeClr val="bg1"/>
                </a:solidFill>
                <a:ea typeface="Amazon Ember"/>
                <a:cs typeface="Amazon Ember"/>
                <a:sym typeface="+mn-ea"/>
              </a:rPr>
              <a:t> </a:t>
            </a:r>
            <a:r>
              <a:rPr lang="pt-PT" sz="1800" b="1" dirty="0">
                <a:solidFill>
                  <a:srgbClr val="D34BD9"/>
                </a:solidFill>
                <a:ea typeface="Amazon Ember"/>
                <a:cs typeface="Amazon Ember"/>
              </a:rPr>
              <a:t>S</a:t>
            </a:r>
            <a:r>
              <a:rPr sz="1800" b="1" dirty="0">
                <a:solidFill>
                  <a:srgbClr val="D34BD9"/>
                </a:solidFill>
                <a:ea typeface="Amazon Ember"/>
                <a:cs typeface="Amazon Ember"/>
              </a:rPr>
              <a:t>ystem </a:t>
            </a:r>
            <a:r>
              <a:rPr lang="pt-PT" sz="1800" b="1" dirty="0">
                <a:solidFill>
                  <a:srgbClr val="D34BD9"/>
                </a:solidFill>
                <a:ea typeface="Amazon Ember"/>
                <a:cs typeface="Amazon Ember"/>
              </a:rPr>
              <a:t>D</a:t>
            </a:r>
            <a:r>
              <a:rPr sz="1800" b="1" dirty="0">
                <a:solidFill>
                  <a:srgbClr val="D34BD9"/>
                </a:solidFill>
                <a:ea typeface="Amazon Ember"/>
                <a:cs typeface="Amazon Ember"/>
              </a:rPr>
              <a:t>evelopment</a:t>
            </a:r>
            <a:endParaRPr sz="1800" b="1" dirty="0">
              <a:solidFill>
                <a:srgbClr val="D34BD9"/>
              </a:solidFill>
              <a:ea typeface="Amazon Ember"/>
              <a:cs typeface="Amazon Ember"/>
            </a:endParaRPr>
          </a:p>
        </p:txBody>
      </p:sp>
      <p:sp>
        <p:nvSpPr>
          <p:cNvPr id="19" name="Text Box 18"/>
          <p:cNvSpPr txBox="1"/>
          <p:nvPr/>
        </p:nvSpPr>
        <p:spPr>
          <a:xfrm rot="20220000">
            <a:off x="10299700" y="2701290"/>
            <a:ext cx="1370965" cy="368300"/>
          </a:xfrm>
          <a:prstGeom prst="rect">
            <a:avLst/>
          </a:prstGeom>
          <a:noFill/>
        </p:spPr>
        <p:txBody>
          <a:bodyPr wrap="none" rtlCol="0">
            <a:spAutoFit/>
          </a:bodyPr>
          <a:p>
            <a:r>
              <a:rPr lang="pt-PT" altLang="en-US">
                <a:solidFill>
                  <a:srgbClr val="D34BD9"/>
                </a:solidFill>
                <a:latin typeface="Cooper Black" panose="0208090404030B020404" charset="0"/>
                <a:cs typeface="Cooper Black" panose="0208090404030B020404" charset="0"/>
              </a:rPr>
              <a:t>Serverless</a:t>
            </a:r>
            <a:endParaRPr lang="pt-PT" altLang="en-US">
              <a:solidFill>
                <a:srgbClr val="D34BD9"/>
              </a:solidFill>
              <a:latin typeface="Cooper Black" panose="0208090404030B020404" charset="0"/>
              <a:cs typeface="Cooper Black" panose="0208090404030B020404" charset="0"/>
            </a:endParaRPr>
          </a:p>
        </p:txBody>
      </p:sp>
      <p:pic>
        <p:nvPicPr>
          <p:cNvPr id="32" name="Picture 31"/>
          <p:cNvPicPr>
            <a:picLocks noChangeAspect="1"/>
          </p:cNvPicPr>
          <p:nvPr/>
        </p:nvPicPr>
        <p:blipFill>
          <a:blip r:embed="rId12"/>
          <a:stretch>
            <a:fillRect/>
          </a:stretch>
        </p:blipFill>
        <p:spPr>
          <a:xfrm>
            <a:off x="-9525" y="-10160"/>
            <a:ext cx="106680" cy="6829425"/>
          </a:xfrm>
          <a:prstGeom prst="rect">
            <a:avLst/>
          </a:prstGeom>
        </p:spPr>
      </p:pic>
      <p:pic>
        <p:nvPicPr>
          <p:cNvPr id="4" name="Picture 3" descr="files_a_w_aws_prod1_docebosaas_com_wysiwyg_upload_1669640517254-AWSLearningBadges_Technology-Serverless-removebg-preview"/>
          <p:cNvPicPr/>
          <p:nvPr/>
        </p:nvPicPr>
        <p:blipFill>
          <a:blip r:embed="rId13"/>
          <a:stretch>
            <a:fillRect/>
          </a:stretch>
        </p:blipFill>
        <p:spPr>
          <a:xfrm>
            <a:off x="8472805" y="5478780"/>
            <a:ext cx="1179576" cy="1179576"/>
          </a:xfrm>
          <a:prstGeom prst="rect">
            <a:avLst/>
          </a:prstGeom>
        </p:spPr>
      </p:pic>
      <p:pic>
        <p:nvPicPr>
          <p:cNvPr id="33" name="Picture 32" descr="aws_credlybadges_technology_cloudessentials-removebg-preview"/>
          <p:cNvPicPr/>
          <p:nvPr/>
        </p:nvPicPr>
        <p:blipFill>
          <a:blip r:embed="rId14"/>
          <a:stretch>
            <a:fillRect/>
          </a:stretch>
        </p:blipFill>
        <p:spPr>
          <a:xfrm>
            <a:off x="11107420" y="5474970"/>
            <a:ext cx="1179576" cy="1179576"/>
          </a:xfrm>
          <a:prstGeom prst="rect">
            <a:avLst/>
          </a:prstGeom>
        </p:spPr>
      </p:pic>
      <p:pic>
        <p:nvPicPr>
          <p:cNvPr id="35" name="Picture 34" descr="aws_credlybadges_technology_compute-removebg-preview"/>
          <p:cNvPicPr/>
          <p:nvPr/>
        </p:nvPicPr>
        <p:blipFill>
          <a:blip r:embed="rId15"/>
          <a:stretch>
            <a:fillRect/>
          </a:stretch>
        </p:blipFill>
        <p:spPr>
          <a:xfrm>
            <a:off x="10230485" y="5483225"/>
            <a:ext cx="1179576" cy="1179576"/>
          </a:xfrm>
          <a:prstGeom prst="rect">
            <a:avLst/>
          </a:prstGeom>
        </p:spPr>
      </p:pic>
      <p:pic>
        <p:nvPicPr>
          <p:cNvPr id="34" name="Picture 33"/>
          <p:cNvPicPr>
            <a:picLocks noChangeAspect="1"/>
          </p:cNvPicPr>
          <p:nvPr/>
        </p:nvPicPr>
        <p:blipFill>
          <a:blip r:embed="rId16"/>
          <a:stretch>
            <a:fillRect/>
          </a:stretch>
        </p:blipFill>
        <p:spPr>
          <a:xfrm>
            <a:off x="5157470" y="488315"/>
            <a:ext cx="2161540" cy="2199640"/>
          </a:xfrm>
          <a:prstGeom prst="rect">
            <a:avLst/>
          </a:prstGeom>
        </p:spPr>
      </p:pic>
      <p:pic>
        <p:nvPicPr>
          <p:cNvPr id="37" name="Picture 36" descr="aws_credlybadges_storage_file-removebg-preview"/>
          <p:cNvPicPr/>
          <p:nvPr/>
        </p:nvPicPr>
        <p:blipFill>
          <a:blip r:embed="rId17"/>
          <a:stretch>
            <a:fillRect/>
          </a:stretch>
        </p:blipFill>
        <p:spPr>
          <a:xfrm>
            <a:off x="-20320" y="5493385"/>
            <a:ext cx="1179576" cy="1179576"/>
          </a:xfrm>
          <a:prstGeom prst="rect">
            <a:avLst/>
          </a:prstGeom>
        </p:spPr>
      </p:pic>
      <p:pic>
        <p:nvPicPr>
          <p:cNvPr id="36" name="Picture 35" descr="networkingcore-removebg-preview"/>
          <p:cNvPicPr/>
          <p:nvPr/>
        </p:nvPicPr>
        <p:blipFill>
          <a:blip r:embed="rId18"/>
          <a:stretch>
            <a:fillRect/>
          </a:stretch>
        </p:blipFill>
        <p:spPr>
          <a:xfrm>
            <a:off x="7647940" y="5475605"/>
            <a:ext cx="1179576" cy="1179576"/>
          </a:xfrm>
          <a:prstGeom prst="rect">
            <a:avLst/>
          </a:prstGeom>
        </p:spPr>
      </p:pic>
      <p:pic>
        <p:nvPicPr>
          <p:cNvPr id="38" name="Picture 37" descr="aws_credlybadges_technology_events_workflows-removebg-preview"/>
          <p:cNvPicPr/>
          <p:nvPr/>
        </p:nvPicPr>
        <p:blipFill>
          <a:blip r:embed="rId19"/>
          <a:stretch>
            <a:fillRect/>
          </a:stretch>
        </p:blipFill>
        <p:spPr>
          <a:xfrm>
            <a:off x="9352915" y="5481955"/>
            <a:ext cx="1179576" cy="1179576"/>
          </a:xfrm>
          <a:prstGeom prst="rect">
            <a:avLst/>
          </a:prstGeom>
        </p:spPr>
      </p:pic>
      <p:pic>
        <p:nvPicPr>
          <p:cNvPr id="40" name="Picture 39" descr="aws_credlybadges_technology_amazon_eks-removebg-preview"/>
          <p:cNvPicPr/>
          <p:nvPr/>
        </p:nvPicPr>
        <p:blipFill>
          <a:blip r:embed="rId20"/>
          <a:stretch>
            <a:fillRect/>
          </a:stretch>
        </p:blipFill>
        <p:spPr>
          <a:xfrm>
            <a:off x="6769735" y="5477510"/>
            <a:ext cx="1179576" cy="1179576"/>
          </a:xfrm>
          <a:prstGeom prst="rect">
            <a:avLst/>
          </a:prstGeom>
        </p:spPr>
      </p:pic>
      <p:pic>
        <p:nvPicPr>
          <p:cNvPr id="39" name="Picture 38" descr="aws_credlybadges_storage_datamigration"/>
          <p:cNvPicPr/>
          <p:nvPr/>
        </p:nvPicPr>
        <p:blipFill>
          <a:blip r:embed="rId21"/>
          <a:stretch>
            <a:fillRect/>
          </a:stretch>
        </p:blipFill>
        <p:spPr>
          <a:xfrm>
            <a:off x="850265" y="5499735"/>
            <a:ext cx="1179576" cy="1179576"/>
          </a:xfrm>
          <a:prstGeom prst="rect">
            <a:avLst/>
          </a:prstGeom>
        </p:spPr>
      </p:pic>
      <p:pic>
        <p:nvPicPr>
          <p:cNvPr id="41" name="Picture 40"/>
          <p:cNvPicPr/>
          <p:nvPr/>
        </p:nvPicPr>
        <p:blipFill>
          <a:blip r:embed="rId22"/>
          <a:stretch>
            <a:fillRect/>
          </a:stretch>
        </p:blipFill>
        <p:spPr>
          <a:xfrm>
            <a:off x="5902325" y="5477510"/>
            <a:ext cx="1179576" cy="1179576"/>
          </a:xfrm>
          <a:prstGeom prst="rect">
            <a:avLst/>
          </a:prstGeom>
        </p:spPr>
      </p:pic>
      <p:pic>
        <p:nvPicPr>
          <p:cNvPr id="42" name="Picture 41"/>
          <p:cNvPicPr/>
          <p:nvPr/>
        </p:nvPicPr>
        <p:blipFill>
          <a:blip r:embed="rId23"/>
          <a:stretch>
            <a:fillRect/>
          </a:stretch>
        </p:blipFill>
        <p:spPr>
          <a:xfrm>
            <a:off x="5027295" y="5477510"/>
            <a:ext cx="1179576" cy="1179576"/>
          </a:xfrm>
          <a:prstGeom prst="rect">
            <a:avLst/>
          </a:prstGeom>
        </p:spPr>
      </p:pic>
      <p:pic>
        <p:nvPicPr>
          <p:cNvPr id="43" name="Picture 42"/>
          <p:cNvPicPr/>
          <p:nvPr/>
        </p:nvPicPr>
        <p:blipFill>
          <a:blip r:embed="rId24"/>
          <a:stretch>
            <a:fillRect/>
          </a:stretch>
        </p:blipFill>
        <p:spPr>
          <a:xfrm>
            <a:off x="4146550" y="5476875"/>
            <a:ext cx="1179576" cy="1179576"/>
          </a:xfrm>
          <a:prstGeom prst="rect">
            <a:avLst/>
          </a:prstGeom>
        </p:spPr>
      </p:pic>
      <p:pic>
        <p:nvPicPr>
          <p:cNvPr id="44" name="Picture 43"/>
          <p:cNvPicPr/>
          <p:nvPr/>
        </p:nvPicPr>
        <p:blipFill>
          <a:blip r:embed="rId25"/>
          <a:stretch>
            <a:fillRect/>
          </a:stretch>
        </p:blipFill>
        <p:spPr>
          <a:xfrm>
            <a:off x="2609850" y="5491480"/>
            <a:ext cx="1179576" cy="1179576"/>
          </a:xfrm>
          <a:prstGeom prst="rect">
            <a:avLst/>
          </a:prstGeom>
        </p:spPr>
      </p:pic>
      <p:pic>
        <p:nvPicPr>
          <p:cNvPr id="45" name="Picture 44"/>
          <p:cNvPicPr/>
          <p:nvPr/>
        </p:nvPicPr>
        <p:blipFill>
          <a:blip r:embed="rId26"/>
          <a:stretch>
            <a:fillRect/>
          </a:stretch>
        </p:blipFill>
        <p:spPr>
          <a:xfrm>
            <a:off x="1715770" y="5497195"/>
            <a:ext cx="1179576" cy="1179576"/>
          </a:xfrm>
          <a:prstGeom prst="rect">
            <a:avLst/>
          </a:prstGeom>
        </p:spPr>
      </p:pic>
      <p:pic>
        <p:nvPicPr>
          <p:cNvPr id="46" name="Picture 45"/>
          <p:cNvPicPr>
            <a:picLocks noChangeAspect="1"/>
          </p:cNvPicPr>
          <p:nvPr/>
        </p:nvPicPr>
        <p:blipFill>
          <a:blip r:embed="rId27"/>
          <a:stretch>
            <a:fillRect/>
          </a:stretch>
        </p:blipFill>
        <p:spPr>
          <a:xfrm>
            <a:off x="8121015" y="2030730"/>
            <a:ext cx="1001395" cy="974090"/>
          </a:xfrm>
          <a:prstGeom prst="rect">
            <a:avLst/>
          </a:prstGeom>
        </p:spPr>
      </p:pic>
      <p:pic>
        <p:nvPicPr>
          <p:cNvPr id="47" name="Picture 46" descr="Group 44 (2)"/>
          <p:cNvPicPr>
            <a:picLocks noChangeAspect="1"/>
          </p:cNvPicPr>
          <p:nvPr/>
        </p:nvPicPr>
        <p:blipFill>
          <a:blip r:embed="rId28"/>
          <a:stretch>
            <a:fillRect/>
          </a:stretch>
        </p:blipFill>
        <p:spPr>
          <a:xfrm>
            <a:off x="406400" y="4122420"/>
            <a:ext cx="735965" cy="850265"/>
          </a:xfrm>
          <a:prstGeom prst="rect">
            <a:avLst/>
          </a:prstGeom>
        </p:spPr>
      </p:pic>
      <p:pic>
        <p:nvPicPr>
          <p:cNvPr id="48" name="Picture 47"/>
          <p:cNvPicPr>
            <a:picLocks noChangeAspect="1"/>
          </p:cNvPicPr>
          <p:nvPr/>
        </p:nvPicPr>
        <p:blipFill>
          <a:blip r:embed="rId29"/>
          <a:stretch>
            <a:fillRect/>
          </a:stretch>
        </p:blipFill>
        <p:spPr>
          <a:xfrm>
            <a:off x="8547735" y="1329690"/>
            <a:ext cx="983615" cy="946785"/>
          </a:xfrm>
          <a:prstGeom prst="rect">
            <a:avLst/>
          </a:prstGeom>
        </p:spPr>
      </p:pic>
      <p:pic>
        <p:nvPicPr>
          <p:cNvPr id="50" name="Picture 49"/>
          <p:cNvPicPr>
            <a:picLocks noChangeAspect="1"/>
          </p:cNvPicPr>
          <p:nvPr/>
        </p:nvPicPr>
        <p:blipFill>
          <a:blip r:embed="rId30"/>
          <a:stretch>
            <a:fillRect/>
          </a:stretch>
        </p:blipFill>
        <p:spPr>
          <a:xfrm>
            <a:off x="7676515" y="4545330"/>
            <a:ext cx="1122045" cy="1142365"/>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8890" y="-12700"/>
            <a:ext cx="12233275" cy="6864985"/>
          </a:xfrm>
          <a:prstGeom prst="rect">
            <a:avLst/>
          </a:prstGeom>
        </p:spPr>
      </p:pic>
      <p:sp>
        <p:nvSpPr>
          <p:cNvPr id="4" name="Rectangles 3"/>
          <p:cNvSpPr/>
          <p:nvPr/>
        </p:nvSpPr>
        <p:spPr>
          <a:xfrm>
            <a:off x="-38735" y="121285"/>
            <a:ext cx="4629785" cy="6675755"/>
          </a:xfrm>
          <a:prstGeom prst="rect">
            <a:avLst/>
          </a:prstGeom>
          <a:solidFill>
            <a:srgbClr val="161E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object 3"/>
          <p:cNvSpPr txBox="1">
            <a:spLocks noGrp="1"/>
          </p:cNvSpPr>
          <p:nvPr>
            <p:ph type="title"/>
          </p:nvPr>
        </p:nvSpPr>
        <p:spPr>
          <a:xfrm>
            <a:off x="115570" y="2234248"/>
            <a:ext cx="4475480" cy="748665"/>
          </a:xfrm>
          <a:prstGeom prst="rect">
            <a:avLst/>
          </a:prstGeom>
        </p:spPr>
        <p:txBody>
          <a:bodyPr vert="horz" wrap="square" lIns="0" tIns="10583" rIns="0" bIns="0" rtlCol="0">
            <a:spAutoFit/>
          </a:bodyPr>
          <a:lstStyle/>
          <a:p>
            <a:pPr marL="12700" algn="ctr">
              <a:lnSpc>
                <a:spcPct val="100000"/>
              </a:lnSpc>
              <a:spcBef>
                <a:spcPts val="100"/>
              </a:spcBef>
            </a:pPr>
            <a:r>
              <a:rPr lang="pt-PT" altLang="en-US" sz="4800">
                <a:solidFill>
                  <a:schemeClr val="bg1"/>
                </a:solidFill>
                <a:latin typeface="Swiss921 BT" panose="020B0806030502050204" charset="0"/>
                <a:cs typeface="Swiss921 BT" panose="020B0806030502050204" charset="0"/>
                <a:sym typeface="+mn-ea"/>
              </a:rPr>
              <a:t>AWS Storage</a:t>
            </a:r>
            <a:endParaRPr lang="pt-PT" altLang="en-US" sz="4800">
              <a:solidFill>
                <a:schemeClr val="bg1"/>
              </a:solidFill>
              <a:latin typeface="Swiss921 BT" panose="020B0806030502050204" charset="0"/>
              <a:cs typeface="Swiss921 BT" panose="020B0806030502050204" charset="0"/>
              <a:sym typeface="+mn-ea"/>
            </a:endParaRPr>
          </a:p>
        </p:txBody>
      </p:sp>
      <p:pic>
        <p:nvPicPr>
          <p:cNvPr id="173064" name="Graphic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838" y="24987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Graphic 1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6011" y="24987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6" name="Rectangles 5"/>
          <p:cNvSpPr/>
          <p:nvPr/>
        </p:nvSpPr>
        <p:spPr>
          <a:xfrm>
            <a:off x="4181475" y="6376670"/>
            <a:ext cx="7673975" cy="32385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3" name="Title 1"/>
          <p:cNvSpPr>
            <a:spLocks noGrp="1"/>
          </p:cNvSpPr>
          <p:nvPr/>
        </p:nvSpPr>
        <p:spPr>
          <a:xfrm>
            <a:off x="379095" y="245803"/>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pPr>
              <a:lnSpc>
                <a:spcPct val="100000"/>
              </a:lnSpc>
              <a:spcBef>
                <a:spcPts val="100"/>
              </a:spcBef>
            </a:pPr>
            <a:r>
              <a:rPr lang="pt-PT" altLang="en-US" sz="2000" b="1">
                <a:solidFill>
                  <a:schemeClr val="bg1"/>
                </a:solidFill>
                <a:sym typeface="+mn-ea"/>
              </a:rPr>
              <a:t>Amazon S3 CLI Commands</a:t>
            </a:r>
            <a:endParaRPr lang="pt-PT" altLang="en-US" sz="2000" b="1">
              <a:solidFill>
                <a:schemeClr val="bg1"/>
              </a:solidFill>
              <a:sym typeface="+mn-ea"/>
            </a:endParaRPr>
          </a:p>
        </p:txBody>
      </p:sp>
      <p:sp>
        <p:nvSpPr>
          <p:cNvPr id="5" name="Rectangles 4"/>
          <p:cNvSpPr/>
          <p:nvPr/>
        </p:nvSpPr>
        <p:spPr>
          <a:xfrm>
            <a:off x="440690" y="635000"/>
            <a:ext cx="210312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3" name="Text Box 2"/>
          <p:cNvSpPr txBox="1"/>
          <p:nvPr/>
        </p:nvSpPr>
        <p:spPr>
          <a:xfrm>
            <a:off x="4320540" y="6411595"/>
            <a:ext cx="7510780" cy="275590"/>
          </a:xfrm>
          <a:prstGeom prst="rect">
            <a:avLst/>
          </a:prstGeom>
          <a:noFill/>
        </p:spPr>
        <p:txBody>
          <a:bodyPr wrap="square" rtlCol="0" anchor="t">
            <a:spAutoFit/>
          </a:bodyPr>
          <a:p>
            <a:r>
              <a:rPr lang="en-US" sz="1200">
                <a:solidFill>
                  <a:schemeClr val="bg1"/>
                </a:solidFill>
              </a:rPr>
              <a:t>https://github.com/weder96/joinCommunity2023/blob/main/learning/09_S3/README.md</a:t>
            </a:r>
            <a:endParaRPr lang="en-US" sz="1200">
              <a:solidFill>
                <a:schemeClr val="bg1"/>
              </a:solidFill>
            </a:endParaRPr>
          </a:p>
        </p:txBody>
      </p:sp>
      <p:pic>
        <p:nvPicPr>
          <p:cNvPr id="173064" name="Graphic 8"/>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887903" y="396081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3069" name="TextBox 9"/>
          <p:cNvSpPr txBox="1">
            <a:spLocks noChangeArrowheads="1"/>
          </p:cNvSpPr>
          <p:nvPr/>
        </p:nvSpPr>
        <p:spPr bwMode="auto">
          <a:xfrm>
            <a:off x="9511665" y="4773295"/>
            <a:ext cx="151574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 Amazon S3</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2" name="Picture 1"/>
          <p:cNvPicPr>
            <a:picLocks noChangeAspect="1"/>
          </p:cNvPicPr>
          <p:nvPr/>
        </p:nvPicPr>
        <p:blipFill>
          <a:blip r:embed="rId2"/>
          <a:stretch>
            <a:fillRect/>
          </a:stretch>
        </p:blipFill>
        <p:spPr>
          <a:xfrm>
            <a:off x="379095" y="821690"/>
            <a:ext cx="7788910" cy="5523865"/>
          </a:xfrm>
          <a:prstGeom prst="rect">
            <a:avLst/>
          </a:prstGeom>
        </p:spPr>
      </p:pic>
      <p:pic>
        <p:nvPicPr>
          <p:cNvPr id="4" name="Picture 3"/>
          <p:cNvPicPr>
            <a:picLocks noChangeAspect="1"/>
          </p:cNvPicPr>
          <p:nvPr/>
        </p:nvPicPr>
        <p:blipFill>
          <a:blip r:embed="rId3"/>
          <a:stretch>
            <a:fillRect/>
          </a:stretch>
        </p:blipFill>
        <p:spPr>
          <a:xfrm>
            <a:off x="9092565" y="887095"/>
            <a:ext cx="2216150" cy="2227580"/>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1"/>
          <a:stretch>
            <a:fillRect/>
          </a:stretch>
        </p:blipFill>
        <p:spPr>
          <a:xfrm>
            <a:off x="-38735" y="-19050"/>
            <a:ext cx="12230735" cy="6816090"/>
          </a:xfrm>
          <a:prstGeom prst="rect">
            <a:avLst/>
          </a:prstGeom>
        </p:spPr>
      </p:pic>
      <p:sp>
        <p:nvSpPr>
          <p:cNvPr id="2" name="Rectangles 1"/>
          <p:cNvSpPr/>
          <p:nvPr/>
        </p:nvSpPr>
        <p:spPr>
          <a:xfrm>
            <a:off x="-38735" y="121285"/>
            <a:ext cx="4629785" cy="6675755"/>
          </a:xfrm>
          <a:prstGeom prst="rect">
            <a:avLst/>
          </a:prstGeom>
          <a:solidFill>
            <a:srgbClr val="161E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object 3"/>
          <p:cNvSpPr txBox="1">
            <a:spLocks noGrp="1"/>
          </p:cNvSpPr>
          <p:nvPr>
            <p:ph type="title"/>
          </p:nvPr>
        </p:nvSpPr>
        <p:spPr>
          <a:xfrm>
            <a:off x="115570" y="2234248"/>
            <a:ext cx="4475480" cy="748665"/>
          </a:xfrm>
          <a:prstGeom prst="rect">
            <a:avLst/>
          </a:prstGeom>
        </p:spPr>
        <p:txBody>
          <a:bodyPr vert="horz" wrap="square" lIns="0" tIns="10583" rIns="0" bIns="0" rtlCol="0">
            <a:spAutoFit/>
          </a:bodyPr>
          <a:lstStyle/>
          <a:p>
            <a:pPr marL="12700" algn="ctr">
              <a:lnSpc>
                <a:spcPct val="100000"/>
              </a:lnSpc>
              <a:spcBef>
                <a:spcPts val="100"/>
              </a:spcBef>
            </a:pPr>
            <a:r>
              <a:rPr lang="pt-PT" altLang="en-US" sz="4800">
                <a:solidFill>
                  <a:schemeClr val="bg1"/>
                </a:solidFill>
                <a:latin typeface="Swiss921 BT" panose="020B0806030502050204" charset="0"/>
                <a:cs typeface="Swiss921 BT" panose="020B0806030502050204" charset="0"/>
                <a:sym typeface="+mn-ea"/>
              </a:rPr>
              <a:t>AWS Database</a:t>
            </a:r>
            <a:endParaRPr lang="pt-PT" altLang="en-US" sz="4800">
              <a:solidFill>
                <a:schemeClr val="bg1"/>
              </a:solidFill>
              <a:latin typeface="Swiss921 BT" panose="020B0806030502050204" charset="0"/>
              <a:cs typeface="Swiss921 BT" panose="020B0806030502050204" charset="0"/>
              <a:sym typeface="+mn-ea"/>
            </a:endParaRPr>
          </a:p>
        </p:txBody>
      </p:sp>
      <p:pic>
        <p:nvPicPr>
          <p:cNvPr id="4" name="Graphic 2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7970" y="45053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Graphic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5083" y="46069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Graphic 2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41880" y="450822"/>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6" name="Rectangles 5"/>
          <p:cNvSpPr/>
          <p:nvPr/>
        </p:nvSpPr>
        <p:spPr>
          <a:xfrm>
            <a:off x="4785995" y="6376670"/>
            <a:ext cx="7069455" cy="32385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3" name="Title 1"/>
          <p:cNvSpPr>
            <a:spLocks noGrp="1"/>
          </p:cNvSpPr>
          <p:nvPr/>
        </p:nvSpPr>
        <p:spPr>
          <a:xfrm>
            <a:off x="379095" y="245803"/>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pPr>
              <a:lnSpc>
                <a:spcPct val="100000"/>
              </a:lnSpc>
              <a:spcBef>
                <a:spcPts val="100"/>
              </a:spcBef>
            </a:pPr>
            <a:r>
              <a:rPr lang="en-US" sz="2000" b="1">
                <a:solidFill>
                  <a:schemeClr val="bg1"/>
                </a:solidFill>
                <a:sym typeface="+mn-ea"/>
              </a:rPr>
              <a:t>DynamoDB Primary Key, Partition Key and Sort Key</a:t>
            </a:r>
            <a:endParaRPr lang="en-US" sz="2000" b="1">
              <a:solidFill>
                <a:schemeClr val="bg1"/>
              </a:solidFill>
              <a:sym typeface="+mn-ea"/>
            </a:endParaRPr>
          </a:p>
        </p:txBody>
      </p:sp>
      <p:sp>
        <p:nvSpPr>
          <p:cNvPr id="2" name="Text Box 1"/>
          <p:cNvSpPr txBox="1"/>
          <p:nvPr/>
        </p:nvSpPr>
        <p:spPr>
          <a:xfrm>
            <a:off x="457835" y="808990"/>
            <a:ext cx="8407400" cy="4523105"/>
          </a:xfrm>
          <a:prstGeom prst="rect">
            <a:avLst/>
          </a:prstGeom>
          <a:noFill/>
        </p:spPr>
        <p:txBody>
          <a:bodyPr wrap="square" rtlCol="0" anchor="t">
            <a:spAutoFit/>
          </a:bodyPr>
          <a:p>
            <a:pPr indent="0" algn="l">
              <a:buFont typeface="Arial" panose="02080604020202020204" pitchFamily="34" charset="0"/>
              <a:buNone/>
            </a:pPr>
            <a:r>
              <a:rPr sz="1600">
                <a:solidFill>
                  <a:schemeClr val="bg1"/>
                </a:solidFill>
              </a:rPr>
              <a:t>A primary key </a:t>
            </a:r>
            <a:r>
              <a:rPr sz="1600" b="1">
                <a:solidFill>
                  <a:schemeClr val="bg1"/>
                </a:solidFill>
              </a:rPr>
              <a:t>uniquely identifies</a:t>
            </a:r>
            <a:r>
              <a:rPr sz="1600">
                <a:solidFill>
                  <a:schemeClr val="bg1"/>
                </a:solidFill>
              </a:rPr>
              <a:t> each item in the table, so no</a:t>
            </a:r>
            <a:endParaRPr sz="1600">
              <a:solidFill>
                <a:schemeClr val="bg1"/>
              </a:solidFill>
            </a:endParaRPr>
          </a:p>
          <a:p>
            <a:pPr indent="0" algn="l">
              <a:buFont typeface="Arial" panose="02080604020202020204" pitchFamily="34" charset="0"/>
              <a:buNone/>
            </a:pPr>
            <a:r>
              <a:rPr sz="1600">
                <a:solidFill>
                  <a:schemeClr val="bg1"/>
                </a:solidFill>
              </a:rPr>
              <a:t>two items can have the same key. DynamoDB supports two</a:t>
            </a:r>
            <a:endParaRPr sz="1600">
              <a:solidFill>
                <a:schemeClr val="bg1"/>
              </a:solidFill>
            </a:endParaRPr>
          </a:p>
          <a:p>
            <a:pPr indent="0" algn="l">
              <a:buFont typeface="Arial" panose="02080604020202020204" pitchFamily="34" charset="0"/>
              <a:buNone/>
            </a:pPr>
            <a:r>
              <a:rPr sz="1600">
                <a:solidFill>
                  <a:schemeClr val="bg1"/>
                </a:solidFill>
              </a:rPr>
              <a:t>different kinds of primary keys:</a:t>
            </a:r>
            <a:endParaRPr sz="1600">
              <a:solidFill>
                <a:schemeClr val="bg1"/>
              </a:solidFill>
            </a:endParaRPr>
          </a:p>
          <a:p>
            <a:pPr indent="0" algn="l">
              <a:buFont typeface="Arial" panose="02080604020202020204" pitchFamily="34" charset="0"/>
              <a:buNone/>
            </a:pPr>
            <a:r>
              <a:rPr lang="pt-PT" sz="1600">
                <a:solidFill>
                  <a:schemeClr val="bg1"/>
                </a:solidFill>
              </a:rPr>
              <a:t>    </a:t>
            </a:r>
            <a:r>
              <a:rPr sz="1600">
                <a:solidFill>
                  <a:schemeClr val="bg1"/>
                </a:solidFill>
              </a:rPr>
              <a:t>Partition key</a:t>
            </a:r>
            <a:endParaRPr sz="1600">
              <a:solidFill>
                <a:schemeClr val="bg1"/>
              </a:solidFill>
            </a:endParaRPr>
          </a:p>
          <a:p>
            <a:pPr indent="0" algn="l">
              <a:buFont typeface="Arial" panose="02080604020202020204" pitchFamily="34" charset="0"/>
              <a:buNone/>
            </a:pPr>
            <a:r>
              <a:rPr lang="pt-PT" sz="1600">
                <a:solidFill>
                  <a:schemeClr val="bg1"/>
                </a:solidFill>
              </a:rPr>
              <a:t>    </a:t>
            </a:r>
            <a:r>
              <a:rPr sz="1600">
                <a:solidFill>
                  <a:schemeClr val="bg1"/>
                </a:solidFill>
              </a:rPr>
              <a:t>Partition key and sort key</a:t>
            </a:r>
            <a:endParaRPr sz="1600">
              <a:solidFill>
                <a:schemeClr val="bg1"/>
              </a:solidFill>
            </a:endParaRPr>
          </a:p>
          <a:p>
            <a:pPr indent="0" algn="l">
              <a:buFont typeface="Arial" panose="02080604020202020204" pitchFamily="34" charset="0"/>
              <a:buNone/>
            </a:pPr>
            <a:endParaRPr sz="1600">
              <a:solidFill>
                <a:schemeClr val="bg1"/>
              </a:solidFill>
            </a:endParaRPr>
          </a:p>
          <a:p>
            <a:pPr indent="0" algn="l">
              <a:buFont typeface="Arial" panose="02080604020202020204" pitchFamily="34" charset="0"/>
              <a:buNone/>
            </a:pPr>
            <a:r>
              <a:rPr sz="1600" b="1">
                <a:solidFill>
                  <a:schemeClr val="bg1"/>
                </a:solidFill>
              </a:rPr>
              <a:t>Partition key</a:t>
            </a:r>
            <a:endParaRPr sz="1600" b="1">
              <a:solidFill>
                <a:schemeClr val="bg1"/>
              </a:solidFill>
            </a:endParaRPr>
          </a:p>
          <a:p>
            <a:pPr indent="0" algn="l">
              <a:buFont typeface="Arial" panose="02080604020202020204" pitchFamily="34" charset="0"/>
              <a:buNone/>
            </a:pPr>
            <a:r>
              <a:rPr sz="1600">
                <a:solidFill>
                  <a:schemeClr val="bg1"/>
                </a:solidFill>
              </a:rPr>
              <a:t>A simple primary key, composed of one attribute known as the</a:t>
            </a:r>
            <a:endParaRPr sz="1600">
              <a:solidFill>
                <a:schemeClr val="bg1"/>
              </a:solidFill>
            </a:endParaRPr>
          </a:p>
          <a:p>
            <a:pPr indent="0" algn="l">
              <a:buFont typeface="Arial" panose="02080604020202020204" pitchFamily="34" charset="0"/>
              <a:buNone/>
            </a:pPr>
            <a:r>
              <a:rPr sz="1600">
                <a:solidFill>
                  <a:schemeClr val="bg1"/>
                </a:solidFill>
              </a:rPr>
              <a:t>partition key.</a:t>
            </a:r>
            <a:endParaRPr sz="1600">
              <a:solidFill>
                <a:schemeClr val="bg1"/>
              </a:solidFill>
            </a:endParaRPr>
          </a:p>
          <a:p>
            <a:pPr indent="0" algn="l">
              <a:buFont typeface="Arial" panose="02080604020202020204" pitchFamily="34" charset="0"/>
              <a:buNone/>
            </a:pPr>
            <a:endParaRPr sz="1600">
              <a:solidFill>
                <a:schemeClr val="bg1"/>
              </a:solidFill>
            </a:endParaRPr>
          </a:p>
          <a:p>
            <a:pPr indent="0" algn="l">
              <a:buFont typeface="Arial" panose="02080604020202020204" pitchFamily="34" charset="0"/>
              <a:buNone/>
            </a:pPr>
            <a:r>
              <a:rPr sz="1600" b="1">
                <a:solidFill>
                  <a:schemeClr val="bg1"/>
                </a:solidFill>
              </a:rPr>
              <a:t>Partition key and Sort Key</a:t>
            </a:r>
            <a:endParaRPr sz="1600" b="1">
              <a:solidFill>
                <a:schemeClr val="bg1"/>
              </a:solidFill>
            </a:endParaRPr>
          </a:p>
          <a:p>
            <a:pPr indent="0" algn="l">
              <a:buFont typeface="Arial" panose="02080604020202020204" pitchFamily="34" charset="0"/>
              <a:buNone/>
            </a:pPr>
            <a:r>
              <a:rPr sz="1600">
                <a:solidFill>
                  <a:schemeClr val="bg1"/>
                </a:solidFill>
              </a:rPr>
              <a:t>It is Referred to as a composite primary key, this type of key is</a:t>
            </a:r>
            <a:endParaRPr sz="1600">
              <a:solidFill>
                <a:schemeClr val="bg1"/>
              </a:solidFill>
            </a:endParaRPr>
          </a:p>
          <a:p>
            <a:pPr indent="0" algn="l">
              <a:buFont typeface="Arial" panose="02080604020202020204" pitchFamily="34" charset="0"/>
              <a:buNone/>
            </a:pPr>
            <a:r>
              <a:rPr sz="1600">
                <a:solidFill>
                  <a:schemeClr val="bg1"/>
                </a:solidFill>
              </a:rPr>
              <a:t>composed of two attributes. The first attribute is the partition</a:t>
            </a:r>
            <a:endParaRPr sz="1600">
              <a:solidFill>
                <a:schemeClr val="bg1"/>
              </a:solidFill>
            </a:endParaRPr>
          </a:p>
          <a:p>
            <a:pPr indent="0" algn="l">
              <a:buFont typeface="Arial" panose="02080604020202020204" pitchFamily="34" charset="0"/>
              <a:buNone/>
            </a:pPr>
            <a:r>
              <a:rPr sz="1600">
                <a:solidFill>
                  <a:schemeClr val="bg1"/>
                </a:solidFill>
              </a:rPr>
              <a:t>key, and the second attribute is the sort key.</a:t>
            </a:r>
            <a:endParaRPr sz="1600">
              <a:solidFill>
                <a:schemeClr val="bg1"/>
              </a:solidFill>
            </a:endParaRPr>
          </a:p>
          <a:p>
            <a:pPr indent="0" algn="l">
              <a:buFont typeface="Arial" panose="02080604020202020204" pitchFamily="34" charset="0"/>
              <a:buNone/>
            </a:pPr>
            <a:endParaRPr sz="1600">
              <a:solidFill>
                <a:schemeClr val="bg1"/>
              </a:solidFill>
            </a:endParaRPr>
          </a:p>
          <a:p>
            <a:pPr indent="0" algn="l">
              <a:buFont typeface="Arial" panose="02080604020202020204" pitchFamily="34" charset="0"/>
              <a:buNone/>
            </a:pPr>
            <a:r>
              <a:rPr sz="1600">
                <a:solidFill>
                  <a:schemeClr val="bg1"/>
                </a:solidFill>
              </a:rPr>
              <a:t>DynamoDB uses the partition key value as input to an internal</a:t>
            </a:r>
            <a:endParaRPr sz="1600">
              <a:solidFill>
                <a:schemeClr val="bg1"/>
              </a:solidFill>
            </a:endParaRPr>
          </a:p>
          <a:p>
            <a:pPr indent="0" algn="l">
              <a:buFont typeface="Arial" panose="02080604020202020204" pitchFamily="34" charset="0"/>
              <a:buNone/>
            </a:pPr>
            <a:r>
              <a:rPr sz="1600">
                <a:solidFill>
                  <a:schemeClr val="bg1"/>
                </a:solidFill>
              </a:rPr>
              <a:t>hash function. A composite primary key gives you additional</a:t>
            </a:r>
            <a:endParaRPr sz="1600">
              <a:solidFill>
                <a:schemeClr val="bg1"/>
              </a:solidFill>
            </a:endParaRPr>
          </a:p>
          <a:p>
            <a:pPr indent="0" algn="l">
              <a:buFont typeface="Arial" panose="02080604020202020204" pitchFamily="34" charset="0"/>
              <a:buNone/>
            </a:pPr>
            <a:r>
              <a:rPr sz="1600">
                <a:solidFill>
                  <a:schemeClr val="bg1"/>
                </a:solidFill>
              </a:rPr>
              <a:t>flexibility when </a:t>
            </a:r>
            <a:r>
              <a:rPr sz="1600" b="1">
                <a:solidFill>
                  <a:schemeClr val="bg1"/>
                </a:solidFill>
              </a:rPr>
              <a:t>querying data</a:t>
            </a:r>
            <a:endParaRPr sz="1600" b="1">
              <a:solidFill>
                <a:schemeClr val="bg1"/>
              </a:solidFill>
            </a:endParaRPr>
          </a:p>
        </p:txBody>
      </p:sp>
      <p:sp>
        <p:nvSpPr>
          <p:cNvPr id="5" name="Rectangles 4"/>
          <p:cNvSpPr/>
          <p:nvPr/>
        </p:nvSpPr>
        <p:spPr>
          <a:xfrm>
            <a:off x="440690" y="635000"/>
            <a:ext cx="667512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3" name="Text Box 2"/>
          <p:cNvSpPr txBox="1"/>
          <p:nvPr/>
        </p:nvSpPr>
        <p:spPr>
          <a:xfrm>
            <a:off x="5053330" y="6410325"/>
            <a:ext cx="6833870" cy="275590"/>
          </a:xfrm>
          <a:prstGeom prst="rect">
            <a:avLst/>
          </a:prstGeom>
          <a:noFill/>
        </p:spPr>
        <p:txBody>
          <a:bodyPr wrap="square" rtlCol="0" anchor="t">
            <a:spAutoFit/>
          </a:bodyPr>
          <a:p>
            <a:r>
              <a:rPr lang="en-US" sz="1200">
                <a:solidFill>
                  <a:schemeClr val="bg1"/>
                </a:solidFill>
              </a:rPr>
              <a:t>https://aws.amazon.com/blogs/database/choosing-the-right-dynamodb-partition-key/</a:t>
            </a:r>
            <a:endParaRPr lang="en-US" sz="1200">
              <a:solidFill>
                <a:schemeClr val="bg1"/>
              </a:solidFill>
            </a:endParaRPr>
          </a:p>
        </p:txBody>
      </p:sp>
      <p:pic>
        <p:nvPicPr>
          <p:cNvPr id="104449" name="Graphic 2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79095" y="581056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p:cNvPicPr>
            <a:picLocks noChangeAspect="1"/>
          </p:cNvPicPr>
          <p:nvPr/>
        </p:nvPicPr>
        <p:blipFill>
          <a:blip r:embed="rId2"/>
          <a:stretch>
            <a:fillRect/>
          </a:stretch>
        </p:blipFill>
        <p:spPr>
          <a:xfrm>
            <a:off x="6838315" y="709930"/>
            <a:ext cx="4982210" cy="3027045"/>
          </a:xfrm>
          <a:prstGeom prst="rect">
            <a:avLst/>
          </a:prstGeom>
        </p:spPr>
      </p:pic>
      <p:pic>
        <p:nvPicPr>
          <p:cNvPr id="8" name="Picture 7"/>
          <p:cNvPicPr>
            <a:picLocks noChangeAspect="1"/>
          </p:cNvPicPr>
          <p:nvPr/>
        </p:nvPicPr>
        <p:blipFill>
          <a:blip r:embed="rId3"/>
          <a:stretch>
            <a:fillRect/>
          </a:stretch>
        </p:blipFill>
        <p:spPr>
          <a:xfrm>
            <a:off x="6798945" y="3930650"/>
            <a:ext cx="5073650" cy="2286000"/>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6" name="Rectangles 5"/>
          <p:cNvSpPr/>
          <p:nvPr/>
        </p:nvSpPr>
        <p:spPr>
          <a:xfrm>
            <a:off x="5588000" y="6376670"/>
            <a:ext cx="6267450" cy="32385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3" name="Title 1"/>
          <p:cNvSpPr>
            <a:spLocks noGrp="1"/>
          </p:cNvSpPr>
          <p:nvPr/>
        </p:nvSpPr>
        <p:spPr>
          <a:xfrm>
            <a:off x="379095" y="245803"/>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pPr>
              <a:lnSpc>
                <a:spcPct val="100000"/>
              </a:lnSpc>
              <a:spcBef>
                <a:spcPts val="100"/>
              </a:spcBef>
            </a:pPr>
            <a:r>
              <a:rPr lang="en-US" sz="2000" b="1">
                <a:solidFill>
                  <a:schemeClr val="bg1"/>
                </a:solidFill>
                <a:sym typeface="+mn-ea"/>
              </a:rPr>
              <a:t>DynamoDB</a:t>
            </a:r>
            <a:r>
              <a:rPr lang="pt-PT" altLang="en-US" sz="2000" b="1">
                <a:solidFill>
                  <a:schemeClr val="bg1"/>
                </a:solidFill>
                <a:sym typeface="+mn-ea"/>
              </a:rPr>
              <a:t> Python(Boto3)</a:t>
            </a:r>
            <a:endParaRPr lang="pt-PT" altLang="en-US" sz="2000" b="1">
              <a:solidFill>
                <a:schemeClr val="bg1"/>
              </a:solidFill>
              <a:sym typeface="+mn-ea"/>
            </a:endParaRPr>
          </a:p>
        </p:txBody>
      </p:sp>
      <p:sp>
        <p:nvSpPr>
          <p:cNvPr id="5" name="Rectangles 4"/>
          <p:cNvSpPr/>
          <p:nvPr/>
        </p:nvSpPr>
        <p:spPr>
          <a:xfrm>
            <a:off x="440690" y="635000"/>
            <a:ext cx="210312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3" name="Text Box 2"/>
          <p:cNvSpPr txBox="1"/>
          <p:nvPr/>
        </p:nvSpPr>
        <p:spPr>
          <a:xfrm>
            <a:off x="5822315" y="6409690"/>
            <a:ext cx="5932170" cy="275590"/>
          </a:xfrm>
          <a:prstGeom prst="rect">
            <a:avLst/>
          </a:prstGeom>
          <a:noFill/>
        </p:spPr>
        <p:txBody>
          <a:bodyPr wrap="square" rtlCol="0" anchor="t">
            <a:spAutoFit/>
          </a:bodyPr>
          <a:p>
            <a:r>
              <a:rPr lang="en-US" sz="1200">
                <a:solidFill>
                  <a:schemeClr val="bg1"/>
                </a:solidFill>
              </a:rPr>
              <a:t>https://github.com/weder96/joinCommunity2023/tree/main/learning/08_dynamodb</a:t>
            </a:r>
            <a:endParaRPr lang="en-US" sz="1200">
              <a:solidFill>
                <a:schemeClr val="bg1"/>
              </a:solidFill>
            </a:endParaRPr>
          </a:p>
        </p:txBody>
      </p:sp>
      <p:pic>
        <p:nvPicPr>
          <p:cNvPr id="104449" name="Graphic 2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136505" y="465232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7"/>
          <p:cNvPicPr>
            <a:picLocks noChangeAspect="1"/>
          </p:cNvPicPr>
          <p:nvPr/>
        </p:nvPicPr>
        <p:blipFill>
          <a:blip r:embed="rId2"/>
          <a:stretch>
            <a:fillRect/>
          </a:stretch>
        </p:blipFill>
        <p:spPr>
          <a:xfrm>
            <a:off x="9246235" y="1231265"/>
            <a:ext cx="2139950" cy="2151380"/>
          </a:xfrm>
          <a:prstGeom prst="rect">
            <a:avLst/>
          </a:prstGeom>
        </p:spPr>
      </p:pic>
      <p:pic>
        <p:nvPicPr>
          <p:cNvPr id="2" name="Picture 1"/>
          <p:cNvPicPr>
            <a:picLocks noChangeAspect="1"/>
          </p:cNvPicPr>
          <p:nvPr/>
        </p:nvPicPr>
        <p:blipFill>
          <a:blip r:embed="rId3"/>
          <a:stretch>
            <a:fillRect/>
          </a:stretch>
        </p:blipFill>
        <p:spPr>
          <a:xfrm>
            <a:off x="440690" y="838200"/>
            <a:ext cx="7807960" cy="5415280"/>
          </a:xfrm>
          <a:prstGeom prst="rect">
            <a:avLst/>
          </a:prstGeom>
        </p:spPr>
      </p:pic>
      <p:sp>
        <p:nvSpPr>
          <p:cNvPr id="4" name="Rectangles 3"/>
          <p:cNvSpPr/>
          <p:nvPr/>
        </p:nvSpPr>
        <p:spPr>
          <a:xfrm>
            <a:off x="560705" y="4501515"/>
            <a:ext cx="2230755" cy="129794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9" name="Rectangles 8"/>
          <p:cNvSpPr/>
          <p:nvPr/>
        </p:nvSpPr>
        <p:spPr>
          <a:xfrm>
            <a:off x="3591560" y="2780030"/>
            <a:ext cx="3912235" cy="344106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6" name="Rectangles 5"/>
          <p:cNvSpPr/>
          <p:nvPr/>
        </p:nvSpPr>
        <p:spPr>
          <a:xfrm>
            <a:off x="5588000" y="6376670"/>
            <a:ext cx="6267450" cy="32385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3" name="Title 1"/>
          <p:cNvSpPr>
            <a:spLocks noGrp="1"/>
          </p:cNvSpPr>
          <p:nvPr/>
        </p:nvSpPr>
        <p:spPr>
          <a:xfrm>
            <a:off x="379095" y="245803"/>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pPr>
              <a:lnSpc>
                <a:spcPct val="100000"/>
              </a:lnSpc>
              <a:spcBef>
                <a:spcPts val="100"/>
              </a:spcBef>
            </a:pPr>
            <a:r>
              <a:rPr lang="en-US" sz="2000" b="1">
                <a:solidFill>
                  <a:schemeClr val="bg1"/>
                </a:solidFill>
                <a:sym typeface="+mn-ea"/>
              </a:rPr>
              <a:t>DynamoDB</a:t>
            </a:r>
            <a:r>
              <a:rPr lang="pt-PT" altLang="en-US" sz="2000" b="1">
                <a:solidFill>
                  <a:schemeClr val="bg1"/>
                </a:solidFill>
                <a:sym typeface="+mn-ea"/>
              </a:rPr>
              <a:t> CLI Commands</a:t>
            </a:r>
            <a:endParaRPr lang="pt-PT" altLang="en-US" sz="2000" b="1">
              <a:solidFill>
                <a:schemeClr val="bg1"/>
              </a:solidFill>
              <a:sym typeface="+mn-ea"/>
            </a:endParaRPr>
          </a:p>
        </p:txBody>
      </p:sp>
      <p:sp>
        <p:nvSpPr>
          <p:cNvPr id="5" name="Rectangles 4"/>
          <p:cNvSpPr/>
          <p:nvPr/>
        </p:nvSpPr>
        <p:spPr>
          <a:xfrm>
            <a:off x="440690" y="635000"/>
            <a:ext cx="210312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3" name="Text Box 2"/>
          <p:cNvSpPr txBox="1"/>
          <p:nvPr/>
        </p:nvSpPr>
        <p:spPr>
          <a:xfrm>
            <a:off x="5822315" y="6409690"/>
            <a:ext cx="5932170" cy="275590"/>
          </a:xfrm>
          <a:prstGeom prst="rect">
            <a:avLst/>
          </a:prstGeom>
          <a:noFill/>
        </p:spPr>
        <p:txBody>
          <a:bodyPr wrap="square" rtlCol="0" anchor="t">
            <a:spAutoFit/>
          </a:bodyPr>
          <a:p>
            <a:r>
              <a:rPr lang="en-US" sz="1200">
                <a:solidFill>
                  <a:schemeClr val="bg1"/>
                </a:solidFill>
              </a:rPr>
              <a:t>https://github.com/weder96/joinCommunity2023/tree/main/learning/08_dynamodb</a:t>
            </a:r>
            <a:endParaRPr lang="en-US" sz="1200">
              <a:solidFill>
                <a:schemeClr val="bg1"/>
              </a:solidFill>
            </a:endParaRPr>
          </a:p>
        </p:txBody>
      </p:sp>
      <p:pic>
        <p:nvPicPr>
          <p:cNvPr id="104449" name="Graphic 2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136505" y="465232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p:cNvPicPr>
            <a:picLocks noChangeAspect="1"/>
          </p:cNvPicPr>
          <p:nvPr/>
        </p:nvPicPr>
        <p:blipFill>
          <a:blip r:embed="rId2"/>
          <a:stretch>
            <a:fillRect/>
          </a:stretch>
        </p:blipFill>
        <p:spPr>
          <a:xfrm>
            <a:off x="492760" y="887095"/>
            <a:ext cx="8150225" cy="5185410"/>
          </a:xfrm>
          <a:prstGeom prst="rect">
            <a:avLst/>
          </a:prstGeom>
        </p:spPr>
      </p:pic>
      <p:pic>
        <p:nvPicPr>
          <p:cNvPr id="8" name="Picture 7"/>
          <p:cNvPicPr>
            <a:picLocks noChangeAspect="1"/>
          </p:cNvPicPr>
          <p:nvPr/>
        </p:nvPicPr>
        <p:blipFill>
          <a:blip r:embed="rId3"/>
          <a:stretch>
            <a:fillRect/>
          </a:stretch>
        </p:blipFill>
        <p:spPr>
          <a:xfrm>
            <a:off x="9246235" y="1231265"/>
            <a:ext cx="2139950" cy="2151380"/>
          </a:xfrm>
          <a:prstGeom prst="rect">
            <a:avLst/>
          </a:prstGeom>
        </p:spPr>
      </p:pic>
      <p:sp>
        <p:nvSpPr>
          <p:cNvPr id="9" name="Rectangles 8"/>
          <p:cNvSpPr/>
          <p:nvPr/>
        </p:nvSpPr>
        <p:spPr>
          <a:xfrm>
            <a:off x="2146300" y="3382645"/>
            <a:ext cx="6475095" cy="198818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3495" y="12700"/>
            <a:ext cx="12202795" cy="6869430"/>
          </a:xfrm>
          <a:prstGeom prst="rect">
            <a:avLst/>
          </a:prstGeom>
        </p:spPr>
      </p:pic>
      <p:sp>
        <p:nvSpPr>
          <p:cNvPr id="6" name="Rectangles 5"/>
          <p:cNvSpPr/>
          <p:nvPr/>
        </p:nvSpPr>
        <p:spPr>
          <a:xfrm>
            <a:off x="12065" y="-19685"/>
            <a:ext cx="4629785" cy="6908165"/>
          </a:xfrm>
          <a:prstGeom prst="rect">
            <a:avLst/>
          </a:prstGeom>
          <a:solidFill>
            <a:srgbClr val="161E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object 3"/>
          <p:cNvSpPr txBox="1">
            <a:spLocks noGrp="1"/>
          </p:cNvSpPr>
          <p:nvPr>
            <p:ph type="title"/>
          </p:nvPr>
        </p:nvSpPr>
        <p:spPr>
          <a:xfrm>
            <a:off x="258445" y="1864995"/>
            <a:ext cx="3228340" cy="1487170"/>
          </a:xfrm>
          <a:prstGeom prst="rect">
            <a:avLst/>
          </a:prstGeom>
        </p:spPr>
        <p:txBody>
          <a:bodyPr vert="horz" wrap="square" lIns="0" tIns="10583" rIns="0" bIns="0" rtlCol="0">
            <a:spAutoFit/>
          </a:bodyPr>
          <a:lstStyle/>
          <a:p>
            <a:pPr marL="12700" algn="ctr">
              <a:lnSpc>
                <a:spcPct val="100000"/>
              </a:lnSpc>
              <a:spcBef>
                <a:spcPts val="100"/>
              </a:spcBef>
            </a:pPr>
            <a:r>
              <a:rPr lang="pt-PT" altLang="en-US" sz="4800">
                <a:solidFill>
                  <a:schemeClr val="bg1"/>
                </a:solidFill>
                <a:latin typeface="Swiss921 BT" panose="020B0806030502050204" charset="0"/>
                <a:cs typeface="Swiss921 BT" panose="020B0806030502050204" charset="0"/>
                <a:sym typeface="+mn-ea"/>
              </a:rPr>
              <a:t>AWS API </a:t>
            </a:r>
            <a:br>
              <a:rPr lang="pt-PT" altLang="en-US" sz="4800">
                <a:solidFill>
                  <a:schemeClr val="bg1"/>
                </a:solidFill>
                <a:latin typeface="Swiss921 BT" panose="020B0806030502050204" charset="0"/>
                <a:cs typeface="Swiss921 BT" panose="020B0806030502050204" charset="0"/>
                <a:sym typeface="+mn-ea"/>
              </a:rPr>
            </a:br>
            <a:r>
              <a:rPr lang="pt-PT" altLang="en-US" sz="4800">
                <a:solidFill>
                  <a:schemeClr val="bg1"/>
                </a:solidFill>
                <a:latin typeface="Swiss921 BT" panose="020B0806030502050204" charset="0"/>
                <a:cs typeface="Swiss921 BT" panose="020B0806030502050204" charset="0"/>
                <a:sym typeface="+mn-ea"/>
              </a:rPr>
              <a:t>Gateway</a:t>
            </a:r>
            <a:endParaRPr lang="pt-PT" altLang="en-US" sz="4800">
              <a:solidFill>
                <a:schemeClr val="bg1"/>
              </a:solidFill>
              <a:latin typeface="Swiss921 BT" panose="020B0806030502050204" charset="0"/>
              <a:cs typeface="Swiss921 BT" panose="020B0806030502050204" charset="0"/>
              <a:sym typeface="+mn-ea"/>
            </a:endParaRPr>
          </a:p>
        </p:txBody>
      </p:sp>
      <p:pic>
        <p:nvPicPr>
          <p:cNvPr id="28" name="Graphic 17"/>
          <p:cNvPicPr>
            <a:picLocks noChangeAspect="1" noChangeArrowheads="1"/>
          </p:cNvPicPr>
          <p:nvPr/>
        </p:nvPicPr>
        <p:blipFill>
          <a:blip r:embed="rId3"/>
          <a:srcRect/>
          <a:stretch>
            <a:fillRect/>
          </a:stretch>
        </p:blipFill>
        <p:spPr bwMode="auto">
          <a:xfrm>
            <a:off x="406396" y="3048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6" name="Rectangles 5"/>
          <p:cNvSpPr/>
          <p:nvPr/>
        </p:nvSpPr>
        <p:spPr>
          <a:xfrm>
            <a:off x="4628515" y="6376670"/>
            <a:ext cx="7226935" cy="32385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3" name="Title 1"/>
          <p:cNvSpPr>
            <a:spLocks noGrp="1"/>
          </p:cNvSpPr>
          <p:nvPr/>
        </p:nvSpPr>
        <p:spPr>
          <a:xfrm>
            <a:off x="379095" y="245803"/>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pPr>
              <a:lnSpc>
                <a:spcPct val="100000"/>
              </a:lnSpc>
              <a:spcBef>
                <a:spcPts val="100"/>
              </a:spcBef>
            </a:pPr>
            <a:r>
              <a:rPr lang="en-US" sz="2000" b="1">
                <a:solidFill>
                  <a:schemeClr val="bg1"/>
                </a:solidFill>
                <a:sym typeface="+mn-ea"/>
              </a:rPr>
              <a:t>Amazon API Gateway</a:t>
            </a:r>
            <a:r>
              <a:rPr lang="pt-PT" altLang="en-US" sz="2000" b="1">
                <a:solidFill>
                  <a:schemeClr val="bg1"/>
                </a:solidFill>
                <a:sym typeface="+mn-ea"/>
              </a:rPr>
              <a:t> Concepts</a:t>
            </a:r>
            <a:endParaRPr lang="en-US" sz="2000" b="1">
              <a:solidFill>
                <a:schemeClr val="bg1"/>
              </a:solidFill>
              <a:sym typeface="+mn-ea"/>
            </a:endParaRPr>
          </a:p>
        </p:txBody>
      </p:sp>
      <p:sp>
        <p:nvSpPr>
          <p:cNvPr id="2" name="Text Box 1"/>
          <p:cNvSpPr txBox="1"/>
          <p:nvPr/>
        </p:nvSpPr>
        <p:spPr>
          <a:xfrm>
            <a:off x="457835" y="924560"/>
            <a:ext cx="9357995" cy="5046345"/>
          </a:xfrm>
          <a:prstGeom prst="rect">
            <a:avLst/>
          </a:prstGeom>
          <a:noFill/>
        </p:spPr>
        <p:txBody>
          <a:bodyPr wrap="square" rtlCol="0" anchor="t">
            <a:spAutoFit/>
          </a:bodyPr>
          <a:p>
            <a:pPr indent="0" algn="l">
              <a:buFont typeface="Arial" panose="02080604020202020204" pitchFamily="34" charset="0"/>
              <a:buNone/>
            </a:pPr>
            <a:r>
              <a:rPr sz="1400" b="1">
                <a:solidFill>
                  <a:schemeClr val="bg1"/>
                </a:solidFill>
              </a:rPr>
              <a:t>API </a:t>
            </a:r>
            <a:r>
              <a:rPr lang="pt-PT" sz="1400" b="1">
                <a:solidFill>
                  <a:schemeClr val="bg1"/>
                </a:solidFill>
              </a:rPr>
              <a:t>D</a:t>
            </a:r>
            <a:r>
              <a:rPr sz="1400" b="1">
                <a:solidFill>
                  <a:schemeClr val="bg1"/>
                </a:solidFill>
              </a:rPr>
              <a:t>eployment</a:t>
            </a:r>
            <a:r>
              <a:rPr sz="1400">
                <a:solidFill>
                  <a:schemeClr val="bg1"/>
                </a:solidFill>
              </a:rPr>
              <a:t> – a point-in-time snapshot of your API Gateway API resources and methods. To be available for clients to use, the deployment must be associated with one or more API stages.</a:t>
            </a:r>
            <a:endParaRPr sz="1400">
              <a:solidFill>
                <a:schemeClr val="bg1"/>
              </a:solidFill>
            </a:endParaRPr>
          </a:p>
          <a:p>
            <a:pPr indent="0" algn="l">
              <a:buFont typeface="Arial" panose="02080604020202020204" pitchFamily="34" charset="0"/>
              <a:buNone/>
            </a:pPr>
            <a:endParaRPr sz="1400">
              <a:solidFill>
                <a:schemeClr val="bg1"/>
              </a:solidFill>
            </a:endParaRPr>
          </a:p>
          <a:p>
            <a:pPr indent="0" algn="l">
              <a:buFont typeface="Arial" panose="02080604020202020204" pitchFamily="34" charset="0"/>
              <a:buNone/>
            </a:pPr>
            <a:r>
              <a:rPr sz="1400" b="1">
                <a:solidFill>
                  <a:schemeClr val="bg1"/>
                </a:solidFill>
              </a:rPr>
              <a:t>API endpoints</a:t>
            </a:r>
            <a:r>
              <a:rPr sz="1400">
                <a:solidFill>
                  <a:schemeClr val="bg1"/>
                </a:solidFill>
              </a:rPr>
              <a:t> – host names APIs in API Gateway, which are deployed to a specific region and of the format: rest-api-id.execute-api.region.amazonaws.com</a:t>
            </a:r>
            <a:endParaRPr sz="1400">
              <a:solidFill>
                <a:schemeClr val="bg1"/>
              </a:solidFill>
            </a:endParaRPr>
          </a:p>
          <a:p>
            <a:pPr indent="0" algn="l">
              <a:buFont typeface="Arial" panose="02080604020202020204" pitchFamily="34" charset="0"/>
              <a:buNone/>
            </a:pPr>
            <a:endParaRPr sz="1400">
              <a:solidFill>
                <a:schemeClr val="bg1"/>
              </a:solidFill>
            </a:endParaRPr>
          </a:p>
          <a:p>
            <a:pPr indent="0" algn="l">
              <a:buFont typeface="Arial" panose="02080604020202020204" pitchFamily="34" charset="0"/>
              <a:buNone/>
            </a:pPr>
            <a:r>
              <a:rPr sz="1400" b="1">
                <a:solidFill>
                  <a:schemeClr val="bg1"/>
                </a:solidFill>
              </a:rPr>
              <a:t>API key</a:t>
            </a:r>
            <a:r>
              <a:rPr sz="1400">
                <a:solidFill>
                  <a:schemeClr val="bg1"/>
                </a:solidFill>
              </a:rPr>
              <a:t> – An alphanumeric string that API Gateway uses to identify an app developer who uses your API.</a:t>
            </a:r>
            <a:endParaRPr sz="1400">
              <a:solidFill>
                <a:schemeClr val="bg1"/>
              </a:solidFill>
            </a:endParaRPr>
          </a:p>
          <a:p>
            <a:pPr indent="0" algn="l">
              <a:buFont typeface="Arial" panose="02080604020202020204" pitchFamily="34" charset="0"/>
              <a:buNone/>
            </a:pPr>
            <a:endParaRPr sz="1400">
              <a:solidFill>
                <a:schemeClr val="bg1"/>
              </a:solidFill>
            </a:endParaRPr>
          </a:p>
          <a:p>
            <a:pPr indent="0" algn="l">
              <a:buFont typeface="Arial" panose="02080604020202020204" pitchFamily="34" charset="0"/>
              <a:buNone/>
            </a:pPr>
            <a:r>
              <a:rPr sz="1400" b="1">
                <a:solidFill>
                  <a:schemeClr val="bg1"/>
                </a:solidFill>
              </a:rPr>
              <a:t>API stage</a:t>
            </a:r>
            <a:r>
              <a:rPr sz="1400">
                <a:solidFill>
                  <a:schemeClr val="bg1"/>
                </a:solidFill>
              </a:rPr>
              <a:t> – A logical reference to a lifecycle state of your API. API stages are identified by API ID and stage name.</a:t>
            </a:r>
            <a:endParaRPr sz="1400">
              <a:solidFill>
                <a:schemeClr val="bg1"/>
              </a:solidFill>
            </a:endParaRPr>
          </a:p>
          <a:p>
            <a:pPr indent="0" algn="l">
              <a:buFont typeface="Arial" panose="02080604020202020204" pitchFamily="34" charset="0"/>
              <a:buNone/>
            </a:pPr>
            <a:endParaRPr sz="1400">
              <a:solidFill>
                <a:schemeClr val="bg1"/>
              </a:solidFill>
            </a:endParaRPr>
          </a:p>
          <a:p>
            <a:pPr indent="0" algn="l">
              <a:buFont typeface="Arial" panose="02080604020202020204" pitchFamily="34" charset="0"/>
              <a:buNone/>
            </a:pPr>
            <a:r>
              <a:rPr sz="1400" b="1">
                <a:solidFill>
                  <a:schemeClr val="bg1"/>
                </a:solidFill>
              </a:rPr>
              <a:t>Model</a:t>
            </a:r>
            <a:r>
              <a:rPr sz="1400">
                <a:solidFill>
                  <a:schemeClr val="bg1"/>
                </a:solidFill>
              </a:rPr>
              <a:t> – Data schema specifying the data structure of a request or response payload.</a:t>
            </a:r>
            <a:endParaRPr sz="1400">
              <a:solidFill>
                <a:schemeClr val="bg1"/>
              </a:solidFill>
            </a:endParaRPr>
          </a:p>
          <a:p>
            <a:pPr indent="0" algn="l">
              <a:buFont typeface="Arial" panose="02080604020202020204" pitchFamily="34" charset="0"/>
              <a:buNone/>
            </a:pPr>
            <a:endParaRPr sz="1400">
              <a:solidFill>
                <a:schemeClr val="bg1"/>
              </a:solidFill>
            </a:endParaRPr>
          </a:p>
          <a:p>
            <a:pPr indent="0" algn="l">
              <a:buFont typeface="Arial" panose="02080604020202020204" pitchFamily="34" charset="0"/>
              <a:buNone/>
            </a:pPr>
            <a:r>
              <a:rPr sz="1400" b="1">
                <a:solidFill>
                  <a:schemeClr val="bg1"/>
                </a:solidFill>
              </a:rPr>
              <a:t>Private API</a:t>
            </a:r>
            <a:r>
              <a:rPr sz="1400">
                <a:solidFill>
                  <a:schemeClr val="bg1"/>
                </a:solidFill>
              </a:rPr>
              <a:t> – An API that is exposed through interface VPC endpoints and isolated from the public internet</a:t>
            </a:r>
            <a:endParaRPr sz="1400">
              <a:solidFill>
                <a:schemeClr val="bg1"/>
              </a:solidFill>
            </a:endParaRPr>
          </a:p>
          <a:p>
            <a:pPr indent="0" algn="l">
              <a:buFont typeface="Arial" panose="02080604020202020204" pitchFamily="34" charset="0"/>
              <a:buNone/>
            </a:pPr>
            <a:endParaRPr sz="1400">
              <a:solidFill>
                <a:schemeClr val="bg1"/>
              </a:solidFill>
            </a:endParaRPr>
          </a:p>
          <a:p>
            <a:pPr indent="0" algn="l">
              <a:buFont typeface="Arial" panose="02080604020202020204" pitchFamily="34" charset="0"/>
              <a:buNone/>
            </a:pPr>
            <a:r>
              <a:rPr sz="1400" b="1">
                <a:solidFill>
                  <a:schemeClr val="bg1"/>
                </a:solidFill>
              </a:rPr>
              <a:t>Private integration</a:t>
            </a:r>
            <a:r>
              <a:rPr sz="1400">
                <a:solidFill>
                  <a:schemeClr val="bg1"/>
                </a:solidFill>
              </a:rPr>
              <a:t> – An API Gateway integration type for a client to access resources inside a customer’s VPC through a private API endpoint without exposing the resources to the public internet.</a:t>
            </a:r>
            <a:endParaRPr sz="1400">
              <a:solidFill>
                <a:schemeClr val="bg1"/>
              </a:solidFill>
            </a:endParaRPr>
          </a:p>
          <a:p>
            <a:pPr indent="0" algn="l">
              <a:buFont typeface="Arial" panose="02080604020202020204" pitchFamily="34" charset="0"/>
              <a:buNone/>
            </a:pPr>
            <a:endParaRPr sz="1400">
              <a:solidFill>
                <a:schemeClr val="bg1"/>
              </a:solidFill>
            </a:endParaRPr>
          </a:p>
          <a:p>
            <a:pPr indent="0" algn="l">
              <a:buFont typeface="Arial" panose="02080604020202020204" pitchFamily="34" charset="0"/>
              <a:buNone/>
            </a:pPr>
            <a:r>
              <a:rPr sz="1400" b="1">
                <a:solidFill>
                  <a:schemeClr val="bg1"/>
                </a:solidFill>
              </a:rPr>
              <a:t>Proxy integration</a:t>
            </a:r>
            <a:r>
              <a:rPr sz="1400">
                <a:solidFill>
                  <a:schemeClr val="bg1"/>
                </a:solidFill>
              </a:rPr>
              <a:t> – You can set up a proxy integration as an HTTP proxy integration type or a Lambda proxy integration type.</a:t>
            </a:r>
            <a:endParaRPr sz="1400">
              <a:solidFill>
                <a:schemeClr val="bg1"/>
              </a:solidFill>
            </a:endParaRPr>
          </a:p>
          <a:p>
            <a:pPr indent="0" algn="l">
              <a:buFont typeface="Arial" panose="02080604020202020204" pitchFamily="34" charset="0"/>
              <a:buNone/>
            </a:pPr>
            <a:endParaRPr sz="1400">
              <a:solidFill>
                <a:schemeClr val="bg1"/>
              </a:solidFill>
            </a:endParaRPr>
          </a:p>
          <a:p>
            <a:pPr indent="0" algn="l">
              <a:buFont typeface="Arial" panose="02080604020202020204" pitchFamily="34" charset="0"/>
              <a:buNone/>
            </a:pPr>
            <a:r>
              <a:rPr sz="1400" b="1">
                <a:solidFill>
                  <a:schemeClr val="bg1"/>
                </a:solidFill>
              </a:rPr>
              <a:t>Usage plan</a:t>
            </a:r>
            <a:r>
              <a:rPr sz="1400">
                <a:solidFill>
                  <a:schemeClr val="bg1"/>
                </a:solidFill>
              </a:rPr>
              <a:t> – Provides selected API clients with access to one or more deployed APIs. You can use a usage plan to configure throttling and quota limits, which are enforced on individual client API keys.</a:t>
            </a:r>
            <a:endParaRPr sz="1400">
              <a:solidFill>
                <a:schemeClr val="bg1"/>
              </a:solidFill>
            </a:endParaRPr>
          </a:p>
        </p:txBody>
      </p:sp>
      <p:sp>
        <p:nvSpPr>
          <p:cNvPr id="5" name="Rectangles 4"/>
          <p:cNvSpPr/>
          <p:nvPr/>
        </p:nvSpPr>
        <p:spPr>
          <a:xfrm>
            <a:off x="440690" y="635000"/>
            <a:ext cx="210312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3" name="Text Box 2"/>
          <p:cNvSpPr txBox="1"/>
          <p:nvPr/>
        </p:nvSpPr>
        <p:spPr>
          <a:xfrm>
            <a:off x="4739005" y="6409690"/>
            <a:ext cx="7081520" cy="275590"/>
          </a:xfrm>
          <a:prstGeom prst="rect">
            <a:avLst/>
          </a:prstGeom>
          <a:noFill/>
        </p:spPr>
        <p:txBody>
          <a:bodyPr wrap="square" rtlCol="0" anchor="t">
            <a:spAutoFit/>
          </a:bodyPr>
          <a:p>
            <a:r>
              <a:rPr lang="en-US" sz="1200">
                <a:solidFill>
                  <a:schemeClr val="bg1"/>
                </a:solidFill>
              </a:rPr>
              <a:t>https://github.com/weder96/aws-certification-learning/tree/main/module-5#section-10</a:t>
            </a:r>
            <a:endParaRPr lang="en-US" sz="1200">
              <a:solidFill>
                <a:schemeClr val="bg1"/>
              </a:solidFill>
            </a:endParaRPr>
          </a:p>
        </p:txBody>
      </p:sp>
      <p:pic>
        <p:nvPicPr>
          <p:cNvPr id="28" name="Graphic 17"/>
          <p:cNvPicPr>
            <a:picLocks noChangeAspect="1" noChangeArrowheads="1"/>
          </p:cNvPicPr>
          <p:nvPr/>
        </p:nvPicPr>
        <p:blipFill>
          <a:blip r:embed="rId1"/>
          <a:srcRect/>
          <a:stretch>
            <a:fillRect/>
          </a:stretch>
        </p:blipFill>
        <p:spPr bwMode="auto">
          <a:xfrm>
            <a:off x="10426696" y="419354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 Box 6"/>
          <p:cNvSpPr txBox="1"/>
          <p:nvPr/>
        </p:nvSpPr>
        <p:spPr>
          <a:xfrm>
            <a:off x="10048240" y="5013325"/>
            <a:ext cx="1551305" cy="460375"/>
          </a:xfrm>
          <a:prstGeom prst="rect">
            <a:avLst/>
          </a:prstGeom>
          <a:noFill/>
        </p:spPr>
        <p:txBody>
          <a:bodyPr wrap="square" rtlCol="0" anchor="t">
            <a:spAutoFit/>
          </a:bodyPr>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sym typeface="+mn-ea"/>
              </a:rPr>
              <a:t>Amazon </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sym typeface="+mn-ea"/>
              </a:rPr>
              <a:t>API Gateway</a:t>
            </a:r>
            <a:endParaRPr lang="en-US" sz="1200"/>
          </a:p>
        </p:txBody>
      </p:sp>
      <p:pic>
        <p:nvPicPr>
          <p:cNvPr id="8" name="Picture 7"/>
          <p:cNvPicPr>
            <a:picLocks noChangeAspect="1"/>
          </p:cNvPicPr>
          <p:nvPr/>
        </p:nvPicPr>
        <p:blipFill>
          <a:blip r:embed="rId2"/>
          <a:stretch>
            <a:fillRect/>
          </a:stretch>
        </p:blipFill>
        <p:spPr>
          <a:xfrm>
            <a:off x="9815830" y="753110"/>
            <a:ext cx="1809750" cy="1866900"/>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440690" y="1085215"/>
            <a:ext cx="10304780" cy="4618990"/>
          </a:xfrm>
          <a:prstGeom prst="rect">
            <a:avLst/>
          </a:prstGeom>
        </p:spPr>
      </p:pic>
      <p:sp>
        <p:nvSpPr>
          <p:cNvPr id="9" name="Rectangles 8"/>
          <p:cNvSpPr/>
          <p:nvPr/>
        </p:nvSpPr>
        <p:spPr>
          <a:xfrm>
            <a:off x="4902835" y="6376670"/>
            <a:ext cx="6952615" cy="32385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0" name="Title 1"/>
          <p:cNvSpPr>
            <a:spLocks noGrp="1"/>
          </p:cNvSpPr>
          <p:nvPr/>
        </p:nvSpPr>
        <p:spPr>
          <a:xfrm>
            <a:off x="379095" y="245803"/>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pPr>
              <a:lnSpc>
                <a:spcPct val="100000"/>
              </a:lnSpc>
              <a:spcBef>
                <a:spcPts val="100"/>
              </a:spcBef>
            </a:pPr>
            <a:r>
              <a:rPr lang="en-US" sz="2000" b="1">
                <a:solidFill>
                  <a:schemeClr val="bg1"/>
                </a:solidFill>
                <a:sym typeface="+mn-ea"/>
              </a:rPr>
              <a:t>Amazon API Gateway</a:t>
            </a:r>
            <a:r>
              <a:rPr lang="pt-PT" altLang="en-US" sz="2000" b="1">
                <a:solidFill>
                  <a:schemeClr val="bg1"/>
                </a:solidFill>
                <a:sym typeface="+mn-ea"/>
              </a:rPr>
              <a:t> </a:t>
            </a:r>
            <a:r>
              <a:rPr lang="pt-PT" altLang="en-US" sz="2000" b="1">
                <a:solidFill>
                  <a:schemeClr val="bg1"/>
                </a:solidFill>
                <a:sym typeface="+mn-ea"/>
              </a:rPr>
              <a:t> CLI Commands</a:t>
            </a:r>
            <a:endParaRPr lang="pt-PT" altLang="en-US" sz="2000" b="1">
              <a:solidFill>
                <a:schemeClr val="bg1"/>
              </a:solidFill>
              <a:sym typeface="+mn-ea"/>
            </a:endParaRPr>
          </a:p>
        </p:txBody>
      </p:sp>
      <p:sp>
        <p:nvSpPr>
          <p:cNvPr id="11" name="Rectangles 10"/>
          <p:cNvSpPr/>
          <p:nvPr/>
        </p:nvSpPr>
        <p:spPr>
          <a:xfrm>
            <a:off x="440690" y="635000"/>
            <a:ext cx="210312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12" name="Text Box 11"/>
          <p:cNvSpPr txBox="1"/>
          <p:nvPr/>
        </p:nvSpPr>
        <p:spPr>
          <a:xfrm>
            <a:off x="5022215" y="6409690"/>
            <a:ext cx="6831330" cy="275590"/>
          </a:xfrm>
          <a:prstGeom prst="rect">
            <a:avLst/>
          </a:prstGeom>
          <a:noFill/>
        </p:spPr>
        <p:txBody>
          <a:bodyPr wrap="square" rtlCol="0" anchor="t">
            <a:spAutoFit/>
          </a:bodyPr>
          <a:p>
            <a:r>
              <a:rPr lang="en-US" sz="1200">
                <a:solidFill>
                  <a:schemeClr val="bg1"/>
                </a:solidFill>
              </a:rPr>
              <a:t>https://github.com/weder96/joinCommunity2023/tree/main/learning/10_ApiGateway</a:t>
            </a:r>
            <a:endParaRPr lang="en-US" sz="1200">
              <a:solidFill>
                <a:schemeClr val="bg1"/>
              </a:solidFill>
            </a:endParaRPr>
          </a:p>
        </p:txBody>
      </p:sp>
      <p:sp>
        <p:nvSpPr>
          <p:cNvPr id="14" name="Rectangles 13"/>
          <p:cNvSpPr/>
          <p:nvPr/>
        </p:nvSpPr>
        <p:spPr>
          <a:xfrm>
            <a:off x="3804285" y="1493520"/>
            <a:ext cx="6245225" cy="398018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15" name="Graphic 17"/>
          <p:cNvPicPr>
            <a:picLocks noChangeAspect="1" noChangeArrowheads="1"/>
          </p:cNvPicPr>
          <p:nvPr/>
        </p:nvPicPr>
        <p:blipFill>
          <a:blip r:embed="rId2"/>
          <a:srcRect/>
          <a:stretch>
            <a:fillRect/>
          </a:stretch>
        </p:blipFill>
        <p:spPr bwMode="auto">
          <a:xfrm>
            <a:off x="10822936" y="419354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Box 15"/>
          <p:cNvSpPr txBox="1"/>
          <p:nvPr/>
        </p:nvSpPr>
        <p:spPr>
          <a:xfrm>
            <a:off x="10444480" y="5013325"/>
            <a:ext cx="1551305" cy="460375"/>
          </a:xfrm>
          <a:prstGeom prst="rect">
            <a:avLst/>
          </a:prstGeom>
          <a:noFill/>
        </p:spPr>
        <p:txBody>
          <a:bodyPr wrap="square" rtlCol="0" anchor="t">
            <a:spAutoFit/>
          </a:bodyPr>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sym typeface="+mn-ea"/>
              </a:rPr>
              <a:t>Amazon </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sym typeface="+mn-ea"/>
              </a:rPr>
              <a:t>API Gateway</a:t>
            </a:r>
            <a:endParaRPr lang="en-US" sz="1200"/>
          </a:p>
        </p:txBody>
      </p:sp>
      <p:sp>
        <p:nvSpPr>
          <p:cNvPr id="17" name="Rectangles 16"/>
          <p:cNvSpPr/>
          <p:nvPr/>
        </p:nvSpPr>
        <p:spPr>
          <a:xfrm>
            <a:off x="626745" y="4453890"/>
            <a:ext cx="1710690" cy="118872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18" name="Picture 17"/>
          <p:cNvPicPr>
            <a:picLocks noChangeAspect="1"/>
          </p:cNvPicPr>
          <p:nvPr/>
        </p:nvPicPr>
        <p:blipFill>
          <a:blip r:embed="rId3"/>
          <a:stretch>
            <a:fillRect/>
          </a:stretch>
        </p:blipFill>
        <p:spPr>
          <a:xfrm>
            <a:off x="9838690" y="509905"/>
            <a:ext cx="1938020" cy="1938020"/>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8890" y="0"/>
            <a:ext cx="12200890" cy="6863080"/>
          </a:xfrm>
          <a:prstGeom prst="rect">
            <a:avLst/>
          </a:prstGeom>
        </p:spPr>
      </p:pic>
      <p:sp>
        <p:nvSpPr>
          <p:cNvPr id="6" name="Rectangles 5"/>
          <p:cNvSpPr/>
          <p:nvPr/>
        </p:nvSpPr>
        <p:spPr>
          <a:xfrm>
            <a:off x="3810" y="-15240"/>
            <a:ext cx="4629785" cy="6908165"/>
          </a:xfrm>
          <a:prstGeom prst="rect">
            <a:avLst/>
          </a:prstGeom>
          <a:solidFill>
            <a:srgbClr val="161E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object 3"/>
          <p:cNvSpPr txBox="1">
            <a:spLocks noGrp="1"/>
          </p:cNvSpPr>
          <p:nvPr>
            <p:ph type="title"/>
          </p:nvPr>
        </p:nvSpPr>
        <p:spPr>
          <a:xfrm>
            <a:off x="115570" y="1864995"/>
            <a:ext cx="4475480" cy="1487170"/>
          </a:xfrm>
          <a:prstGeom prst="rect">
            <a:avLst/>
          </a:prstGeom>
        </p:spPr>
        <p:txBody>
          <a:bodyPr vert="horz" wrap="square" lIns="0" tIns="10583" rIns="0" bIns="0" rtlCol="0">
            <a:spAutoFit/>
          </a:bodyPr>
          <a:lstStyle/>
          <a:p>
            <a:pPr marL="12700" algn="ctr">
              <a:lnSpc>
                <a:spcPct val="100000"/>
              </a:lnSpc>
              <a:spcBef>
                <a:spcPts val="100"/>
              </a:spcBef>
            </a:pPr>
            <a:r>
              <a:rPr lang="pt-PT" altLang="en-US" sz="4800">
                <a:solidFill>
                  <a:schemeClr val="bg1"/>
                </a:solidFill>
                <a:latin typeface="Swiss921 BT" panose="020B0806030502050204" charset="0"/>
                <a:cs typeface="Swiss921 BT" panose="020B0806030502050204" charset="0"/>
                <a:sym typeface="+mn-ea"/>
              </a:rPr>
              <a:t>AWS Application Integration</a:t>
            </a:r>
            <a:endParaRPr lang="pt-PT" altLang="en-US" sz="4800">
              <a:solidFill>
                <a:schemeClr val="bg1"/>
              </a:solidFill>
              <a:latin typeface="Swiss921 BT" panose="020B0806030502050204" charset="0"/>
              <a:cs typeface="Swiss921 BT" panose="020B0806030502050204" charset="0"/>
              <a:sym typeface="+mn-ea"/>
            </a:endParaRPr>
          </a:p>
        </p:txBody>
      </p:sp>
      <p:pic>
        <p:nvPicPr>
          <p:cNvPr id="7" name="Graphic 19"/>
          <p:cNvPicPr>
            <a:picLocks noChangeAspect="1" noChangeArrowheads="1"/>
          </p:cNvPicPr>
          <p:nvPr/>
        </p:nvPicPr>
        <p:blipFill>
          <a:blip r:embed="rId3">
            <a:extLst>
              <a:ext uri="{96DAC541-7B7A-43D3-8B79-37D633B846F1}">
                <asvg:svgBlip xmlns:asvg="http://schemas.microsoft.com/office/drawing/2016/SVG/main" r:embed="rId4"/>
              </a:ext>
            </a:extLst>
          </a:blip>
          <a:srcRect/>
          <a:stretch>
            <a:fillRect/>
          </a:stretch>
        </p:blipFill>
        <p:spPr bwMode="auto">
          <a:xfrm>
            <a:off x="3303905" y="221615"/>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79" name="Graphic 2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46885" y="21685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80" name="Graphic 2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0343" y="2333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753" name="Graphic 7"/>
          <p:cNvPicPr>
            <a:picLocks noChangeAspect="1" noChangeArrowheads="1"/>
          </p:cNvPicPr>
          <p:nvPr/>
        </p:nvPicPr>
        <p:blipFill>
          <a:blip r:embed="rId7">
            <a:extLst>
              <a:ext uri="{96DAC541-7B7A-43D3-8B79-37D633B846F1}">
                <asvg:svgBlip xmlns:asvg="http://schemas.microsoft.com/office/drawing/2016/SVG/main" r:embed="rId8"/>
              </a:ext>
            </a:extLst>
          </a:blip>
          <a:srcRect/>
          <a:stretch>
            <a:fillRect/>
          </a:stretch>
        </p:blipFill>
        <p:spPr bwMode="auto">
          <a:xfrm>
            <a:off x="1500505" y="4382135"/>
            <a:ext cx="1515745" cy="151574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785" name="TextBox 9"/>
          <p:cNvSpPr txBox="1">
            <a:spLocks noChangeArrowheads="1"/>
          </p:cNvSpPr>
          <p:nvPr/>
        </p:nvSpPr>
        <p:spPr bwMode="auto">
          <a:xfrm>
            <a:off x="111125" y="1041400"/>
            <a:ext cx="94932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SNS</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2" name="TextBox 9"/>
          <p:cNvSpPr txBox="1">
            <a:spLocks noChangeArrowheads="1"/>
          </p:cNvSpPr>
          <p:nvPr/>
        </p:nvSpPr>
        <p:spPr bwMode="auto">
          <a:xfrm>
            <a:off x="1674495" y="1019810"/>
            <a:ext cx="94932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S</a:t>
            </a:r>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Q</a:t>
            </a:r>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S</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5" name="TextBox 9"/>
          <p:cNvSpPr txBox="1">
            <a:spLocks noChangeArrowheads="1"/>
          </p:cNvSpPr>
          <p:nvPr/>
        </p:nvSpPr>
        <p:spPr bwMode="auto">
          <a:xfrm>
            <a:off x="2974975" y="1022985"/>
            <a:ext cx="142303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sz="1200" dirty="0">
                <a:solidFill>
                  <a:schemeClr val="bg1"/>
                </a:solidFill>
                <a:latin typeface="Inter Light" panose="02000403000000020004" charset="0"/>
                <a:ea typeface="Amazon Ember" panose="020B0603020204020204" pitchFamily="34" charset="0"/>
                <a:cs typeface="Inter Light" panose="02000403000000020004" charset="0"/>
              </a:rPr>
              <a:t>EVENTBRIDGE</a:t>
            </a:r>
            <a:endParaRPr lang="pt-PT"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pic>
        <p:nvPicPr>
          <p:cNvPr id="7" name="Graphic 7"/>
          <p:cNvPicPr>
            <a:picLocks noChangeAspect="1" noChangeArrowheads="1"/>
          </p:cNvPicPr>
          <p:nvPr/>
        </p:nvPicPr>
        <p:blipFill>
          <a:blip r:embed="rId2">
            <a:extLst>
              <a:ext uri="{96DAC541-7B7A-43D3-8B79-37D633B846F1}">
                <asvg:svgBlip xmlns:asvg="http://schemas.microsoft.com/office/drawing/2016/SVG/main" r:embed="rId3"/>
              </a:ext>
            </a:extLst>
          </a:blip>
          <a:srcRect/>
          <a:stretch>
            <a:fillRect/>
          </a:stretch>
        </p:blipFill>
        <p:spPr bwMode="auto">
          <a:xfrm>
            <a:off x="450215" y="5207000"/>
            <a:ext cx="1227455" cy="122745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26035" y="-30480"/>
            <a:ext cx="12218670" cy="6893560"/>
          </a:xfrm>
          <a:prstGeom prst="rect">
            <a:avLst/>
          </a:prstGeom>
        </p:spPr>
      </p:pic>
      <p:sp>
        <p:nvSpPr>
          <p:cNvPr id="6" name="Rectangles 5"/>
          <p:cNvSpPr/>
          <p:nvPr/>
        </p:nvSpPr>
        <p:spPr>
          <a:xfrm>
            <a:off x="12065" y="-40005"/>
            <a:ext cx="3433445" cy="6908165"/>
          </a:xfrm>
          <a:prstGeom prst="rect">
            <a:avLst/>
          </a:prstGeom>
          <a:solidFill>
            <a:srgbClr val="161E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object 3"/>
          <p:cNvSpPr txBox="1">
            <a:spLocks noGrp="1"/>
          </p:cNvSpPr>
          <p:nvPr>
            <p:ph type="title"/>
          </p:nvPr>
        </p:nvSpPr>
        <p:spPr>
          <a:xfrm>
            <a:off x="43180" y="2350770"/>
            <a:ext cx="3164840" cy="1487170"/>
          </a:xfrm>
          <a:prstGeom prst="rect">
            <a:avLst/>
          </a:prstGeom>
        </p:spPr>
        <p:txBody>
          <a:bodyPr vert="horz" wrap="square" lIns="0" tIns="10583" rIns="0" bIns="0" rtlCol="0">
            <a:spAutoFit/>
          </a:bodyPr>
          <a:lstStyle/>
          <a:p>
            <a:pPr marL="12700" algn="ctr">
              <a:lnSpc>
                <a:spcPct val="100000"/>
              </a:lnSpc>
              <a:spcBef>
                <a:spcPts val="100"/>
              </a:spcBef>
            </a:pPr>
            <a:r>
              <a:rPr lang="pt-PT" altLang="en-US" sz="4800">
                <a:solidFill>
                  <a:schemeClr val="bg1"/>
                </a:solidFill>
                <a:latin typeface="Swiss921 BT" panose="020B0806030502050204" charset="0"/>
                <a:cs typeface="Swiss921 BT" panose="020B0806030502050204" charset="0"/>
                <a:sym typeface="+mn-ea"/>
              </a:rPr>
              <a:t>Amazon </a:t>
            </a:r>
            <a:br>
              <a:rPr lang="pt-PT" altLang="en-US" sz="4800">
                <a:solidFill>
                  <a:schemeClr val="bg1"/>
                </a:solidFill>
                <a:latin typeface="Swiss921 BT" panose="020B0806030502050204" charset="0"/>
                <a:cs typeface="Swiss921 BT" panose="020B0806030502050204" charset="0"/>
                <a:sym typeface="+mn-ea"/>
              </a:rPr>
            </a:br>
            <a:r>
              <a:rPr lang="pt-PT" sz="4800">
                <a:solidFill>
                  <a:schemeClr val="bg1"/>
                </a:solidFill>
                <a:latin typeface="Swiss921 BT" panose="020B0806030502050204" charset="0"/>
                <a:cs typeface="Swiss921 BT" panose="020B0806030502050204" charset="0"/>
                <a:sym typeface="+mn-ea"/>
              </a:rPr>
              <a:t>SNS</a:t>
            </a:r>
            <a:endParaRPr lang="pt-PT" sz="4800">
              <a:solidFill>
                <a:schemeClr val="bg1"/>
              </a:solidFill>
              <a:latin typeface="Swiss921 BT" panose="020B0806030502050204" charset="0"/>
              <a:cs typeface="Swiss921 BT" panose="020B0806030502050204" charset="0"/>
              <a:sym typeface="+mn-ea"/>
            </a:endParaRPr>
          </a:p>
        </p:txBody>
      </p:sp>
      <p:pic>
        <p:nvPicPr>
          <p:cNvPr id="75780" name="Graphic 2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0343" y="2333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3" name="Text Box 2"/>
          <p:cNvSpPr txBox="1"/>
          <p:nvPr/>
        </p:nvSpPr>
        <p:spPr>
          <a:xfrm>
            <a:off x="340995" y="175895"/>
            <a:ext cx="7150735" cy="398780"/>
          </a:xfrm>
          <a:prstGeom prst="rect">
            <a:avLst/>
          </a:prstGeom>
          <a:noFill/>
        </p:spPr>
        <p:txBody>
          <a:bodyPr wrap="none" rtlCol="0">
            <a:spAutoFit/>
          </a:bodyPr>
          <a:p>
            <a:pPr algn="l"/>
            <a:r>
              <a:rPr lang="pt-PT" altLang="en-US" sz="2000" b="1" dirty="0">
                <a:solidFill>
                  <a:schemeClr val="bg1"/>
                </a:solidFill>
                <a:sym typeface="+mn-ea"/>
              </a:rPr>
              <a:t>Amazon SNS: Fully Managed Pub/Sub Messaging</a:t>
            </a:r>
            <a:endParaRPr lang="pt-PT" altLang="en-US" sz="2000" b="1" dirty="0">
              <a:solidFill>
                <a:schemeClr val="bg1"/>
              </a:solidFill>
              <a:sym typeface="+mn-ea"/>
            </a:endParaRPr>
          </a:p>
        </p:txBody>
      </p:sp>
      <p:sp>
        <p:nvSpPr>
          <p:cNvPr id="2" name="Text Box 1"/>
          <p:cNvSpPr txBox="1"/>
          <p:nvPr/>
        </p:nvSpPr>
        <p:spPr>
          <a:xfrm>
            <a:off x="321945" y="1139190"/>
            <a:ext cx="5527040" cy="3784600"/>
          </a:xfrm>
          <a:prstGeom prst="rect">
            <a:avLst/>
          </a:prstGeom>
          <a:noFill/>
        </p:spPr>
        <p:txBody>
          <a:bodyPr wrap="square" rtlCol="0">
            <a:spAutoFit/>
          </a:bodyPr>
          <a:p>
            <a:pPr indent="0" algn="l">
              <a:buFont typeface="Arial" panose="02080604020202020204" pitchFamily="34" charset="0"/>
              <a:buNone/>
            </a:pPr>
            <a:r>
              <a:rPr sz="1600" b="1">
                <a:solidFill>
                  <a:schemeClr val="bg1"/>
                </a:solidFill>
                <a:sym typeface="+mn-ea"/>
              </a:rPr>
              <a:t>Application integration</a:t>
            </a:r>
            <a:endParaRPr sz="1600">
              <a:solidFill>
                <a:schemeClr val="bg1"/>
              </a:solidFill>
              <a:sym typeface="+mn-ea"/>
            </a:endParaRPr>
          </a:p>
          <a:p>
            <a:pPr indent="0" algn="l">
              <a:buFont typeface="Arial" panose="02080604020202020204" pitchFamily="34" charset="0"/>
              <a:buNone/>
            </a:pPr>
            <a:r>
              <a:rPr sz="1600">
                <a:solidFill>
                  <a:schemeClr val="bg1"/>
                </a:solidFill>
                <a:sym typeface="+mn-ea"/>
              </a:rPr>
              <a:t>The Fanout scenario is when a message published</a:t>
            </a:r>
            <a:r>
              <a:rPr lang="pt-PT" sz="1600">
                <a:solidFill>
                  <a:schemeClr val="bg1"/>
                </a:solidFill>
                <a:sym typeface="+mn-ea"/>
              </a:rPr>
              <a:t> </a:t>
            </a:r>
            <a:r>
              <a:rPr sz="1600">
                <a:solidFill>
                  <a:schemeClr val="bg1"/>
                </a:solidFill>
                <a:sym typeface="+mn-ea"/>
              </a:rPr>
              <a:t>to an SNS topic is replicated and pushed to multiple</a:t>
            </a:r>
            <a:r>
              <a:rPr lang="pt-PT" sz="1600">
                <a:solidFill>
                  <a:schemeClr val="bg1"/>
                </a:solidFill>
                <a:sym typeface="+mn-ea"/>
              </a:rPr>
              <a:t> </a:t>
            </a:r>
            <a:r>
              <a:rPr sz="1600">
                <a:solidFill>
                  <a:schemeClr val="bg1"/>
                </a:solidFill>
                <a:sym typeface="+mn-ea"/>
              </a:rPr>
              <a:t>endpoints.</a:t>
            </a:r>
            <a:endParaRPr sz="1600">
              <a:solidFill>
                <a:schemeClr val="bg1"/>
              </a:solidFill>
              <a:sym typeface="+mn-ea"/>
            </a:endParaRPr>
          </a:p>
          <a:p>
            <a:pPr indent="0" algn="l">
              <a:buFont typeface="Arial" panose="02080604020202020204" pitchFamily="34" charset="0"/>
              <a:buNone/>
            </a:pPr>
            <a:endParaRPr sz="1600">
              <a:solidFill>
                <a:schemeClr val="bg1"/>
              </a:solidFill>
              <a:sym typeface="+mn-ea"/>
            </a:endParaRPr>
          </a:p>
          <a:p>
            <a:pPr indent="0" algn="l">
              <a:buFont typeface="Arial" panose="02080604020202020204" pitchFamily="34" charset="0"/>
              <a:buNone/>
            </a:pPr>
            <a:r>
              <a:rPr sz="1600" b="1">
                <a:solidFill>
                  <a:schemeClr val="bg1"/>
                </a:solidFill>
                <a:sym typeface="+mn-ea"/>
              </a:rPr>
              <a:t>Application alerts</a:t>
            </a:r>
            <a:endParaRPr sz="1600">
              <a:solidFill>
                <a:schemeClr val="bg1"/>
              </a:solidFill>
              <a:sym typeface="+mn-ea"/>
            </a:endParaRPr>
          </a:p>
          <a:p>
            <a:pPr indent="0" algn="l">
              <a:buFont typeface="Arial" panose="02080604020202020204" pitchFamily="34" charset="0"/>
              <a:buNone/>
            </a:pPr>
            <a:r>
              <a:rPr sz="1600">
                <a:solidFill>
                  <a:schemeClr val="bg1"/>
                </a:solidFill>
                <a:sym typeface="+mn-ea"/>
              </a:rPr>
              <a:t>Amazon SNS can send notifications to specified</a:t>
            </a:r>
            <a:r>
              <a:rPr lang="pt-PT" sz="1600">
                <a:solidFill>
                  <a:schemeClr val="bg1"/>
                </a:solidFill>
                <a:sym typeface="+mn-ea"/>
              </a:rPr>
              <a:t> </a:t>
            </a:r>
            <a:r>
              <a:rPr sz="1600">
                <a:solidFill>
                  <a:schemeClr val="bg1"/>
                </a:solidFill>
                <a:sym typeface="+mn-ea"/>
              </a:rPr>
              <a:t>users via SMS and email.</a:t>
            </a:r>
            <a:endParaRPr sz="1600">
              <a:solidFill>
                <a:schemeClr val="bg1"/>
              </a:solidFill>
              <a:sym typeface="+mn-ea"/>
            </a:endParaRPr>
          </a:p>
          <a:p>
            <a:pPr indent="0" algn="l">
              <a:buFont typeface="Arial" panose="02080604020202020204" pitchFamily="34" charset="0"/>
              <a:buNone/>
            </a:pPr>
            <a:endParaRPr sz="1600">
              <a:solidFill>
                <a:schemeClr val="bg1"/>
              </a:solidFill>
              <a:sym typeface="+mn-ea"/>
            </a:endParaRPr>
          </a:p>
          <a:p>
            <a:pPr indent="0" algn="l">
              <a:buFont typeface="Arial" panose="02080604020202020204" pitchFamily="34" charset="0"/>
              <a:buNone/>
            </a:pPr>
            <a:r>
              <a:rPr sz="1600" b="1">
                <a:solidFill>
                  <a:schemeClr val="bg1"/>
                </a:solidFill>
                <a:sym typeface="+mn-ea"/>
              </a:rPr>
              <a:t>User notifications</a:t>
            </a:r>
            <a:endParaRPr sz="1600" b="1">
              <a:solidFill>
                <a:schemeClr val="bg1"/>
              </a:solidFill>
              <a:sym typeface="+mn-ea"/>
            </a:endParaRPr>
          </a:p>
          <a:p>
            <a:pPr indent="0" algn="l">
              <a:buFont typeface="Arial" panose="02080604020202020204" pitchFamily="34" charset="0"/>
              <a:buNone/>
            </a:pPr>
            <a:r>
              <a:rPr sz="1600">
                <a:solidFill>
                  <a:schemeClr val="bg1"/>
                </a:solidFill>
                <a:sym typeface="+mn-ea"/>
              </a:rPr>
              <a:t>Amazon SNS can send push email messages and</a:t>
            </a:r>
            <a:r>
              <a:rPr lang="pt-PT" sz="1600">
                <a:solidFill>
                  <a:schemeClr val="bg1"/>
                </a:solidFill>
                <a:sym typeface="+mn-ea"/>
              </a:rPr>
              <a:t> </a:t>
            </a:r>
            <a:r>
              <a:rPr sz="1600">
                <a:solidFill>
                  <a:schemeClr val="bg1"/>
                </a:solidFill>
                <a:sym typeface="+mn-ea"/>
              </a:rPr>
              <a:t>text messages to individuals or groups.</a:t>
            </a:r>
            <a:endParaRPr sz="1600">
              <a:solidFill>
                <a:schemeClr val="bg1"/>
              </a:solidFill>
              <a:sym typeface="+mn-ea"/>
            </a:endParaRPr>
          </a:p>
          <a:p>
            <a:pPr indent="0" algn="l">
              <a:buFont typeface="Arial" panose="02080604020202020204" pitchFamily="34" charset="0"/>
              <a:buNone/>
            </a:pPr>
            <a:endParaRPr sz="1600">
              <a:solidFill>
                <a:schemeClr val="bg1"/>
              </a:solidFill>
              <a:sym typeface="+mn-ea"/>
            </a:endParaRPr>
          </a:p>
          <a:p>
            <a:pPr indent="0" algn="l">
              <a:buFont typeface="Arial" panose="02080604020202020204" pitchFamily="34" charset="0"/>
              <a:buNone/>
            </a:pPr>
            <a:r>
              <a:rPr sz="1600" b="1">
                <a:solidFill>
                  <a:schemeClr val="bg1"/>
                </a:solidFill>
                <a:sym typeface="+mn-ea"/>
              </a:rPr>
              <a:t>Mobile push notifications</a:t>
            </a:r>
            <a:endParaRPr sz="1600">
              <a:solidFill>
                <a:schemeClr val="bg1"/>
              </a:solidFill>
              <a:sym typeface="+mn-ea"/>
            </a:endParaRPr>
          </a:p>
          <a:p>
            <a:pPr indent="0" algn="l">
              <a:buFont typeface="Arial" panose="02080604020202020204" pitchFamily="34" charset="0"/>
              <a:buNone/>
            </a:pPr>
            <a:r>
              <a:rPr sz="1600">
                <a:solidFill>
                  <a:schemeClr val="bg1"/>
                </a:solidFill>
                <a:sym typeface="+mn-ea"/>
              </a:rPr>
              <a:t>Mobile push notifications enable you to send</a:t>
            </a:r>
            <a:r>
              <a:rPr lang="pt-PT" sz="1600">
                <a:solidFill>
                  <a:schemeClr val="bg1"/>
                </a:solidFill>
                <a:sym typeface="+mn-ea"/>
              </a:rPr>
              <a:t> </a:t>
            </a:r>
            <a:endParaRPr lang="pt-PT" sz="1600">
              <a:solidFill>
                <a:schemeClr val="bg1"/>
              </a:solidFill>
              <a:sym typeface="+mn-ea"/>
            </a:endParaRPr>
          </a:p>
          <a:p>
            <a:pPr indent="0" algn="l">
              <a:buFont typeface="Arial" panose="02080604020202020204" pitchFamily="34" charset="0"/>
              <a:buNone/>
            </a:pPr>
            <a:r>
              <a:rPr sz="1600">
                <a:solidFill>
                  <a:schemeClr val="bg1"/>
                </a:solidFill>
                <a:sym typeface="+mn-ea"/>
              </a:rPr>
              <a:t>messages directly to mobile apps.</a:t>
            </a:r>
            <a:endParaRPr sz="1600">
              <a:solidFill>
                <a:schemeClr val="bg1"/>
              </a:solidFill>
              <a:sym typeface="+mn-ea"/>
            </a:endParaRPr>
          </a:p>
        </p:txBody>
      </p:sp>
      <p:sp>
        <p:nvSpPr>
          <p:cNvPr id="4" name="Rectangles 3"/>
          <p:cNvSpPr/>
          <p:nvPr/>
        </p:nvSpPr>
        <p:spPr>
          <a:xfrm>
            <a:off x="450215" y="558800"/>
            <a:ext cx="65745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35" name="TextBox 34"/>
          <p:cNvSpPr txBox="1"/>
          <p:nvPr/>
        </p:nvSpPr>
        <p:spPr>
          <a:xfrm>
            <a:off x="10448290" y="2176780"/>
            <a:ext cx="1200150" cy="275590"/>
          </a:xfrm>
          <a:prstGeom prst="rect">
            <a:avLst/>
          </a:prstGeom>
          <a:noFill/>
        </p:spPr>
        <p:txBody>
          <a:bodyPr wrap="square" rtlCol="0">
            <a:spAutoFit/>
          </a:bodyPr>
          <a:p>
            <a:pPr algn="ctr"/>
            <a:r>
              <a:rPr lang="pt-PT" sz="1200" dirty="0">
                <a:solidFill>
                  <a:schemeClr val="bg1"/>
                </a:solidFill>
                <a:latin typeface="Inter Light" panose="02000403000000020004" charset="0"/>
                <a:cs typeface="Inter Light" panose="02000403000000020004" charset="0"/>
              </a:rPr>
              <a:t>AWS Lambda</a:t>
            </a:r>
            <a:endParaRPr lang="pt-PT" sz="1200" dirty="0">
              <a:solidFill>
                <a:schemeClr val="bg1"/>
              </a:solidFill>
              <a:latin typeface="Inter Light" panose="02000403000000020004" charset="0"/>
              <a:cs typeface="Inter Light" panose="02000403000000020004" charset="0"/>
            </a:endParaRPr>
          </a:p>
        </p:txBody>
      </p:sp>
      <p:pic>
        <p:nvPicPr>
          <p:cNvPr id="19" name="Graphic 1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632358" y="139972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34"/>
          <p:cNvSpPr txBox="1"/>
          <p:nvPr/>
        </p:nvSpPr>
        <p:spPr>
          <a:xfrm>
            <a:off x="10447655" y="3679825"/>
            <a:ext cx="1085850" cy="460375"/>
          </a:xfrm>
          <a:prstGeom prst="rect">
            <a:avLst/>
          </a:prstGeom>
          <a:noFill/>
        </p:spPr>
        <p:txBody>
          <a:bodyPr wrap="square" rtlCol="0">
            <a:spAutoFit/>
          </a:bodyPr>
          <a:p>
            <a:pPr algn="ctr"/>
            <a:r>
              <a:rPr lang="pt-PT" sz="1200" dirty="0">
                <a:solidFill>
                  <a:schemeClr val="bg1"/>
                </a:solidFill>
                <a:latin typeface="Inter Light" panose="02000403000000020004" charset="0"/>
                <a:cs typeface="Inter Light" panose="02000403000000020004" charset="0"/>
              </a:rPr>
              <a:t>Lambda Function</a:t>
            </a:r>
            <a:endParaRPr lang="pt-PT" sz="1200" dirty="0">
              <a:solidFill>
                <a:schemeClr val="bg1"/>
              </a:solidFill>
              <a:latin typeface="Inter Light" panose="02000403000000020004" charset="0"/>
              <a:cs typeface="Inter Light" panose="02000403000000020004" charset="0"/>
            </a:endParaRPr>
          </a:p>
        </p:txBody>
      </p:sp>
      <p:sp>
        <p:nvSpPr>
          <p:cNvPr id="28" name="TextBox 34"/>
          <p:cNvSpPr txBox="1"/>
          <p:nvPr/>
        </p:nvSpPr>
        <p:spPr>
          <a:xfrm>
            <a:off x="10484485" y="5505450"/>
            <a:ext cx="1101090" cy="645160"/>
          </a:xfrm>
          <a:prstGeom prst="rect">
            <a:avLst/>
          </a:prstGeom>
          <a:noFill/>
        </p:spPr>
        <p:txBody>
          <a:bodyPr wrap="square" rtlCol="0">
            <a:spAutoFit/>
          </a:bodyPr>
          <a:p>
            <a:pPr algn="ctr"/>
            <a:r>
              <a:rPr lang="pt-PT" sz="1200" dirty="0">
                <a:solidFill>
                  <a:schemeClr val="bg1"/>
                </a:solidFill>
                <a:latin typeface="Inter Light" panose="02000403000000020004" charset="0"/>
                <a:cs typeface="Inter Light" panose="02000403000000020004" charset="0"/>
                <a:sym typeface="+mn-ea"/>
              </a:rPr>
              <a:t>Lambda Function</a:t>
            </a:r>
            <a:endParaRPr lang="pt-PT" sz="1200" dirty="0">
              <a:solidFill>
                <a:schemeClr val="bg1"/>
              </a:solidFill>
              <a:latin typeface="Inter Light" panose="02000403000000020004" charset="0"/>
              <a:cs typeface="Inter Light" panose="02000403000000020004" charset="0"/>
            </a:endParaRPr>
          </a:p>
          <a:p>
            <a:pPr algn="ctr"/>
            <a:endParaRPr lang="pt-PT" sz="1200" dirty="0">
              <a:solidFill>
                <a:schemeClr val="bg1"/>
              </a:solidFill>
              <a:latin typeface="Inter Light" panose="02000403000000020004" charset="0"/>
              <a:cs typeface="Inter Light" panose="02000403000000020004" charset="0"/>
            </a:endParaRPr>
          </a:p>
        </p:txBody>
      </p:sp>
      <p:pic>
        <p:nvPicPr>
          <p:cNvPr id="75780" name="Graphic 2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24053" y="140620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785" name="TextBox 9"/>
          <p:cNvSpPr txBox="1">
            <a:spLocks noChangeArrowheads="1"/>
          </p:cNvSpPr>
          <p:nvPr/>
        </p:nvSpPr>
        <p:spPr bwMode="auto">
          <a:xfrm>
            <a:off x="6790055" y="2178050"/>
            <a:ext cx="125539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SNS</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75779" name="Graphic 2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8445" y="14144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787" name="TextBox 11"/>
          <p:cNvSpPr txBox="1">
            <a:spLocks noChangeArrowheads="1"/>
          </p:cNvSpPr>
          <p:nvPr/>
        </p:nvSpPr>
        <p:spPr bwMode="auto">
          <a:xfrm>
            <a:off x="8931275" y="2186305"/>
            <a:ext cx="123126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 Amazon SQS</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75800" name="Graphic 23"/>
          <p:cNvPicPr>
            <a:picLocks noChangeAspect="1" noChangeArrowheads="1"/>
          </p:cNvPicPr>
          <p:nvPr/>
        </p:nvPicPr>
        <p:blipFill>
          <a:blip r:embed="rId4">
            <a:extLst>
              <a:ext uri="{96DAC541-7B7A-43D3-8B79-37D633B846F1}">
                <asvg:svgBlip xmlns:asvg="http://schemas.microsoft.com/office/drawing/2016/SVG/main" r:embed="rId5"/>
              </a:ext>
            </a:extLst>
          </a:blip>
          <a:srcRect/>
          <a:stretch>
            <a:fillRect/>
          </a:stretch>
        </p:blipFill>
        <p:spPr bwMode="auto">
          <a:xfrm>
            <a:off x="5695315" y="4081145"/>
            <a:ext cx="300990" cy="30099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 name="TextBox 22"/>
          <p:cNvSpPr txBox="1">
            <a:spLocks noChangeArrowheads="1"/>
          </p:cNvSpPr>
          <p:nvPr/>
        </p:nvSpPr>
        <p:spPr bwMode="auto">
          <a:xfrm>
            <a:off x="9208135" y="3638550"/>
            <a:ext cx="64198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Queue</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55" name="Graphic 29"/>
          <p:cNvPicPr>
            <a:picLocks noChangeAspect="1" noChangeArrowheads="1"/>
          </p:cNvPicPr>
          <p:nvPr/>
        </p:nvPicPr>
        <p:blipFill>
          <a:blip r:embed="rId6">
            <a:extLst>
              <a:ext uri="{96DAC541-7B7A-43D3-8B79-37D633B846F1}">
                <asvg:svgBlip xmlns:asvg="http://schemas.microsoft.com/office/drawing/2016/SVG/main" r:embed="rId7"/>
              </a:ext>
            </a:extLst>
          </a:blip>
          <a:srcRect/>
          <a:stretch>
            <a:fillRect/>
          </a:stretch>
        </p:blipFill>
        <p:spPr bwMode="auto">
          <a:xfrm>
            <a:off x="9282748" y="323850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 name="TextBox 22"/>
          <p:cNvSpPr txBox="1">
            <a:spLocks noChangeArrowheads="1"/>
          </p:cNvSpPr>
          <p:nvPr/>
        </p:nvSpPr>
        <p:spPr bwMode="auto">
          <a:xfrm>
            <a:off x="9215120" y="5457825"/>
            <a:ext cx="64198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Queue</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59" name="Graphic 29"/>
          <p:cNvPicPr>
            <a:picLocks noChangeAspect="1" noChangeArrowheads="1"/>
          </p:cNvPicPr>
          <p:nvPr/>
        </p:nvPicPr>
        <p:blipFill>
          <a:blip r:embed="rId6">
            <a:extLst>
              <a:ext uri="{96DAC541-7B7A-43D3-8B79-37D633B846F1}">
                <asvg:svgBlip xmlns:asvg="http://schemas.microsoft.com/office/drawing/2016/SVG/main" r:embed="rId7"/>
              </a:ext>
            </a:extLst>
          </a:blip>
          <a:srcRect/>
          <a:stretch>
            <a:fillRect/>
          </a:stretch>
        </p:blipFill>
        <p:spPr bwMode="auto">
          <a:xfrm>
            <a:off x="9289733" y="505777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 name="Graphic 23"/>
          <p:cNvPicPr>
            <a:picLocks noChangeAspect="1" noChangeArrowheads="1"/>
          </p:cNvPicPr>
          <p:nvPr/>
        </p:nvPicPr>
        <p:blipFill>
          <a:blip r:embed="rId4">
            <a:extLst>
              <a:ext uri="{96DAC541-7B7A-43D3-8B79-37D633B846F1}">
                <asvg:svgBlip xmlns:asvg="http://schemas.microsoft.com/office/drawing/2016/SVG/main" r:embed="rId5"/>
              </a:ext>
            </a:extLst>
          </a:blip>
          <a:srcRect/>
          <a:stretch>
            <a:fillRect/>
          </a:stretch>
        </p:blipFill>
        <p:spPr bwMode="auto">
          <a:xfrm>
            <a:off x="10053955" y="3549650"/>
            <a:ext cx="255270" cy="20193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 name="TextBox 19"/>
          <p:cNvSpPr txBox="1">
            <a:spLocks noChangeArrowheads="1"/>
          </p:cNvSpPr>
          <p:nvPr/>
        </p:nvSpPr>
        <p:spPr bwMode="auto">
          <a:xfrm>
            <a:off x="9564370" y="3107690"/>
            <a:ext cx="998855" cy="337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800" b="1" dirty="0">
                <a:solidFill>
                  <a:schemeClr val="bg1"/>
                </a:solidFill>
                <a:latin typeface="Inter Light" panose="02000403000000020004" charset="0"/>
                <a:ea typeface="Amazon Ember" panose="020B0603020204020204" pitchFamily="34" charset="0"/>
                <a:cs typeface="Inter Light" panose="02000403000000020004" charset="0"/>
              </a:rPr>
              <a:t>EventType</a:t>
            </a:r>
            <a:r>
              <a:rPr lang="pt-PT" altLang="en-US" sz="800" dirty="0">
                <a:solidFill>
                  <a:schemeClr val="bg1"/>
                </a:solidFill>
                <a:latin typeface="Inter Light" panose="02000403000000020004" charset="0"/>
                <a:ea typeface="Amazon Ember" panose="020B0603020204020204" pitchFamily="34" charset="0"/>
                <a:cs typeface="Inter Light" panose="02000403000000020004" charset="0"/>
              </a:rPr>
              <a:t>=</a:t>
            </a:r>
            <a:endParaRPr lang="pt-PT" altLang="en-US" sz="8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800" dirty="0">
                <a:solidFill>
                  <a:schemeClr val="bg1"/>
                </a:solidFill>
                <a:latin typeface="Inter Light" panose="02000403000000020004" charset="0"/>
                <a:ea typeface="Amazon Ember" panose="020B0603020204020204" pitchFamily="34" charset="0"/>
                <a:cs typeface="Inter Light" panose="02000403000000020004" charset="0"/>
              </a:rPr>
              <a:t>Poll-based</a:t>
            </a:r>
            <a:endParaRPr lang="pt-PT" altLang="en-US" sz="8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67" name="Graphic 23"/>
          <p:cNvPicPr>
            <a:picLocks noChangeAspect="1" noChangeArrowheads="1"/>
          </p:cNvPicPr>
          <p:nvPr/>
        </p:nvPicPr>
        <p:blipFill>
          <a:blip r:embed="rId4">
            <a:extLst>
              <a:ext uri="{96DAC541-7B7A-43D3-8B79-37D633B846F1}">
                <asvg:svgBlip xmlns:asvg="http://schemas.microsoft.com/office/drawing/2016/SVG/main" r:embed="rId5"/>
              </a:ext>
            </a:extLst>
          </a:blip>
          <a:srcRect/>
          <a:stretch>
            <a:fillRect/>
          </a:stretch>
        </p:blipFill>
        <p:spPr bwMode="auto">
          <a:xfrm>
            <a:off x="10071735" y="5381625"/>
            <a:ext cx="255270" cy="20193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753" name="Graphic 7"/>
          <p:cNvPicPr>
            <a:picLocks noChangeAspect="1" noChangeArrowheads="1"/>
          </p:cNvPicPr>
          <p:nvPr/>
        </p:nvPicPr>
        <p:blipFill>
          <a:blip r:embed="rId8">
            <a:extLst>
              <a:ext uri="{96DAC541-7B7A-43D3-8B79-37D633B846F1}">
                <asvg:svgBlip xmlns:asvg="http://schemas.microsoft.com/office/drawing/2016/SVG/main" r:embed="rId9"/>
              </a:ext>
            </a:extLst>
          </a:blip>
          <a:srcRect/>
          <a:stretch>
            <a:fillRect/>
          </a:stretch>
        </p:blipFill>
        <p:spPr bwMode="auto">
          <a:xfrm>
            <a:off x="9985375" y="175895"/>
            <a:ext cx="598805" cy="59880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12"/>
          <p:cNvSpPr txBox="1">
            <a:spLocks noChangeArrowheads="1"/>
          </p:cNvSpPr>
          <p:nvPr/>
        </p:nvSpPr>
        <p:spPr bwMode="auto">
          <a:xfrm>
            <a:off x="10240010" y="245110"/>
            <a:ext cx="166878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Application</a:t>
            </a:r>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 </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Integration</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cxnSp>
        <p:nvCxnSpPr>
          <p:cNvPr id="14" name="Straight Connector 13"/>
          <p:cNvCxnSpPr/>
          <p:nvPr/>
        </p:nvCxnSpPr>
        <p:spPr>
          <a:xfrm flipH="1">
            <a:off x="6511290" y="1414780"/>
            <a:ext cx="0" cy="4892040"/>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pic>
        <p:nvPicPr>
          <p:cNvPr id="91156" name="Graphic 13"/>
          <p:cNvPicPr>
            <a:picLocks noChangeAspect="1" noChangeArrowheads="1"/>
          </p:cNvPicPr>
          <p:nvPr/>
        </p:nvPicPr>
        <p:blipFill>
          <a:blip r:embed="rId10">
            <a:extLst>
              <a:ext uri="{96DAC541-7B7A-43D3-8B79-37D633B846F1}">
                <asvg:svgBlip xmlns:asvg="http://schemas.microsoft.com/office/drawing/2016/SVG/main" r:embed="rId11"/>
              </a:ext>
            </a:extLst>
          </a:blip>
          <a:srcRect/>
          <a:stretch>
            <a:fillRect/>
          </a:stretch>
        </p:blipFill>
        <p:spPr bwMode="auto">
          <a:xfrm>
            <a:off x="10780395" y="504952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Graphic 13"/>
          <p:cNvPicPr>
            <a:picLocks noChangeAspect="1" noChangeArrowheads="1"/>
          </p:cNvPicPr>
          <p:nvPr/>
        </p:nvPicPr>
        <p:blipFill>
          <a:blip r:embed="rId10">
            <a:extLst>
              <a:ext uri="{96DAC541-7B7A-43D3-8B79-37D633B846F1}">
                <asvg:svgBlip xmlns:asvg="http://schemas.microsoft.com/office/drawing/2016/SVG/main" r:embed="rId11"/>
              </a:ext>
            </a:extLst>
          </a:blip>
          <a:srcRect/>
          <a:stretch>
            <a:fillRect/>
          </a:stretch>
        </p:blipFill>
        <p:spPr bwMode="auto">
          <a:xfrm>
            <a:off x="10736580" y="322961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2" name="Straight Arrow Connector 11"/>
          <p:cNvCxnSpPr/>
          <p:nvPr/>
        </p:nvCxnSpPr>
        <p:spPr>
          <a:xfrm>
            <a:off x="9773285" y="3470910"/>
            <a:ext cx="88582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75796" name="TextBox 25"/>
          <p:cNvSpPr txBox="1">
            <a:spLocks noChangeArrowheads="1"/>
          </p:cNvSpPr>
          <p:nvPr/>
        </p:nvSpPr>
        <p:spPr bwMode="auto">
          <a:xfrm>
            <a:off x="7075805" y="4418965"/>
            <a:ext cx="85153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Topic</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75799" name="Graphic 17"/>
          <p:cNvPicPr>
            <a:picLocks noChangeAspect="1" noChangeArrowheads="1"/>
          </p:cNvPicPr>
          <p:nvPr/>
        </p:nvPicPr>
        <p:blipFill>
          <a:blip r:embed="rId12">
            <a:extLst>
              <a:ext uri="{96DAC541-7B7A-43D3-8B79-37D633B846F1}">
                <asvg:svgBlip xmlns:asvg="http://schemas.microsoft.com/office/drawing/2016/SVG/main" r:embed="rId13"/>
              </a:ext>
            </a:extLst>
          </a:blip>
          <a:srcRect/>
          <a:stretch>
            <a:fillRect/>
          </a:stretch>
        </p:blipFill>
        <p:spPr bwMode="auto">
          <a:xfrm>
            <a:off x="7238366" y="3961448"/>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Graphic 23"/>
          <p:cNvPicPr>
            <a:picLocks noChangeAspect="1" noChangeArrowheads="1"/>
          </p:cNvPicPr>
          <p:nvPr/>
        </p:nvPicPr>
        <p:blipFill>
          <a:blip r:embed="rId4">
            <a:extLst>
              <a:ext uri="{96DAC541-7B7A-43D3-8B79-37D633B846F1}">
                <asvg:svgBlip xmlns:asvg="http://schemas.microsoft.com/office/drawing/2016/SVG/main" r:embed="rId5"/>
              </a:ext>
            </a:extLst>
          </a:blip>
          <a:srcRect/>
          <a:stretch>
            <a:fillRect/>
          </a:stretch>
        </p:blipFill>
        <p:spPr bwMode="auto">
          <a:xfrm>
            <a:off x="5970905" y="4084320"/>
            <a:ext cx="300990" cy="30099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6" name="Group 29"/>
          <p:cNvGrpSpPr/>
          <p:nvPr/>
        </p:nvGrpSpPr>
        <p:grpSpPr bwMode="auto">
          <a:xfrm rot="0">
            <a:off x="7647940" y="3437890"/>
            <a:ext cx="1599565" cy="1841500"/>
            <a:chOff x="2674471" y="1567527"/>
            <a:chExt cx="1488360" cy="331243"/>
          </a:xfrm>
        </p:grpSpPr>
        <p:sp>
          <p:nvSpPr>
            <p:cNvPr id="18" name="Freeform 17"/>
            <p:cNvSpPr/>
            <p:nvPr/>
          </p:nvSpPr>
          <p:spPr>
            <a:xfrm rot="10800000">
              <a:off x="3250457" y="1567527"/>
              <a:ext cx="915548" cy="331243"/>
            </a:xfrm>
            <a:custGeom>
              <a:avLst/>
              <a:gdLst>
                <a:gd name="connsiteX0" fmla="*/ 0 w 622300"/>
                <a:gd name="connsiteY0" fmla="*/ 0 h 1574800"/>
                <a:gd name="connsiteX1" fmla="*/ 622300 w 622300"/>
                <a:gd name="connsiteY1" fmla="*/ 0 h 1574800"/>
                <a:gd name="connsiteX2" fmla="*/ 622300 w 622300"/>
                <a:gd name="connsiteY2" fmla="*/ 1574800 h 1574800"/>
                <a:gd name="connsiteX3" fmla="*/ 482600 w 622300"/>
                <a:gd name="connsiteY3" fmla="*/ 1574800 h 1574800"/>
                <a:gd name="connsiteX4" fmla="*/ 0 w 622300"/>
                <a:gd name="connsiteY4" fmla="*/ 1574800 h 157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300" h="1574800">
                  <a:moveTo>
                    <a:pt x="0" y="0"/>
                  </a:moveTo>
                  <a:lnTo>
                    <a:pt x="622300" y="0"/>
                  </a:lnTo>
                  <a:lnTo>
                    <a:pt x="622300" y="1574800"/>
                  </a:lnTo>
                  <a:lnTo>
                    <a:pt x="482600" y="1574800"/>
                  </a:lnTo>
                  <a:lnTo>
                    <a:pt x="0" y="1574800"/>
                  </a:lnTo>
                </a:path>
              </a:pathLst>
            </a:custGeom>
            <a:noFill/>
            <a:ln w="12700">
              <a:solidFill>
                <a:srgbClr val="8FA7C4"/>
              </a:solidFill>
              <a:headEnd type="arrow"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p>
          </p:txBody>
        </p:sp>
        <p:cxnSp>
          <p:nvCxnSpPr>
            <p:cNvPr id="24" name="Straight Arrow Connector 23"/>
            <p:cNvCxnSpPr/>
            <p:nvPr/>
          </p:nvCxnSpPr>
          <p:spPr>
            <a:xfrm>
              <a:off x="2677644" y="1711753"/>
              <a:ext cx="572812" cy="0"/>
            </a:xfrm>
            <a:prstGeom prst="straightConnector1">
              <a:avLst/>
            </a:prstGeom>
            <a:ln w="12700">
              <a:solidFill>
                <a:srgbClr val="8FA7C4"/>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grpSp>
      <p:cxnSp>
        <p:nvCxnSpPr>
          <p:cNvPr id="25" name="Straight Arrow Connector 24"/>
          <p:cNvCxnSpPr/>
          <p:nvPr/>
        </p:nvCxnSpPr>
        <p:spPr>
          <a:xfrm>
            <a:off x="9795510" y="5286375"/>
            <a:ext cx="88582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stCxn id="15" idx="3"/>
          </p:cNvCxnSpPr>
          <p:nvPr/>
        </p:nvCxnSpPr>
        <p:spPr>
          <a:xfrm>
            <a:off x="6271895" y="4234815"/>
            <a:ext cx="98107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31" name="TextBox 25"/>
          <p:cNvSpPr txBox="1">
            <a:spLocks noChangeArrowheads="1"/>
          </p:cNvSpPr>
          <p:nvPr/>
        </p:nvSpPr>
        <p:spPr bwMode="auto">
          <a:xfrm>
            <a:off x="5540375" y="4382135"/>
            <a:ext cx="851535" cy="429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Messages</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1,2,3,....</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cxnSp>
        <p:nvCxnSpPr>
          <p:cNvPr id="34" name="Straight Connector 33"/>
          <p:cNvCxnSpPr/>
          <p:nvPr/>
        </p:nvCxnSpPr>
        <p:spPr>
          <a:xfrm flipH="1">
            <a:off x="8526780" y="1434465"/>
            <a:ext cx="0" cy="4892040"/>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H="1">
            <a:off x="10420350" y="1437640"/>
            <a:ext cx="0" cy="4892040"/>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37" name="TextBox 19"/>
          <p:cNvSpPr txBox="1">
            <a:spLocks noChangeArrowheads="1"/>
          </p:cNvSpPr>
          <p:nvPr/>
        </p:nvSpPr>
        <p:spPr bwMode="auto">
          <a:xfrm>
            <a:off x="9592310" y="4959985"/>
            <a:ext cx="998855" cy="337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800" b="1" dirty="0">
                <a:solidFill>
                  <a:schemeClr val="bg1"/>
                </a:solidFill>
                <a:latin typeface="Inter Light" panose="02000403000000020004" charset="0"/>
                <a:ea typeface="Amazon Ember" panose="020B0603020204020204" pitchFamily="34" charset="0"/>
                <a:cs typeface="Inter Light" panose="02000403000000020004" charset="0"/>
              </a:rPr>
              <a:t>EventType</a:t>
            </a:r>
            <a:r>
              <a:rPr lang="pt-PT" altLang="en-US" sz="800" dirty="0">
                <a:solidFill>
                  <a:schemeClr val="bg1"/>
                </a:solidFill>
                <a:latin typeface="Inter Light" panose="02000403000000020004" charset="0"/>
                <a:ea typeface="Amazon Ember" panose="020B0603020204020204" pitchFamily="34" charset="0"/>
                <a:cs typeface="Inter Light" panose="02000403000000020004" charset="0"/>
              </a:rPr>
              <a:t>=</a:t>
            </a:r>
            <a:endParaRPr lang="pt-PT" altLang="en-US" sz="8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800" dirty="0">
                <a:solidFill>
                  <a:schemeClr val="bg1"/>
                </a:solidFill>
                <a:latin typeface="Inter Light" panose="02000403000000020004" charset="0"/>
                <a:ea typeface="Amazon Ember" panose="020B0603020204020204" pitchFamily="34" charset="0"/>
                <a:cs typeface="Inter Light" panose="02000403000000020004" charset="0"/>
              </a:rPr>
              <a:t>Poll-based</a:t>
            </a:r>
            <a:endParaRPr lang="pt-PT" altLang="en-US" sz="800" dirty="0">
              <a:solidFill>
                <a:schemeClr val="bg1"/>
              </a:solidFill>
              <a:latin typeface="Inter Light" panose="02000403000000020004" charset="0"/>
              <a:ea typeface="Amazon Ember" panose="020B0603020204020204" pitchFamily="34" charset="0"/>
              <a:cs typeface="Inter Light" panose="02000403000000020004" charset="0"/>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6" name="Rectangles 5"/>
          <p:cNvSpPr/>
          <p:nvPr/>
        </p:nvSpPr>
        <p:spPr>
          <a:xfrm>
            <a:off x="4368800" y="6376670"/>
            <a:ext cx="7486650" cy="32385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3" name="Title 1"/>
          <p:cNvSpPr>
            <a:spLocks noGrp="1"/>
          </p:cNvSpPr>
          <p:nvPr/>
        </p:nvSpPr>
        <p:spPr>
          <a:xfrm>
            <a:off x="379095" y="245803"/>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pPr>
              <a:lnSpc>
                <a:spcPct val="100000"/>
              </a:lnSpc>
              <a:spcBef>
                <a:spcPts val="100"/>
              </a:spcBef>
            </a:pPr>
            <a:r>
              <a:rPr lang="pt-PT" sz="2000" b="1">
                <a:solidFill>
                  <a:schemeClr val="bg1"/>
                </a:solidFill>
                <a:sym typeface="+mn-ea"/>
              </a:rPr>
              <a:t>Amazon SNS </a:t>
            </a:r>
            <a:r>
              <a:rPr lang="pt-PT" altLang="en-US" sz="2000" b="1">
                <a:solidFill>
                  <a:schemeClr val="bg1"/>
                </a:solidFill>
                <a:sym typeface="+mn-ea"/>
              </a:rPr>
              <a:t>CLI Commands and (Python) Boto3</a:t>
            </a:r>
            <a:endParaRPr lang="pt-PT" altLang="en-US" sz="2000" b="1">
              <a:solidFill>
                <a:schemeClr val="bg1"/>
              </a:solidFill>
              <a:sym typeface="+mn-ea"/>
            </a:endParaRPr>
          </a:p>
        </p:txBody>
      </p:sp>
      <p:sp>
        <p:nvSpPr>
          <p:cNvPr id="5" name="Rectangles 4"/>
          <p:cNvSpPr/>
          <p:nvPr/>
        </p:nvSpPr>
        <p:spPr>
          <a:xfrm>
            <a:off x="450215" y="635000"/>
            <a:ext cx="667512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3" name="Text Box 2"/>
          <p:cNvSpPr txBox="1"/>
          <p:nvPr/>
        </p:nvSpPr>
        <p:spPr>
          <a:xfrm>
            <a:off x="4775200" y="6409690"/>
            <a:ext cx="6979285" cy="275590"/>
          </a:xfrm>
          <a:prstGeom prst="rect">
            <a:avLst/>
          </a:prstGeom>
          <a:noFill/>
        </p:spPr>
        <p:txBody>
          <a:bodyPr wrap="square" rtlCol="0" anchor="t">
            <a:spAutoFit/>
          </a:bodyPr>
          <a:p>
            <a:r>
              <a:rPr lang="en-US" sz="1200">
                <a:solidFill>
                  <a:schemeClr val="bg1"/>
                </a:solidFill>
              </a:rPr>
              <a:t>https://github.com/weder96/joinCommunity2023/blob/main/learning/15_lambda_sns/README.md</a:t>
            </a:r>
            <a:endParaRPr lang="en-US" sz="1200">
              <a:solidFill>
                <a:schemeClr val="bg1"/>
              </a:solidFill>
            </a:endParaRPr>
          </a:p>
        </p:txBody>
      </p:sp>
      <p:pic>
        <p:nvPicPr>
          <p:cNvPr id="75780" name="Graphic 2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757853" y="492093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785" name="TextBox 9"/>
          <p:cNvSpPr txBox="1">
            <a:spLocks noChangeArrowheads="1"/>
          </p:cNvSpPr>
          <p:nvPr/>
        </p:nvSpPr>
        <p:spPr bwMode="auto">
          <a:xfrm>
            <a:off x="10523855" y="5692775"/>
            <a:ext cx="125539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SNS</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2" name="Picture 1"/>
          <p:cNvPicPr>
            <a:picLocks noChangeAspect="1"/>
          </p:cNvPicPr>
          <p:nvPr/>
        </p:nvPicPr>
        <p:blipFill>
          <a:blip r:embed="rId2"/>
          <a:stretch>
            <a:fillRect/>
          </a:stretch>
        </p:blipFill>
        <p:spPr>
          <a:xfrm>
            <a:off x="476250" y="904875"/>
            <a:ext cx="8538210" cy="5156835"/>
          </a:xfrm>
          <a:prstGeom prst="rect">
            <a:avLst/>
          </a:prstGeom>
        </p:spPr>
      </p:pic>
      <p:pic>
        <p:nvPicPr>
          <p:cNvPr id="4" name="Picture 3"/>
          <p:cNvPicPr>
            <a:picLocks noChangeAspect="1"/>
          </p:cNvPicPr>
          <p:nvPr/>
        </p:nvPicPr>
        <p:blipFill>
          <a:blip r:embed="rId3"/>
          <a:stretch>
            <a:fillRect/>
          </a:stretch>
        </p:blipFill>
        <p:spPr>
          <a:xfrm>
            <a:off x="9405620" y="887095"/>
            <a:ext cx="2286000" cy="2333625"/>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9050" y="0"/>
            <a:ext cx="12172950" cy="6870065"/>
          </a:xfrm>
          <a:prstGeom prst="rect">
            <a:avLst/>
          </a:prstGeom>
        </p:spPr>
      </p:pic>
      <p:sp>
        <p:nvSpPr>
          <p:cNvPr id="6" name="Rectangles 5"/>
          <p:cNvSpPr/>
          <p:nvPr/>
        </p:nvSpPr>
        <p:spPr>
          <a:xfrm>
            <a:off x="12065" y="-40005"/>
            <a:ext cx="4629785" cy="6908165"/>
          </a:xfrm>
          <a:prstGeom prst="rect">
            <a:avLst/>
          </a:prstGeom>
          <a:solidFill>
            <a:srgbClr val="161E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object 3"/>
          <p:cNvSpPr txBox="1">
            <a:spLocks noGrp="1"/>
          </p:cNvSpPr>
          <p:nvPr>
            <p:ph type="title"/>
          </p:nvPr>
        </p:nvSpPr>
        <p:spPr>
          <a:xfrm>
            <a:off x="167005" y="2350770"/>
            <a:ext cx="4470400" cy="1487170"/>
          </a:xfrm>
          <a:prstGeom prst="rect">
            <a:avLst/>
          </a:prstGeom>
        </p:spPr>
        <p:txBody>
          <a:bodyPr vert="horz" wrap="square" lIns="0" tIns="10583" rIns="0" bIns="0" rtlCol="0">
            <a:spAutoFit/>
          </a:bodyPr>
          <a:lstStyle/>
          <a:p>
            <a:pPr marL="12700" algn="ctr">
              <a:lnSpc>
                <a:spcPct val="100000"/>
              </a:lnSpc>
              <a:spcBef>
                <a:spcPts val="100"/>
              </a:spcBef>
            </a:pPr>
            <a:r>
              <a:rPr lang="pt-PT" altLang="en-US" sz="4800">
                <a:solidFill>
                  <a:schemeClr val="bg1"/>
                </a:solidFill>
                <a:latin typeface="Swiss921 BT" panose="020B0806030502050204" charset="0"/>
                <a:cs typeface="Swiss921 BT" panose="020B0806030502050204" charset="0"/>
                <a:sym typeface="+mn-ea"/>
              </a:rPr>
              <a:t>Amazon </a:t>
            </a:r>
            <a:br>
              <a:rPr lang="pt-PT" altLang="en-US" sz="4800">
                <a:solidFill>
                  <a:schemeClr val="bg1"/>
                </a:solidFill>
                <a:latin typeface="Swiss921 BT" panose="020B0806030502050204" charset="0"/>
                <a:cs typeface="Swiss921 BT" panose="020B0806030502050204" charset="0"/>
                <a:sym typeface="+mn-ea"/>
              </a:rPr>
            </a:br>
            <a:r>
              <a:rPr lang="pt-PT" sz="4800">
                <a:solidFill>
                  <a:schemeClr val="bg1"/>
                </a:solidFill>
                <a:latin typeface="Swiss921 BT" panose="020B0806030502050204" charset="0"/>
                <a:cs typeface="Swiss921 BT" panose="020B0806030502050204" charset="0"/>
                <a:sym typeface="+mn-ea"/>
              </a:rPr>
              <a:t>SQS</a:t>
            </a:r>
            <a:endParaRPr lang="pt-PT" sz="4800">
              <a:solidFill>
                <a:schemeClr val="bg1"/>
              </a:solidFill>
              <a:latin typeface="Swiss921 BT" panose="020B0806030502050204" charset="0"/>
              <a:cs typeface="Swiss921 BT" panose="020B0806030502050204" charset="0"/>
              <a:sym typeface="+mn-ea"/>
            </a:endParaRPr>
          </a:p>
        </p:txBody>
      </p:sp>
      <p:pic>
        <p:nvPicPr>
          <p:cNvPr id="75779" name="Graphic 2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005" y="1412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3" name="Text Box 2"/>
          <p:cNvSpPr txBox="1"/>
          <p:nvPr/>
        </p:nvSpPr>
        <p:spPr>
          <a:xfrm>
            <a:off x="340995" y="175895"/>
            <a:ext cx="3393440" cy="398780"/>
          </a:xfrm>
          <a:prstGeom prst="rect">
            <a:avLst/>
          </a:prstGeom>
          <a:noFill/>
        </p:spPr>
        <p:txBody>
          <a:bodyPr wrap="none" rtlCol="0">
            <a:spAutoFit/>
          </a:bodyPr>
          <a:p>
            <a:pPr algn="l"/>
            <a:r>
              <a:rPr lang="pt-PT" altLang="en-US" sz="2000" b="1" dirty="0">
                <a:solidFill>
                  <a:schemeClr val="bg1"/>
                </a:solidFill>
                <a:sym typeface="+mn-ea"/>
              </a:rPr>
              <a:t>What is Amazon SQS ?</a:t>
            </a:r>
            <a:endParaRPr lang="pt-PT" altLang="en-US" sz="2000" b="1" dirty="0">
              <a:solidFill>
                <a:schemeClr val="bg1"/>
              </a:solidFill>
              <a:sym typeface="+mn-ea"/>
            </a:endParaRPr>
          </a:p>
        </p:txBody>
      </p:sp>
      <p:sp>
        <p:nvSpPr>
          <p:cNvPr id="2" name="Text Box 1"/>
          <p:cNvSpPr txBox="1"/>
          <p:nvPr/>
        </p:nvSpPr>
        <p:spPr>
          <a:xfrm>
            <a:off x="331470" y="843915"/>
            <a:ext cx="10822305" cy="4769485"/>
          </a:xfrm>
          <a:prstGeom prst="rect">
            <a:avLst/>
          </a:prstGeom>
          <a:noFill/>
        </p:spPr>
        <p:txBody>
          <a:bodyPr wrap="square" rtlCol="0">
            <a:spAutoFit/>
          </a:bodyPr>
          <a:p>
            <a:pPr indent="0" algn="l">
              <a:buFont typeface="Arial" panose="02080604020202020204" pitchFamily="34" charset="0"/>
              <a:buNone/>
            </a:pPr>
            <a:r>
              <a:rPr sz="1600">
                <a:solidFill>
                  <a:schemeClr val="bg1"/>
                </a:solidFill>
                <a:sym typeface="+mn-ea"/>
              </a:rPr>
              <a:t>Amazon SQS stands for </a:t>
            </a:r>
            <a:r>
              <a:rPr sz="1600" b="1">
                <a:solidFill>
                  <a:schemeClr val="bg1"/>
                </a:solidFill>
                <a:sym typeface="+mn-ea"/>
              </a:rPr>
              <a:t>Simple Queue Service</a:t>
            </a:r>
            <a:r>
              <a:rPr sz="1600">
                <a:solidFill>
                  <a:schemeClr val="bg1"/>
                </a:solidFill>
                <a:sym typeface="+mn-ea"/>
              </a:rPr>
              <a:t> is </a:t>
            </a:r>
            <a:r>
              <a:rPr sz="1600" b="1">
                <a:solidFill>
                  <a:schemeClr val="bg1"/>
                </a:solidFill>
                <a:sym typeface="+mn-ea"/>
              </a:rPr>
              <a:t>fully managed message queues</a:t>
            </a:r>
            <a:r>
              <a:rPr sz="1600">
                <a:solidFill>
                  <a:schemeClr val="bg1"/>
                </a:solidFill>
                <a:sym typeface="+mn-ea"/>
              </a:rPr>
              <a:t> for microservices,</a:t>
            </a:r>
            <a:endParaRPr sz="1600">
              <a:solidFill>
                <a:schemeClr val="bg1"/>
              </a:solidFill>
              <a:sym typeface="+mn-ea"/>
            </a:endParaRPr>
          </a:p>
          <a:p>
            <a:pPr indent="0" algn="l">
              <a:buFont typeface="Arial" panose="02080604020202020204" pitchFamily="34" charset="0"/>
              <a:buNone/>
            </a:pPr>
            <a:r>
              <a:rPr sz="1600">
                <a:solidFill>
                  <a:schemeClr val="bg1"/>
                </a:solidFill>
                <a:sym typeface="+mn-ea"/>
              </a:rPr>
              <a:t>distributed systems, and serverless applications.</a:t>
            </a:r>
            <a:endParaRPr sz="1600">
              <a:solidFill>
                <a:schemeClr val="bg1"/>
              </a:solidFill>
              <a:sym typeface="+mn-ea"/>
            </a:endParaRPr>
          </a:p>
          <a:p>
            <a:pPr indent="0" algn="l">
              <a:buFont typeface="Arial" panose="02080604020202020204" pitchFamily="34" charset="0"/>
              <a:buNone/>
            </a:pPr>
            <a:endParaRPr sz="1600">
              <a:solidFill>
                <a:schemeClr val="bg1"/>
              </a:solidFill>
              <a:sym typeface="+mn-ea"/>
            </a:endParaRPr>
          </a:p>
          <a:p>
            <a:pPr indent="0" algn="l">
              <a:buFont typeface="Arial" panose="02080604020202020204" pitchFamily="34" charset="0"/>
              <a:buNone/>
            </a:pPr>
            <a:r>
              <a:rPr sz="1600">
                <a:solidFill>
                  <a:schemeClr val="bg1"/>
                </a:solidFill>
                <a:sym typeface="+mn-ea"/>
              </a:rPr>
              <a:t>Enables you to </a:t>
            </a:r>
            <a:r>
              <a:rPr sz="1600" b="1">
                <a:solidFill>
                  <a:schemeClr val="bg1"/>
                </a:solidFill>
                <a:sym typeface="+mn-ea"/>
              </a:rPr>
              <a:t>decouple </a:t>
            </a:r>
            <a:r>
              <a:rPr sz="1600">
                <a:solidFill>
                  <a:schemeClr val="bg1"/>
                </a:solidFill>
                <a:sym typeface="+mn-ea"/>
              </a:rPr>
              <a:t>and </a:t>
            </a:r>
            <a:r>
              <a:rPr sz="1600" b="1">
                <a:solidFill>
                  <a:schemeClr val="bg1"/>
                </a:solidFill>
                <a:sym typeface="+mn-ea"/>
              </a:rPr>
              <a:t>scale microservices</a:t>
            </a:r>
            <a:r>
              <a:rPr sz="1600">
                <a:solidFill>
                  <a:schemeClr val="bg1"/>
                </a:solidFill>
                <a:sym typeface="+mn-ea"/>
              </a:rPr>
              <a:t>, distributed systems, and serverless applications.</a:t>
            </a:r>
            <a:endParaRPr sz="1600">
              <a:solidFill>
                <a:schemeClr val="bg1"/>
              </a:solidFill>
              <a:sym typeface="+mn-ea"/>
            </a:endParaRPr>
          </a:p>
          <a:p>
            <a:pPr indent="0" algn="l">
              <a:buFont typeface="Arial" panose="02080604020202020204" pitchFamily="34" charset="0"/>
              <a:buNone/>
            </a:pPr>
            <a:endParaRPr sz="1600">
              <a:solidFill>
                <a:schemeClr val="bg1"/>
              </a:solidFill>
              <a:sym typeface="+mn-ea"/>
            </a:endParaRPr>
          </a:p>
          <a:p>
            <a:pPr indent="0" algn="l">
              <a:buFont typeface="Arial" panose="02080604020202020204" pitchFamily="34" charset="0"/>
              <a:buNone/>
            </a:pPr>
            <a:r>
              <a:rPr sz="1600" b="1">
                <a:solidFill>
                  <a:schemeClr val="bg1"/>
                </a:solidFill>
                <a:sym typeface="+mn-ea"/>
              </a:rPr>
              <a:t>Eliminates </a:t>
            </a:r>
            <a:r>
              <a:rPr sz="1600">
                <a:solidFill>
                  <a:schemeClr val="bg1"/>
                </a:solidFill>
                <a:sym typeface="+mn-ea"/>
              </a:rPr>
              <a:t>the </a:t>
            </a:r>
            <a:r>
              <a:rPr sz="1600" b="1">
                <a:solidFill>
                  <a:schemeClr val="bg1"/>
                </a:solidFill>
                <a:sym typeface="+mn-ea"/>
              </a:rPr>
              <a:t>complexity </a:t>
            </a:r>
            <a:r>
              <a:rPr sz="1600">
                <a:solidFill>
                  <a:schemeClr val="bg1"/>
                </a:solidFill>
                <a:sym typeface="+mn-ea"/>
              </a:rPr>
              <a:t>and overhead associated with managing and operating message-oriented</a:t>
            </a:r>
            <a:endParaRPr sz="1600">
              <a:solidFill>
                <a:schemeClr val="bg1"/>
              </a:solidFill>
              <a:sym typeface="+mn-ea"/>
            </a:endParaRPr>
          </a:p>
          <a:p>
            <a:pPr indent="0" algn="l">
              <a:buFont typeface="Arial" panose="02080604020202020204" pitchFamily="34" charset="0"/>
              <a:buNone/>
            </a:pPr>
            <a:r>
              <a:rPr sz="1600">
                <a:solidFill>
                  <a:schemeClr val="bg1"/>
                </a:solidFill>
                <a:sym typeface="+mn-ea"/>
              </a:rPr>
              <a:t>middleware.</a:t>
            </a:r>
            <a:endParaRPr sz="1600">
              <a:solidFill>
                <a:schemeClr val="bg1"/>
              </a:solidFill>
              <a:sym typeface="+mn-ea"/>
            </a:endParaRPr>
          </a:p>
          <a:p>
            <a:pPr indent="0" algn="l">
              <a:buFont typeface="Arial" panose="02080604020202020204" pitchFamily="34" charset="0"/>
              <a:buNone/>
            </a:pPr>
            <a:endParaRPr sz="1600">
              <a:solidFill>
                <a:schemeClr val="bg1"/>
              </a:solidFill>
              <a:sym typeface="+mn-ea"/>
            </a:endParaRPr>
          </a:p>
          <a:p>
            <a:pPr indent="0" algn="l">
              <a:buFont typeface="Arial" panose="02080604020202020204" pitchFamily="34" charset="0"/>
              <a:buNone/>
            </a:pPr>
            <a:r>
              <a:rPr sz="1600" b="1">
                <a:solidFill>
                  <a:schemeClr val="bg1"/>
                </a:solidFill>
                <a:sym typeface="+mn-ea"/>
              </a:rPr>
              <a:t>Send, store</a:t>
            </a:r>
            <a:r>
              <a:rPr sz="1600">
                <a:solidFill>
                  <a:schemeClr val="bg1"/>
                </a:solidFill>
                <a:sym typeface="+mn-ea"/>
              </a:rPr>
              <a:t>, and </a:t>
            </a:r>
            <a:r>
              <a:rPr sz="1600" b="1">
                <a:solidFill>
                  <a:schemeClr val="bg1"/>
                </a:solidFill>
                <a:sym typeface="+mn-ea"/>
              </a:rPr>
              <a:t>receive messages</a:t>
            </a:r>
            <a:r>
              <a:rPr sz="1600">
                <a:solidFill>
                  <a:schemeClr val="bg1"/>
                </a:solidFill>
                <a:sym typeface="+mn-ea"/>
              </a:rPr>
              <a:t> between software components at any volume.</a:t>
            </a:r>
            <a:endParaRPr sz="1600">
              <a:solidFill>
                <a:schemeClr val="bg1"/>
              </a:solidFill>
              <a:sym typeface="+mn-ea"/>
            </a:endParaRPr>
          </a:p>
          <a:p>
            <a:pPr indent="0" algn="l">
              <a:buFont typeface="Arial" panose="02080604020202020204" pitchFamily="34" charset="0"/>
              <a:buNone/>
            </a:pPr>
            <a:endParaRPr sz="1600">
              <a:solidFill>
                <a:schemeClr val="bg1"/>
              </a:solidFill>
              <a:sym typeface="+mn-ea"/>
            </a:endParaRPr>
          </a:p>
          <a:p>
            <a:pPr indent="0" algn="l">
              <a:buFont typeface="Arial" panose="02080604020202020204" pitchFamily="34" charset="0"/>
              <a:buNone/>
            </a:pPr>
            <a:r>
              <a:rPr sz="1600">
                <a:solidFill>
                  <a:schemeClr val="bg1"/>
                </a:solidFill>
                <a:sym typeface="+mn-ea"/>
              </a:rPr>
              <a:t>Two types of message queues.</a:t>
            </a:r>
            <a:endParaRPr sz="1600">
              <a:solidFill>
                <a:schemeClr val="bg1"/>
              </a:solidFill>
              <a:sym typeface="+mn-ea"/>
            </a:endParaRPr>
          </a:p>
          <a:p>
            <a:pPr indent="0" algn="l">
              <a:buFont typeface="Arial" panose="02080604020202020204" pitchFamily="34" charset="0"/>
              <a:buNone/>
            </a:pPr>
            <a:r>
              <a:rPr lang="pt-PT" sz="1600">
                <a:solidFill>
                  <a:schemeClr val="bg1"/>
                </a:solidFill>
                <a:sym typeface="+mn-ea"/>
              </a:rPr>
              <a:t>    </a:t>
            </a:r>
            <a:r>
              <a:rPr sz="1600" b="1">
                <a:solidFill>
                  <a:schemeClr val="bg1"/>
                </a:solidFill>
                <a:sym typeface="+mn-ea"/>
              </a:rPr>
              <a:t>Standard queues</a:t>
            </a:r>
            <a:r>
              <a:rPr sz="1600">
                <a:solidFill>
                  <a:schemeClr val="bg1"/>
                </a:solidFill>
                <a:sym typeface="+mn-ea"/>
              </a:rPr>
              <a:t> offer maximum throughput, best-effort ordering, and at-least-once delivery.</a:t>
            </a:r>
            <a:endParaRPr sz="1600">
              <a:solidFill>
                <a:schemeClr val="bg1"/>
              </a:solidFill>
              <a:sym typeface="+mn-ea"/>
            </a:endParaRPr>
          </a:p>
          <a:p>
            <a:pPr indent="0" algn="l">
              <a:buFont typeface="Arial" panose="02080604020202020204" pitchFamily="34" charset="0"/>
              <a:buNone/>
            </a:pPr>
            <a:r>
              <a:rPr lang="pt-PT" sz="1600">
                <a:solidFill>
                  <a:schemeClr val="bg1"/>
                </a:solidFill>
                <a:sym typeface="+mn-ea"/>
              </a:rPr>
              <a:t>    </a:t>
            </a:r>
            <a:r>
              <a:rPr sz="1600" b="1">
                <a:solidFill>
                  <a:schemeClr val="bg1"/>
                </a:solidFill>
                <a:sym typeface="+mn-ea"/>
              </a:rPr>
              <a:t>FIFO queues</a:t>
            </a:r>
            <a:r>
              <a:rPr sz="1600">
                <a:solidFill>
                  <a:schemeClr val="bg1"/>
                </a:solidFill>
                <a:sym typeface="+mn-ea"/>
              </a:rPr>
              <a:t> are designed to guarantee that messages are processed exactly once, in the exact order that they are sent.</a:t>
            </a:r>
            <a:endParaRPr sz="1600">
              <a:solidFill>
                <a:schemeClr val="bg1"/>
              </a:solidFill>
              <a:sym typeface="+mn-ea"/>
            </a:endParaRPr>
          </a:p>
          <a:p>
            <a:pPr indent="0" algn="l">
              <a:buFont typeface="Arial" panose="02080604020202020204" pitchFamily="34" charset="0"/>
              <a:buNone/>
            </a:pPr>
            <a:endParaRPr sz="1600">
              <a:solidFill>
                <a:schemeClr val="bg1"/>
              </a:solidFill>
              <a:sym typeface="+mn-ea"/>
            </a:endParaRPr>
          </a:p>
          <a:p>
            <a:pPr indent="0" algn="l">
              <a:buFont typeface="Arial" panose="02080604020202020204" pitchFamily="34" charset="0"/>
              <a:buNone/>
            </a:pPr>
            <a:r>
              <a:rPr sz="1600" b="1">
                <a:solidFill>
                  <a:schemeClr val="bg1"/>
                </a:solidFill>
                <a:sym typeface="+mn-ea"/>
              </a:rPr>
              <a:t>Integrate </a:t>
            </a:r>
            <a:r>
              <a:rPr sz="1600">
                <a:solidFill>
                  <a:schemeClr val="bg1"/>
                </a:solidFill>
                <a:sym typeface="+mn-ea"/>
              </a:rPr>
              <a:t>and </a:t>
            </a:r>
            <a:r>
              <a:rPr sz="1600" b="1">
                <a:solidFill>
                  <a:schemeClr val="bg1"/>
                </a:solidFill>
                <a:sym typeface="+mn-ea"/>
              </a:rPr>
              <a:t>decouple </a:t>
            </a:r>
            <a:r>
              <a:rPr sz="1600">
                <a:solidFill>
                  <a:schemeClr val="bg1"/>
                </a:solidFill>
                <a:sym typeface="+mn-ea"/>
              </a:rPr>
              <a:t>distributed software systems and components.</a:t>
            </a:r>
            <a:endParaRPr sz="1600">
              <a:solidFill>
                <a:schemeClr val="bg1"/>
              </a:solidFill>
              <a:sym typeface="+mn-ea"/>
            </a:endParaRPr>
          </a:p>
          <a:p>
            <a:pPr indent="0" algn="l">
              <a:buFont typeface="Arial" panose="02080604020202020204" pitchFamily="34" charset="0"/>
              <a:buNone/>
            </a:pPr>
            <a:endParaRPr sz="1600">
              <a:solidFill>
                <a:schemeClr val="bg1"/>
              </a:solidFill>
              <a:sym typeface="+mn-ea"/>
            </a:endParaRPr>
          </a:p>
          <a:p>
            <a:pPr indent="0" algn="l">
              <a:buFont typeface="Arial" panose="02080604020202020204" pitchFamily="34" charset="0"/>
              <a:buNone/>
            </a:pPr>
            <a:r>
              <a:rPr sz="1600">
                <a:solidFill>
                  <a:schemeClr val="bg1"/>
                </a:solidFill>
                <a:sym typeface="+mn-ea"/>
              </a:rPr>
              <a:t>Provides a </a:t>
            </a:r>
            <a:r>
              <a:rPr sz="1600" b="1">
                <a:solidFill>
                  <a:schemeClr val="bg1"/>
                </a:solidFill>
                <a:sym typeface="+mn-ea"/>
              </a:rPr>
              <a:t>generic web services API</a:t>
            </a:r>
            <a:r>
              <a:rPr sz="1600">
                <a:solidFill>
                  <a:schemeClr val="bg1"/>
                </a:solidFill>
                <a:sym typeface="+mn-ea"/>
              </a:rPr>
              <a:t> that you can access using any programming language that the </a:t>
            </a:r>
            <a:r>
              <a:rPr sz="1600" b="1">
                <a:solidFill>
                  <a:schemeClr val="bg1"/>
                </a:solidFill>
                <a:sym typeface="+mn-ea"/>
              </a:rPr>
              <a:t>AWS</a:t>
            </a:r>
            <a:endParaRPr sz="1600">
              <a:solidFill>
                <a:schemeClr val="bg1"/>
              </a:solidFill>
              <a:sym typeface="+mn-ea"/>
            </a:endParaRPr>
          </a:p>
          <a:p>
            <a:pPr indent="0" algn="l">
              <a:buFont typeface="Arial" panose="02080604020202020204" pitchFamily="34" charset="0"/>
              <a:buNone/>
            </a:pPr>
            <a:r>
              <a:rPr sz="1600" b="1">
                <a:solidFill>
                  <a:schemeClr val="bg1"/>
                </a:solidFill>
                <a:sym typeface="+mn-ea"/>
              </a:rPr>
              <a:t>SDK </a:t>
            </a:r>
            <a:r>
              <a:rPr sz="1600">
                <a:solidFill>
                  <a:schemeClr val="bg1"/>
                </a:solidFill>
                <a:sym typeface="+mn-ea"/>
              </a:rPr>
              <a:t>supports.</a:t>
            </a:r>
            <a:endParaRPr sz="1600">
              <a:solidFill>
                <a:schemeClr val="bg1"/>
              </a:solidFill>
              <a:sym typeface="+mn-ea"/>
            </a:endParaRPr>
          </a:p>
        </p:txBody>
      </p:sp>
      <p:sp>
        <p:nvSpPr>
          <p:cNvPr id="4" name="Rectangles 3"/>
          <p:cNvSpPr/>
          <p:nvPr/>
        </p:nvSpPr>
        <p:spPr>
          <a:xfrm>
            <a:off x="421640" y="558800"/>
            <a:ext cx="65745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pic>
        <p:nvPicPr>
          <p:cNvPr id="74753" name="Graphic 7"/>
          <p:cNvPicPr>
            <a:picLocks noChangeAspect="1" noChangeArrowheads="1"/>
          </p:cNvPicPr>
          <p:nvPr/>
        </p:nvPicPr>
        <p:blipFill>
          <a:blip r:embed="rId1">
            <a:extLst>
              <a:ext uri="{96DAC541-7B7A-43D3-8B79-37D633B846F1}">
                <asvg:svgBlip xmlns:asvg="http://schemas.microsoft.com/office/drawing/2016/SVG/main" r:embed="rId2"/>
              </a:ext>
            </a:extLst>
          </a:blip>
          <a:srcRect/>
          <a:stretch>
            <a:fillRect/>
          </a:stretch>
        </p:blipFill>
        <p:spPr bwMode="auto">
          <a:xfrm>
            <a:off x="9985375" y="175895"/>
            <a:ext cx="598805" cy="59880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12"/>
          <p:cNvSpPr txBox="1">
            <a:spLocks noChangeArrowheads="1"/>
          </p:cNvSpPr>
          <p:nvPr/>
        </p:nvSpPr>
        <p:spPr bwMode="auto">
          <a:xfrm>
            <a:off x="10240010" y="245110"/>
            <a:ext cx="166878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Application</a:t>
            </a:r>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 </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Integration</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8" name="Rectangles 7"/>
          <p:cNvSpPr/>
          <p:nvPr/>
        </p:nvSpPr>
        <p:spPr>
          <a:xfrm>
            <a:off x="8457565" y="6319520"/>
            <a:ext cx="3309620" cy="35560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9" name="Text Box 8"/>
          <p:cNvSpPr txBox="1"/>
          <p:nvPr/>
        </p:nvSpPr>
        <p:spPr>
          <a:xfrm>
            <a:off x="8611235" y="6359525"/>
            <a:ext cx="3010535" cy="275590"/>
          </a:xfrm>
          <a:prstGeom prst="rect">
            <a:avLst/>
          </a:prstGeom>
          <a:noFill/>
        </p:spPr>
        <p:txBody>
          <a:bodyPr wrap="square" rtlCol="0" anchor="t">
            <a:spAutoFit/>
          </a:bodyPr>
          <a:p>
            <a:r>
              <a:rPr lang="en-US" sz="1200">
                <a:solidFill>
                  <a:schemeClr val="bg1"/>
                </a:solidFill>
              </a:rPr>
              <a:t>https://aws.amazon.com/sns/?nc1=h_ls</a:t>
            </a:r>
            <a:endParaRPr lang="en-US" sz="1200">
              <a:solidFill>
                <a:schemeClr val="bg1"/>
              </a:solidFill>
            </a:endParaRPr>
          </a:p>
        </p:txBody>
      </p:sp>
      <p:sp>
        <p:nvSpPr>
          <p:cNvPr id="13" name="TextBox 9"/>
          <p:cNvSpPr txBox="1">
            <a:spLocks noChangeArrowheads="1"/>
          </p:cNvSpPr>
          <p:nvPr/>
        </p:nvSpPr>
        <p:spPr bwMode="auto">
          <a:xfrm>
            <a:off x="10459085" y="5559425"/>
            <a:ext cx="125539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S</a:t>
            </a:r>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Q</a:t>
            </a:r>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S</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75779" name="Graphic 2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05465" y="472281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3" name="Text Box 2"/>
          <p:cNvSpPr txBox="1"/>
          <p:nvPr/>
        </p:nvSpPr>
        <p:spPr>
          <a:xfrm>
            <a:off x="340995" y="175895"/>
            <a:ext cx="4462145" cy="398780"/>
          </a:xfrm>
          <a:prstGeom prst="rect">
            <a:avLst/>
          </a:prstGeom>
          <a:noFill/>
        </p:spPr>
        <p:txBody>
          <a:bodyPr wrap="none" rtlCol="0">
            <a:spAutoFit/>
          </a:bodyPr>
          <a:p>
            <a:pPr algn="l"/>
            <a:r>
              <a:rPr lang="pt-PT" altLang="en-US" sz="2000" b="1" dirty="0">
                <a:solidFill>
                  <a:schemeClr val="bg1"/>
                </a:solidFill>
                <a:sym typeface="+mn-ea"/>
              </a:rPr>
              <a:t>Amazon SQS What’s a queue?</a:t>
            </a:r>
            <a:endParaRPr lang="pt-PT" altLang="en-US" sz="2000" b="1" dirty="0">
              <a:solidFill>
                <a:schemeClr val="bg1"/>
              </a:solidFill>
              <a:sym typeface="+mn-ea"/>
            </a:endParaRPr>
          </a:p>
        </p:txBody>
      </p:sp>
      <p:sp>
        <p:nvSpPr>
          <p:cNvPr id="4" name="Rectangles 3"/>
          <p:cNvSpPr/>
          <p:nvPr/>
        </p:nvSpPr>
        <p:spPr>
          <a:xfrm>
            <a:off x="421640" y="558800"/>
            <a:ext cx="65745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pic>
        <p:nvPicPr>
          <p:cNvPr id="74753" name="Graphic 7"/>
          <p:cNvPicPr>
            <a:picLocks noChangeAspect="1" noChangeArrowheads="1"/>
          </p:cNvPicPr>
          <p:nvPr/>
        </p:nvPicPr>
        <p:blipFill>
          <a:blip r:embed="rId1">
            <a:extLst>
              <a:ext uri="{96DAC541-7B7A-43D3-8B79-37D633B846F1}">
                <asvg:svgBlip xmlns:asvg="http://schemas.microsoft.com/office/drawing/2016/SVG/main" r:embed="rId2"/>
              </a:ext>
            </a:extLst>
          </a:blip>
          <a:srcRect/>
          <a:stretch>
            <a:fillRect/>
          </a:stretch>
        </p:blipFill>
        <p:spPr bwMode="auto">
          <a:xfrm>
            <a:off x="9985375" y="175895"/>
            <a:ext cx="598805" cy="59880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12"/>
          <p:cNvSpPr txBox="1">
            <a:spLocks noChangeArrowheads="1"/>
          </p:cNvSpPr>
          <p:nvPr/>
        </p:nvSpPr>
        <p:spPr bwMode="auto">
          <a:xfrm>
            <a:off x="10240010" y="245110"/>
            <a:ext cx="166878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Application</a:t>
            </a:r>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 </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Integration</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8" name="Rectangles 7"/>
          <p:cNvSpPr/>
          <p:nvPr/>
        </p:nvSpPr>
        <p:spPr>
          <a:xfrm>
            <a:off x="7552055" y="6319520"/>
            <a:ext cx="4215130" cy="35560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9" name="Text Box 8"/>
          <p:cNvSpPr txBox="1"/>
          <p:nvPr/>
        </p:nvSpPr>
        <p:spPr>
          <a:xfrm>
            <a:off x="8039735" y="6359525"/>
            <a:ext cx="3582035" cy="275590"/>
          </a:xfrm>
          <a:prstGeom prst="rect">
            <a:avLst/>
          </a:prstGeom>
          <a:noFill/>
        </p:spPr>
        <p:txBody>
          <a:bodyPr wrap="square" rtlCol="0" anchor="t">
            <a:spAutoFit/>
          </a:bodyPr>
          <a:p>
            <a:r>
              <a:rPr lang="en-US" sz="1200">
                <a:solidFill>
                  <a:schemeClr val="bg1"/>
                </a:solidFill>
              </a:rPr>
              <a:t>https://aws.amazon.com/sns/?nc1=h_ls</a:t>
            </a:r>
            <a:endParaRPr lang="en-US" sz="1200">
              <a:solidFill>
                <a:schemeClr val="bg1"/>
              </a:solidFill>
            </a:endParaRPr>
          </a:p>
        </p:txBody>
      </p:sp>
      <p:sp>
        <p:nvSpPr>
          <p:cNvPr id="13" name="TextBox 9"/>
          <p:cNvSpPr txBox="1">
            <a:spLocks noChangeArrowheads="1"/>
          </p:cNvSpPr>
          <p:nvPr/>
        </p:nvSpPr>
        <p:spPr bwMode="auto">
          <a:xfrm>
            <a:off x="10459085" y="5854700"/>
            <a:ext cx="125539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S</a:t>
            </a:r>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Q</a:t>
            </a:r>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S</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75779" name="Graphic 2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05465" y="50180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ounded Rectangle 5"/>
          <p:cNvSpPr/>
          <p:nvPr/>
        </p:nvSpPr>
        <p:spPr>
          <a:xfrm>
            <a:off x="2063115" y="2561590"/>
            <a:ext cx="1313815" cy="338455"/>
          </a:xfrm>
          <a:prstGeom prst="roundRect">
            <a:avLst/>
          </a:prstGeom>
          <a:solidFill>
            <a:schemeClr val="accent2"/>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 name="Text Box 10"/>
          <p:cNvSpPr txBox="1"/>
          <p:nvPr/>
        </p:nvSpPr>
        <p:spPr>
          <a:xfrm>
            <a:off x="2268855" y="2585085"/>
            <a:ext cx="789305" cy="275590"/>
          </a:xfrm>
          <a:prstGeom prst="rect">
            <a:avLst/>
          </a:prstGeom>
          <a:noFill/>
        </p:spPr>
        <p:txBody>
          <a:bodyPr wrap="none" rtlCol="0">
            <a:spAutoFit/>
          </a:bodyPr>
          <a:p>
            <a:r>
              <a:rPr lang="pt-PT" altLang="en-US" sz="1200">
                <a:solidFill>
                  <a:schemeClr val="bg1"/>
                </a:solidFill>
              </a:rPr>
              <a:t>Producer</a:t>
            </a:r>
            <a:endParaRPr lang="pt-PT" altLang="en-US" sz="1200">
              <a:solidFill>
                <a:schemeClr val="bg1"/>
              </a:solidFill>
            </a:endParaRPr>
          </a:p>
        </p:txBody>
      </p:sp>
      <p:sp>
        <p:nvSpPr>
          <p:cNvPr id="17" name="Rounded Rectangle 16"/>
          <p:cNvSpPr/>
          <p:nvPr/>
        </p:nvSpPr>
        <p:spPr>
          <a:xfrm>
            <a:off x="2047875" y="3176270"/>
            <a:ext cx="1313815" cy="338455"/>
          </a:xfrm>
          <a:prstGeom prst="roundRect">
            <a:avLst/>
          </a:prstGeom>
          <a:solidFill>
            <a:schemeClr val="accent2"/>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9" name="Text Box 18"/>
          <p:cNvSpPr txBox="1"/>
          <p:nvPr/>
        </p:nvSpPr>
        <p:spPr>
          <a:xfrm>
            <a:off x="2253615" y="3220085"/>
            <a:ext cx="789305" cy="275590"/>
          </a:xfrm>
          <a:prstGeom prst="rect">
            <a:avLst/>
          </a:prstGeom>
          <a:noFill/>
        </p:spPr>
        <p:txBody>
          <a:bodyPr wrap="none" rtlCol="0">
            <a:spAutoFit/>
          </a:bodyPr>
          <a:p>
            <a:r>
              <a:rPr lang="pt-PT" altLang="en-US" sz="1200">
                <a:solidFill>
                  <a:schemeClr val="bg1"/>
                </a:solidFill>
              </a:rPr>
              <a:t>Producer</a:t>
            </a:r>
            <a:endParaRPr lang="pt-PT" altLang="en-US" sz="1200">
              <a:solidFill>
                <a:schemeClr val="bg1"/>
              </a:solidFill>
            </a:endParaRPr>
          </a:p>
        </p:txBody>
      </p:sp>
      <p:sp>
        <p:nvSpPr>
          <p:cNvPr id="31" name="Rounded Rectangle 30"/>
          <p:cNvSpPr/>
          <p:nvPr/>
        </p:nvSpPr>
        <p:spPr>
          <a:xfrm>
            <a:off x="7265670" y="2643505"/>
            <a:ext cx="1313815" cy="338455"/>
          </a:xfrm>
          <a:prstGeom prst="roundRect">
            <a:avLst/>
          </a:prstGeom>
          <a:solidFill>
            <a:schemeClr val="accent6"/>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2" name="Text Box 31"/>
          <p:cNvSpPr txBox="1"/>
          <p:nvPr/>
        </p:nvSpPr>
        <p:spPr>
          <a:xfrm>
            <a:off x="7534910" y="2664460"/>
            <a:ext cx="862330" cy="275590"/>
          </a:xfrm>
          <a:prstGeom prst="rect">
            <a:avLst/>
          </a:prstGeom>
          <a:noFill/>
        </p:spPr>
        <p:txBody>
          <a:bodyPr wrap="none" rtlCol="0">
            <a:spAutoFit/>
          </a:bodyPr>
          <a:p>
            <a:r>
              <a:rPr lang="pt-PT" altLang="en-US" sz="1200">
                <a:solidFill>
                  <a:schemeClr val="bg1"/>
                </a:solidFill>
              </a:rPr>
              <a:t>consumer</a:t>
            </a:r>
            <a:endParaRPr lang="pt-PT" altLang="en-US" sz="1200">
              <a:solidFill>
                <a:schemeClr val="bg1"/>
              </a:solidFill>
            </a:endParaRPr>
          </a:p>
        </p:txBody>
      </p:sp>
      <p:sp>
        <p:nvSpPr>
          <p:cNvPr id="34" name="Text Box 33"/>
          <p:cNvSpPr txBox="1"/>
          <p:nvPr/>
        </p:nvSpPr>
        <p:spPr>
          <a:xfrm>
            <a:off x="3479800" y="1499870"/>
            <a:ext cx="1257935" cy="460375"/>
          </a:xfrm>
          <a:prstGeom prst="rect">
            <a:avLst/>
          </a:prstGeom>
          <a:noFill/>
        </p:spPr>
        <p:txBody>
          <a:bodyPr wrap="none" rtlCol="0">
            <a:spAutoFit/>
          </a:bodyPr>
          <a:p>
            <a:endParaRPr lang="pt-PT" altLang="en-US" sz="1200">
              <a:solidFill>
                <a:schemeClr val="bg1"/>
              </a:solidFill>
              <a:latin typeface="Janda Cheerful Script" panose="02000505000000020003" charset="0"/>
              <a:cs typeface="Janda Cheerful Script" panose="02000505000000020003" charset="0"/>
            </a:endParaRPr>
          </a:p>
          <a:p>
            <a:r>
              <a:rPr lang="pt-PT" altLang="en-US" sz="1200">
                <a:solidFill>
                  <a:schemeClr val="bg1"/>
                </a:solidFill>
                <a:latin typeface="Janda Cheerful Script" panose="02000505000000020003" charset="0"/>
                <a:cs typeface="Janda Cheerful Script" panose="02000505000000020003" charset="0"/>
              </a:rPr>
              <a:t>Send Messages</a:t>
            </a:r>
            <a:endParaRPr lang="pt-PT" altLang="en-US" sz="1200">
              <a:solidFill>
                <a:schemeClr val="bg1"/>
              </a:solidFill>
              <a:latin typeface="Janda Cheerful Script" panose="02000505000000020003" charset="0"/>
              <a:cs typeface="Janda Cheerful Script" panose="02000505000000020003" charset="0"/>
            </a:endParaRPr>
          </a:p>
        </p:txBody>
      </p:sp>
      <p:cxnSp>
        <p:nvCxnSpPr>
          <p:cNvPr id="35" name="Curved Connector 34"/>
          <p:cNvCxnSpPr>
            <a:endCxn id="11" idx="0"/>
          </p:cNvCxnSpPr>
          <p:nvPr/>
        </p:nvCxnSpPr>
        <p:spPr>
          <a:xfrm rot="10800000" flipV="1">
            <a:off x="2663825" y="1870075"/>
            <a:ext cx="866775" cy="715010"/>
          </a:xfrm>
          <a:prstGeom prst="curvedConnector2">
            <a:avLst/>
          </a:prstGeom>
          <a:ln w="19050">
            <a:solidFill>
              <a:schemeClr val="bg1"/>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40" name="Text Box 39"/>
          <p:cNvSpPr txBox="1"/>
          <p:nvPr/>
        </p:nvSpPr>
        <p:spPr>
          <a:xfrm>
            <a:off x="8497570" y="1748790"/>
            <a:ext cx="1002665" cy="275590"/>
          </a:xfrm>
          <a:prstGeom prst="rect">
            <a:avLst/>
          </a:prstGeom>
          <a:noFill/>
        </p:spPr>
        <p:txBody>
          <a:bodyPr wrap="none" rtlCol="0">
            <a:spAutoFit/>
          </a:bodyPr>
          <a:p>
            <a:r>
              <a:rPr lang="pt-PT" altLang="en-US" sz="1200">
                <a:solidFill>
                  <a:schemeClr val="bg1"/>
                </a:solidFill>
                <a:latin typeface="Janda Cheerful Script" panose="02000505000000020003" charset="0"/>
                <a:cs typeface="Janda Cheerful Script" panose="02000505000000020003" charset="0"/>
              </a:rPr>
              <a:t>Pool messages</a:t>
            </a:r>
            <a:endParaRPr lang="pt-PT" altLang="en-US" sz="1200">
              <a:solidFill>
                <a:schemeClr val="bg1"/>
              </a:solidFill>
              <a:latin typeface="Janda Cheerful Script" panose="02000505000000020003" charset="0"/>
              <a:cs typeface="Janda Cheerful Script" panose="02000505000000020003" charset="0"/>
            </a:endParaRPr>
          </a:p>
        </p:txBody>
      </p:sp>
      <p:cxnSp>
        <p:nvCxnSpPr>
          <p:cNvPr id="41" name="Curved Connector 40"/>
          <p:cNvCxnSpPr/>
          <p:nvPr/>
        </p:nvCxnSpPr>
        <p:spPr>
          <a:xfrm rot="10800000" flipV="1">
            <a:off x="7528560" y="1890395"/>
            <a:ext cx="866775" cy="715010"/>
          </a:xfrm>
          <a:prstGeom prst="curvedConnector2">
            <a:avLst/>
          </a:prstGeom>
          <a:ln w="19050">
            <a:solidFill>
              <a:schemeClr val="bg1"/>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54" name="TextBox 22"/>
          <p:cNvSpPr txBox="1">
            <a:spLocks noChangeArrowheads="1"/>
          </p:cNvSpPr>
          <p:nvPr/>
        </p:nvSpPr>
        <p:spPr bwMode="auto">
          <a:xfrm>
            <a:off x="4985385" y="3573780"/>
            <a:ext cx="64198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Queue</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55" name="Graphic 29"/>
          <p:cNvPicPr>
            <a:picLocks noChangeAspect="1" noChangeArrowheads="1"/>
          </p:cNvPicPr>
          <p:nvPr/>
        </p:nvPicPr>
        <p:blipFill>
          <a:blip r:embed="rId4">
            <a:extLst>
              <a:ext uri="{96DAC541-7B7A-43D3-8B79-37D633B846F1}">
                <asvg:svgBlip xmlns:asvg="http://schemas.microsoft.com/office/drawing/2016/SVG/main" r:embed="rId5"/>
              </a:ext>
            </a:extLst>
          </a:blip>
          <a:srcRect/>
          <a:stretch>
            <a:fillRect/>
          </a:stretch>
        </p:blipFill>
        <p:spPr bwMode="auto">
          <a:xfrm>
            <a:off x="5077778" y="311658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ounded Rectangle 13"/>
          <p:cNvSpPr/>
          <p:nvPr/>
        </p:nvSpPr>
        <p:spPr>
          <a:xfrm>
            <a:off x="2070100" y="3855720"/>
            <a:ext cx="1313815" cy="338455"/>
          </a:xfrm>
          <a:prstGeom prst="roundRect">
            <a:avLst/>
          </a:prstGeom>
          <a:solidFill>
            <a:schemeClr val="accent2"/>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5" name="Text Box 14"/>
          <p:cNvSpPr txBox="1"/>
          <p:nvPr/>
        </p:nvSpPr>
        <p:spPr>
          <a:xfrm>
            <a:off x="2275840" y="3899535"/>
            <a:ext cx="789305" cy="275590"/>
          </a:xfrm>
          <a:prstGeom prst="rect">
            <a:avLst/>
          </a:prstGeom>
          <a:noFill/>
        </p:spPr>
        <p:txBody>
          <a:bodyPr wrap="none" rtlCol="0">
            <a:spAutoFit/>
          </a:bodyPr>
          <a:p>
            <a:r>
              <a:rPr lang="pt-PT" altLang="en-US" sz="1200">
                <a:solidFill>
                  <a:schemeClr val="bg1"/>
                </a:solidFill>
              </a:rPr>
              <a:t>Producer</a:t>
            </a:r>
            <a:endParaRPr lang="pt-PT" altLang="en-US" sz="1200">
              <a:solidFill>
                <a:schemeClr val="bg1"/>
              </a:solidFill>
            </a:endParaRPr>
          </a:p>
        </p:txBody>
      </p:sp>
      <p:cxnSp>
        <p:nvCxnSpPr>
          <p:cNvPr id="16" name="Straight Arrow Connector 15"/>
          <p:cNvCxnSpPr/>
          <p:nvPr/>
        </p:nvCxnSpPr>
        <p:spPr>
          <a:xfrm>
            <a:off x="3381375" y="2691130"/>
            <a:ext cx="1641475" cy="55499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3378200" y="3354705"/>
            <a:ext cx="1644650"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V="1">
            <a:off x="3406775" y="3495675"/>
            <a:ext cx="1648460" cy="573405"/>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pic>
        <p:nvPicPr>
          <p:cNvPr id="23" name="Graphic 2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26000" y="1566545"/>
            <a:ext cx="600710" cy="600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Rounded Rectangle 24"/>
          <p:cNvSpPr/>
          <p:nvPr/>
        </p:nvSpPr>
        <p:spPr>
          <a:xfrm>
            <a:off x="7268845" y="3180080"/>
            <a:ext cx="1313815" cy="338455"/>
          </a:xfrm>
          <a:prstGeom prst="roundRect">
            <a:avLst/>
          </a:prstGeom>
          <a:solidFill>
            <a:schemeClr val="accent6"/>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6" name="Text Box 25"/>
          <p:cNvSpPr txBox="1"/>
          <p:nvPr/>
        </p:nvSpPr>
        <p:spPr>
          <a:xfrm>
            <a:off x="7538085" y="3201035"/>
            <a:ext cx="862330" cy="275590"/>
          </a:xfrm>
          <a:prstGeom prst="rect">
            <a:avLst/>
          </a:prstGeom>
          <a:noFill/>
        </p:spPr>
        <p:txBody>
          <a:bodyPr wrap="none" rtlCol="0">
            <a:spAutoFit/>
          </a:bodyPr>
          <a:p>
            <a:r>
              <a:rPr lang="pt-PT" altLang="en-US" sz="1200">
                <a:solidFill>
                  <a:schemeClr val="bg1"/>
                </a:solidFill>
              </a:rPr>
              <a:t>consumer</a:t>
            </a:r>
            <a:endParaRPr lang="pt-PT" altLang="en-US" sz="1200">
              <a:solidFill>
                <a:schemeClr val="bg1"/>
              </a:solidFill>
            </a:endParaRPr>
          </a:p>
        </p:txBody>
      </p:sp>
      <p:sp>
        <p:nvSpPr>
          <p:cNvPr id="27" name="Rounded Rectangle 26"/>
          <p:cNvSpPr/>
          <p:nvPr/>
        </p:nvSpPr>
        <p:spPr>
          <a:xfrm>
            <a:off x="7262495" y="3716655"/>
            <a:ext cx="1313815" cy="338455"/>
          </a:xfrm>
          <a:prstGeom prst="roundRect">
            <a:avLst/>
          </a:prstGeom>
          <a:solidFill>
            <a:schemeClr val="accent6"/>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9" name="Text Box 28"/>
          <p:cNvSpPr txBox="1"/>
          <p:nvPr/>
        </p:nvSpPr>
        <p:spPr>
          <a:xfrm>
            <a:off x="7531735" y="3737610"/>
            <a:ext cx="862330" cy="275590"/>
          </a:xfrm>
          <a:prstGeom prst="rect">
            <a:avLst/>
          </a:prstGeom>
          <a:noFill/>
        </p:spPr>
        <p:txBody>
          <a:bodyPr wrap="none" rtlCol="0">
            <a:spAutoFit/>
          </a:bodyPr>
          <a:p>
            <a:r>
              <a:rPr lang="pt-PT" altLang="en-US" sz="1200">
                <a:solidFill>
                  <a:schemeClr val="bg1"/>
                </a:solidFill>
              </a:rPr>
              <a:t>consumer</a:t>
            </a:r>
            <a:endParaRPr lang="pt-PT" altLang="en-US" sz="1200">
              <a:solidFill>
                <a:schemeClr val="bg1"/>
              </a:solidFill>
            </a:endParaRPr>
          </a:p>
        </p:txBody>
      </p:sp>
      <p:sp>
        <p:nvSpPr>
          <p:cNvPr id="30" name="Rounded Rectangle 29"/>
          <p:cNvSpPr/>
          <p:nvPr/>
        </p:nvSpPr>
        <p:spPr>
          <a:xfrm>
            <a:off x="7272020" y="4335780"/>
            <a:ext cx="1313815" cy="338455"/>
          </a:xfrm>
          <a:prstGeom prst="roundRect">
            <a:avLst/>
          </a:prstGeom>
          <a:solidFill>
            <a:schemeClr val="accent6"/>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6" name="Text Box 35"/>
          <p:cNvSpPr txBox="1"/>
          <p:nvPr/>
        </p:nvSpPr>
        <p:spPr>
          <a:xfrm>
            <a:off x="7541260" y="4356735"/>
            <a:ext cx="862330" cy="275590"/>
          </a:xfrm>
          <a:prstGeom prst="rect">
            <a:avLst/>
          </a:prstGeom>
          <a:noFill/>
        </p:spPr>
        <p:txBody>
          <a:bodyPr wrap="none" rtlCol="0">
            <a:spAutoFit/>
          </a:bodyPr>
          <a:p>
            <a:r>
              <a:rPr lang="pt-PT" altLang="en-US" sz="1200">
                <a:solidFill>
                  <a:schemeClr val="bg1"/>
                </a:solidFill>
              </a:rPr>
              <a:t>consumer</a:t>
            </a:r>
            <a:endParaRPr lang="pt-PT" altLang="en-US" sz="1200">
              <a:solidFill>
                <a:schemeClr val="bg1"/>
              </a:solidFill>
            </a:endParaRPr>
          </a:p>
        </p:txBody>
      </p:sp>
      <p:cxnSp>
        <p:nvCxnSpPr>
          <p:cNvPr id="42" name="Straight Arrow Connector 41"/>
          <p:cNvCxnSpPr>
            <a:endCxn id="25" idx="1"/>
          </p:cNvCxnSpPr>
          <p:nvPr/>
        </p:nvCxnSpPr>
        <p:spPr>
          <a:xfrm flipV="1">
            <a:off x="5534025" y="3349625"/>
            <a:ext cx="1734820" cy="8255"/>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a:endCxn id="31" idx="1"/>
          </p:cNvCxnSpPr>
          <p:nvPr/>
        </p:nvCxnSpPr>
        <p:spPr>
          <a:xfrm flipV="1">
            <a:off x="5546725" y="2813050"/>
            <a:ext cx="1718945" cy="509905"/>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endCxn id="27" idx="1"/>
          </p:cNvCxnSpPr>
          <p:nvPr/>
        </p:nvCxnSpPr>
        <p:spPr>
          <a:xfrm>
            <a:off x="5540375" y="3402330"/>
            <a:ext cx="1722120" cy="48387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endCxn id="30" idx="1"/>
          </p:cNvCxnSpPr>
          <p:nvPr/>
        </p:nvCxnSpPr>
        <p:spPr>
          <a:xfrm>
            <a:off x="5514975" y="3481705"/>
            <a:ext cx="1757045" cy="102362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3" name="Text Box 2"/>
          <p:cNvSpPr txBox="1"/>
          <p:nvPr/>
        </p:nvSpPr>
        <p:spPr>
          <a:xfrm>
            <a:off x="340995" y="175895"/>
            <a:ext cx="7071360" cy="706755"/>
          </a:xfrm>
          <a:prstGeom prst="rect">
            <a:avLst/>
          </a:prstGeom>
          <a:noFill/>
        </p:spPr>
        <p:txBody>
          <a:bodyPr wrap="none" rtlCol="0">
            <a:spAutoFit/>
          </a:bodyPr>
          <a:p>
            <a:pPr algn="l"/>
            <a:r>
              <a:rPr lang="pt-PT" sz="2000" b="1">
                <a:solidFill>
                  <a:schemeClr val="bg1"/>
                </a:solidFill>
                <a:sym typeface="+mn-ea"/>
              </a:rPr>
              <a:t>Amazon SQS </a:t>
            </a:r>
            <a:r>
              <a:rPr lang="pt-PT" altLang="en-US" sz="2000" b="1">
                <a:solidFill>
                  <a:schemeClr val="bg1"/>
                </a:solidFill>
                <a:sym typeface="+mn-ea"/>
              </a:rPr>
              <a:t>CLI Commands and (Python) Boto3</a:t>
            </a:r>
            <a:endParaRPr lang="pt-PT" altLang="en-US" sz="2000" b="1">
              <a:solidFill>
                <a:schemeClr val="bg1"/>
              </a:solidFill>
              <a:sym typeface="+mn-ea"/>
            </a:endParaRPr>
          </a:p>
          <a:p>
            <a:pPr algn="l"/>
            <a:endParaRPr lang="pt-PT" altLang="en-US" sz="2000" b="1" dirty="0">
              <a:solidFill>
                <a:schemeClr val="bg1"/>
              </a:solidFill>
              <a:sym typeface="+mn-ea"/>
            </a:endParaRPr>
          </a:p>
        </p:txBody>
      </p:sp>
      <p:sp>
        <p:nvSpPr>
          <p:cNvPr id="4" name="Rectangles 3"/>
          <p:cNvSpPr/>
          <p:nvPr/>
        </p:nvSpPr>
        <p:spPr>
          <a:xfrm>
            <a:off x="421640" y="558800"/>
            <a:ext cx="65745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pic>
        <p:nvPicPr>
          <p:cNvPr id="74753" name="Graphic 7"/>
          <p:cNvPicPr>
            <a:picLocks noChangeAspect="1" noChangeArrowheads="1"/>
          </p:cNvPicPr>
          <p:nvPr/>
        </p:nvPicPr>
        <p:blipFill>
          <a:blip r:embed="rId1">
            <a:extLst>
              <a:ext uri="{96DAC541-7B7A-43D3-8B79-37D633B846F1}">
                <asvg:svgBlip xmlns:asvg="http://schemas.microsoft.com/office/drawing/2016/SVG/main" r:embed="rId2"/>
              </a:ext>
            </a:extLst>
          </a:blip>
          <a:srcRect/>
          <a:stretch>
            <a:fillRect/>
          </a:stretch>
        </p:blipFill>
        <p:spPr bwMode="auto">
          <a:xfrm>
            <a:off x="9985375" y="175895"/>
            <a:ext cx="598805" cy="59880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12"/>
          <p:cNvSpPr txBox="1">
            <a:spLocks noChangeArrowheads="1"/>
          </p:cNvSpPr>
          <p:nvPr/>
        </p:nvSpPr>
        <p:spPr bwMode="auto">
          <a:xfrm>
            <a:off x="10240010" y="245110"/>
            <a:ext cx="166878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Application</a:t>
            </a:r>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 </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Integration</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8" name="Rectangles 7"/>
          <p:cNvSpPr/>
          <p:nvPr/>
        </p:nvSpPr>
        <p:spPr>
          <a:xfrm>
            <a:off x="4438650" y="6319520"/>
            <a:ext cx="7328535" cy="35560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9" name="Text Box 8"/>
          <p:cNvSpPr txBox="1"/>
          <p:nvPr/>
        </p:nvSpPr>
        <p:spPr>
          <a:xfrm>
            <a:off x="4601210" y="6359525"/>
            <a:ext cx="7020560" cy="275590"/>
          </a:xfrm>
          <a:prstGeom prst="rect">
            <a:avLst/>
          </a:prstGeom>
          <a:noFill/>
        </p:spPr>
        <p:txBody>
          <a:bodyPr wrap="square" rtlCol="0" anchor="t">
            <a:spAutoFit/>
          </a:bodyPr>
          <a:p>
            <a:r>
              <a:rPr lang="en-US" sz="1200">
                <a:solidFill>
                  <a:schemeClr val="bg1"/>
                </a:solidFill>
              </a:rPr>
              <a:t>https://github.com/weder96/joinCommunity2023/blob/main/learning/16_lambda_sqs/README.md</a:t>
            </a:r>
            <a:endParaRPr lang="en-US" sz="1200">
              <a:solidFill>
                <a:schemeClr val="bg1"/>
              </a:solidFill>
            </a:endParaRPr>
          </a:p>
        </p:txBody>
      </p:sp>
      <p:sp>
        <p:nvSpPr>
          <p:cNvPr id="13" name="TextBox 9"/>
          <p:cNvSpPr txBox="1">
            <a:spLocks noChangeArrowheads="1"/>
          </p:cNvSpPr>
          <p:nvPr/>
        </p:nvSpPr>
        <p:spPr bwMode="auto">
          <a:xfrm>
            <a:off x="10459085" y="5559425"/>
            <a:ext cx="125539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S</a:t>
            </a:r>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Q</a:t>
            </a:r>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S</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75779" name="Graphic 2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05465" y="472281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p:cNvPicPr>
            <a:picLocks noChangeAspect="1"/>
          </p:cNvPicPr>
          <p:nvPr/>
        </p:nvPicPr>
        <p:blipFill>
          <a:blip r:embed="rId4"/>
          <a:stretch>
            <a:fillRect/>
          </a:stretch>
        </p:blipFill>
        <p:spPr>
          <a:xfrm>
            <a:off x="513715" y="1027430"/>
            <a:ext cx="7669530" cy="5247640"/>
          </a:xfrm>
          <a:prstGeom prst="rect">
            <a:avLst/>
          </a:prstGeom>
        </p:spPr>
      </p:pic>
      <p:pic>
        <p:nvPicPr>
          <p:cNvPr id="6" name="Picture 5"/>
          <p:cNvPicPr>
            <a:picLocks noChangeAspect="1"/>
          </p:cNvPicPr>
          <p:nvPr/>
        </p:nvPicPr>
        <p:blipFill>
          <a:blip r:embed="rId5"/>
          <a:stretch>
            <a:fillRect/>
          </a:stretch>
        </p:blipFill>
        <p:spPr>
          <a:xfrm>
            <a:off x="9062720" y="1053465"/>
            <a:ext cx="2559050" cy="2590800"/>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8100" y="0"/>
            <a:ext cx="12153900" cy="6857365"/>
          </a:xfrm>
          <a:prstGeom prst="rect">
            <a:avLst/>
          </a:prstGeom>
        </p:spPr>
      </p:pic>
      <p:sp>
        <p:nvSpPr>
          <p:cNvPr id="6" name="Rectangles 5"/>
          <p:cNvSpPr/>
          <p:nvPr/>
        </p:nvSpPr>
        <p:spPr>
          <a:xfrm>
            <a:off x="12065" y="-40005"/>
            <a:ext cx="4629785" cy="6908165"/>
          </a:xfrm>
          <a:prstGeom prst="rect">
            <a:avLst/>
          </a:prstGeom>
          <a:solidFill>
            <a:srgbClr val="161E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object 3"/>
          <p:cNvSpPr txBox="1">
            <a:spLocks noGrp="1"/>
          </p:cNvSpPr>
          <p:nvPr>
            <p:ph type="title"/>
          </p:nvPr>
        </p:nvSpPr>
        <p:spPr>
          <a:xfrm>
            <a:off x="167005" y="2350770"/>
            <a:ext cx="4470400" cy="1487170"/>
          </a:xfrm>
          <a:prstGeom prst="rect">
            <a:avLst/>
          </a:prstGeom>
        </p:spPr>
        <p:txBody>
          <a:bodyPr vert="horz" wrap="square" lIns="0" tIns="10583" rIns="0" bIns="0" rtlCol="0">
            <a:spAutoFit/>
          </a:bodyPr>
          <a:lstStyle/>
          <a:p>
            <a:pPr marL="12700" algn="ctr">
              <a:lnSpc>
                <a:spcPct val="100000"/>
              </a:lnSpc>
              <a:spcBef>
                <a:spcPts val="100"/>
              </a:spcBef>
            </a:pPr>
            <a:r>
              <a:rPr lang="pt-PT" altLang="en-US" sz="4800">
                <a:solidFill>
                  <a:schemeClr val="bg1"/>
                </a:solidFill>
                <a:latin typeface="Swiss921 BT" panose="020B0806030502050204" charset="0"/>
                <a:cs typeface="Swiss921 BT" panose="020B0806030502050204" charset="0"/>
                <a:sym typeface="+mn-ea"/>
              </a:rPr>
              <a:t>Amazon </a:t>
            </a:r>
            <a:br>
              <a:rPr lang="pt-PT" altLang="en-US" sz="4800">
                <a:solidFill>
                  <a:schemeClr val="bg1"/>
                </a:solidFill>
                <a:latin typeface="Swiss921 BT" panose="020B0806030502050204" charset="0"/>
                <a:cs typeface="Swiss921 BT" panose="020B0806030502050204" charset="0"/>
                <a:sym typeface="+mn-ea"/>
              </a:rPr>
            </a:br>
            <a:r>
              <a:rPr lang="en-US" sz="4800">
                <a:solidFill>
                  <a:schemeClr val="bg1"/>
                </a:solidFill>
                <a:latin typeface="Swiss921 BT" panose="020B0806030502050204" charset="0"/>
                <a:cs typeface="Swiss921 BT" panose="020B0806030502050204" charset="0"/>
                <a:sym typeface="+mn-ea"/>
              </a:rPr>
              <a:t>EventBridge</a:t>
            </a:r>
            <a:r>
              <a:rPr lang="pt-PT" altLang="en-US" sz="4800">
                <a:solidFill>
                  <a:schemeClr val="bg1"/>
                </a:solidFill>
                <a:latin typeface="Swiss921 BT" panose="020B0806030502050204" charset="0"/>
                <a:cs typeface="Swiss921 BT" panose="020B0806030502050204" charset="0"/>
                <a:sym typeface="+mn-ea"/>
              </a:rPr>
              <a:t> </a:t>
            </a:r>
            <a:endParaRPr lang="pt-PT" altLang="en-US" sz="4800">
              <a:solidFill>
                <a:schemeClr val="bg1"/>
              </a:solidFill>
              <a:latin typeface="Swiss921 BT" panose="020B0806030502050204" charset="0"/>
              <a:cs typeface="Swiss921 BT" panose="020B0806030502050204" charset="0"/>
              <a:sym typeface="+mn-ea"/>
            </a:endParaRPr>
          </a:p>
        </p:txBody>
      </p:sp>
      <p:pic>
        <p:nvPicPr>
          <p:cNvPr id="4" name="Graphic 19"/>
          <p:cNvPicPr>
            <a:picLocks noChangeAspect="1" noChangeArrowheads="1"/>
          </p:cNvPicPr>
          <p:nvPr/>
        </p:nvPicPr>
        <p:blipFill>
          <a:blip r:embed="rId3">
            <a:extLst>
              <a:ext uri="{96DAC541-7B7A-43D3-8B79-37D633B846F1}">
                <asvg:svgBlip xmlns:asvg="http://schemas.microsoft.com/office/drawing/2016/SVG/main" r:embed="rId4"/>
              </a:ext>
            </a:extLst>
          </a:blip>
          <a:srcRect/>
          <a:stretch>
            <a:fillRect/>
          </a:stretch>
        </p:blipFill>
        <p:spPr bwMode="auto">
          <a:xfrm>
            <a:off x="305435" y="281305"/>
            <a:ext cx="1216660" cy="121666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7" name="Rectangles 6"/>
          <p:cNvSpPr/>
          <p:nvPr/>
        </p:nvSpPr>
        <p:spPr>
          <a:xfrm>
            <a:off x="2858770" y="6206490"/>
            <a:ext cx="9034145" cy="46863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Text Box 2"/>
          <p:cNvSpPr txBox="1"/>
          <p:nvPr/>
        </p:nvSpPr>
        <p:spPr>
          <a:xfrm>
            <a:off x="360045" y="175895"/>
            <a:ext cx="4566285" cy="398780"/>
          </a:xfrm>
          <a:prstGeom prst="rect">
            <a:avLst/>
          </a:prstGeom>
          <a:noFill/>
        </p:spPr>
        <p:txBody>
          <a:bodyPr wrap="none" rtlCol="0">
            <a:spAutoFit/>
          </a:bodyPr>
          <a:p>
            <a:pPr algn="l"/>
            <a:r>
              <a:rPr lang="pt-PT" altLang="en-US" sz="2000" b="1" dirty="0">
                <a:solidFill>
                  <a:schemeClr val="bg1"/>
                </a:solidFill>
                <a:sym typeface="+mn-ea"/>
              </a:rPr>
              <a:t>What is Amazon EventBridge ?</a:t>
            </a:r>
            <a:endParaRPr lang="pt-PT" altLang="en-US" sz="2000" b="1" dirty="0">
              <a:solidFill>
                <a:schemeClr val="bg1"/>
              </a:solidFill>
              <a:sym typeface="+mn-ea"/>
            </a:endParaRPr>
          </a:p>
        </p:txBody>
      </p:sp>
      <p:sp>
        <p:nvSpPr>
          <p:cNvPr id="2" name="Text Box 1"/>
          <p:cNvSpPr txBox="1"/>
          <p:nvPr/>
        </p:nvSpPr>
        <p:spPr>
          <a:xfrm>
            <a:off x="321945" y="758190"/>
            <a:ext cx="11057255" cy="1568450"/>
          </a:xfrm>
          <a:prstGeom prst="rect">
            <a:avLst/>
          </a:prstGeom>
          <a:noFill/>
        </p:spPr>
        <p:txBody>
          <a:bodyPr wrap="square" rtlCol="0">
            <a:spAutoFit/>
          </a:bodyPr>
          <a:p>
            <a:pPr indent="0" algn="l">
              <a:buFont typeface="Arial" panose="02080604020202020204" pitchFamily="34" charset="0"/>
              <a:buNone/>
            </a:pPr>
            <a:r>
              <a:rPr sz="1600">
                <a:solidFill>
                  <a:schemeClr val="bg1"/>
                </a:solidFill>
                <a:sym typeface="+mn-ea"/>
              </a:rPr>
              <a:t>Serverless </a:t>
            </a:r>
            <a:r>
              <a:rPr sz="1600" b="1">
                <a:solidFill>
                  <a:schemeClr val="bg1"/>
                </a:solidFill>
                <a:sym typeface="+mn-ea"/>
              </a:rPr>
              <a:t>event bus</a:t>
            </a:r>
            <a:r>
              <a:rPr sz="1600">
                <a:solidFill>
                  <a:schemeClr val="bg1"/>
                </a:solidFill>
                <a:sym typeface="+mn-ea"/>
              </a:rPr>
              <a:t> service for AWS services</a:t>
            </a:r>
            <a:endParaRPr sz="1600">
              <a:solidFill>
                <a:schemeClr val="bg1"/>
              </a:solidFill>
              <a:sym typeface="+mn-ea"/>
            </a:endParaRPr>
          </a:p>
          <a:p>
            <a:pPr indent="0" algn="l">
              <a:buFont typeface="Arial" panose="02080604020202020204" pitchFamily="34" charset="0"/>
              <a:buNone/>
            </a:pPr>
            <a:r>
              <a:rPr sz="1600">
                <a:solidFill>
                  <a:schemeClr val="bg1"/>
                </a:solidFill>
                <a:sym typeface="+mn-ea"/>
              </a:rPr>
              <a:t>Build </a:t>
            </a:r>
            <a:r>
              <a:rPr sz="1600" b="1">
                <a:solidFill>
                  <a:schemeClr val="bg1"/>
                </a:solidFill>
                <a:sym typeface="+mn-ea"/>
              </a:rPr>
              <a:t>event-driven</a:t>
            </a:r>
            <a:r>
              <a:rPr sz="1600">
                <a:solidFill>
                  <a:schemeClr val="bg1"/>
                </a:solidFill>
                <a:sym typeface="+mn-ea"/>
              </a:rPr>
              <a:t> applications at scale using events generated from your apps</a:t>
            </a:r>
            <a:endParaRPr sz="1600">
              <a:solidFill>
                <a:schemeClr val="bg1"/>
              </a:solidFill>
              <a:sym typeface="+mn-ea"/>
            </a:endParaRPr>
          </a:p>
          <a:p>
            <a:pPr indent="0" algn="l">
              <a:buFont typeface="Arial" panose="02080604020202020204" pitchFamily="34" charset="0"/>
              <a:buNone/>
            </a:pPr>
            <a:r>
              <a:rPr sz="1600">
                <a:solidFill>
                  <a:schemeClr val="bg1"/>
                </a:solidFill>
                <a:sym typeface="+mn-ea"/>
              </a:rPr>
              <a:t>Use to connect your applications with data from a variety of sources</a:t>
            </a:r>
            <a:r>
              <a:rPr lang="pt-PT" sz="1600">
                <a:solidFill>
                  <a:schemeClr val="bg1"/>
                </a:solidFill>
                <a:sym typeface="+mn-ea"/>
              </a:rPr>
              <a:t>.</a:t>
            </a:r>
            <a:r>
              <a:rPr sz="1600">
                <a:solidFill>
                  <a:schemeClr val="bg1"/>
                </a:solidFill>
                <a:sym typeface="+mn-ea"/>
              </a:rPr>
              <a:t> </a:t>
            </a:r>
            <a:endParaRPr sz="1600">
              <a:solidFill>
                <a:schemeClr val="bg1"/>
              </a:solidFill>
              <a:sym typeface="+mn-ea"/>
            </a:endParaRPr>
          </a:p>
          <a:p>
            <a:pPr indent="0" algn="l">
              <a:buFont typeface="Arial" panose="02080604020202020204" pitchFamily="34" charset="0"/>
              <a:buNone/>
            </a:pPr>
            <a:r>
              <a:rPr lang="pt-PT" sz="1600" b="1">
                <a:solidFill>
                  <a:schemeClr val="bg1"/>
                </a:solidFill>
                <a:sym typeface="+mn-ea"/>
              </a:rPr>
              <a:t>I</a:t>
            </a:r>
            <a:r>
              <a:rPr sz="1600" b="1">
                <a:solidFill>
                  <a:schemeClr val="bg1"/>
                </a:solidFill>
                <a:sym typeface="+mn-ea"/>
              </a:rPr>
              <a:t>ntegrated SaaS applications</a:t>
            </a:r>
            <a:endParaRPr sz="1600" b="1">
              <a:solidFill>
                <a:schemeClr val="bg1"/>
              </a:solidFill>
              <a:sym typeface="+mn-ea"/>
            </a:endParaRPr>
          </a:p>
          <a:p>
            <a:pPr indent="0" algn="l">
              <a:buFont typeface="Arial" panose="02080604020202020204" pitchFamily="34" charset="0"/>
              <a:buNone/>
            </a:pPr>
            <a:r>
              <a:rPr sz="1600" b="1">
                <a:solidFill>
                  <a:schemeClr val="bg1"/>
                </a:solidFill>
                <a:sym typeface="+mn-ea"/>
              </a:rPr>
              <a:t>AWS services to targets such as AWS Lambda functions</a:t>
            </a:r>
            <a:endParaRPr sz="1600" b="1">
              <a:solidFill>
                <a:schemeClr val="bg1"/>
              </a:solidFill>
              <a:sym typeface="+mn-ea"/>
            </a:endParaRPr>
          </a:p>
          <a:p>
            <a:pPr indent="0" algn="l">
              <a:buFont typeface="Arial" panose="02080604020202020204" pitchFamily="34" charset="0"/>
              <a:buNone/>
            </a:pPr>
            <a:r>
              <a:rPr sz="1600">
                <a:solidFill>
                  <a:schemeClr val="bg1"/>
                </a:solidFill>
                <a:sym typeface="+mn-ea"/>
              </a:rPr>
              <a:t>Formerly </a:t>
            </a:r>
            <a:r>
              <a:rPr sz="1600" b="1">
                <a:solidFill>
                  <a:schemeClr val="bg1"/>
                </a:solidFill>
                <a:sym typeface="+mn-ea"/>
              </a:rPr>
              <a:t>called Amazon CloudWatch Events</a:t>
            </a:r>
            <a:endParaRPr sz="1600" b="1">
              <a:solidFill>
                <a:schemeClr val="bg1"/>
              </a:solidFill>
              <a:sym typeface="+mn-ea"/>
            </a:endParaRPr>
          </a:p>
        </p:txBody>
      </p:sp>
      <p:sp>
        <p:nvSpPr>
          <p:cNvPr id="9" name="Text Box 8"/>
          <p:cNvSpPr txBox="1"/>
          <p:nvPr/>
        </p:nvSpPr>
        <p:spPr>
          <a:xfrm>
            <a:off x="3196590" y="6416675"/>
            <a:ext cx="8691245" cy="275590"/>
          </a:xfrm>
          <a:prstGeom prst="rect">
            <a:avLst/>
          </a:prstGeom>
          <a:noFill/>
        </p:spPr>
        <p:txBody>
          <a:bodyPr wrap="square" rtlCol="0" anchor="t">
            <a:spAutoFit/>
          </a:bodyPr>
          <a:p>
            <a:r>
              <a:rPr lang="en-US" sz="1200">
                <a:solidFill>
                  <a:schemeClr val="bg1"/>
                </a:solidFill>
              </a:rPr>
              <a:t>https://da-public-assets.s3.amazonaws.com/serverlessland/pdf/2021+-+Serverlesspresso+exhibit+-+PDF.pdf</a:t>
            </a:r>
            <a:endParaRPr lang="en-US" sz="1200">
              <a:solidFill>
                <a:schemeClr val="bg1"/>
              </a:solidFill>
            </a:endParaRPr>
          </a:p>
        </p:txBody>
      </p:sp>
      <p:pic>
        <p:nvPicPr>
          <p:cNvPr id="10" name="Picture 9"/>
          <p:cNvPicPr>
            <a:picLocks noChangeAspect="1"/>
          </p:cNvPicPr>
          <p:nvPr/>
        </p:nvPicPr>
        <p:blipFill>
          <a:blip r:embed="rId1"/>
          <a:stretch>
            <a:fillRect/>
          </a:stretch>
        </p:blipFill>
        <p:spPr>
          <a:xfrm>
            <a:off x="2679700" y="2400300"/>
            <a:ext cx="9214485" cy="3611245"/>
          </a:xfrm>
          <a:prstGeom prst="rect">
            <a:avLst/>
          </a:prstGeom>
        </p:spPr>
      </p:pic>
      <p:sp>
        <p:nvSpPr>
          <p:cNvPr id="11" name="Text Box 10"/>
          <p:cNvSpPr txBox="1"/>
          <p:nvPr/>
        </p:nvSpPr>
        <p:spPr>
          <a:xfrm>
            <a:off x="8834755" y="6168390"/>
            <a:ext cx="2912110" cy="275590"/>
          </a:xfrm>
          <a:prstGeom prst="rect">
            <a:avLst/>
          </a:prstGeom>
          <a:noFill/>
        </p:spPr>
        <p:txBody>
          <a:bodyPr wrap="square" rtlCol="0" anchor="t">
            <a:spAutoFit/>
          </a:bodyPr>
          <a:p>
            <a:r>
              <a:rPr lang="en-US" sz="1200">
                <a:solidFill>
                  <a:schemeClr val="bg1"/>
                </a:solidFill>
              </a:rPr>
              <a:t>https://serverlessland.com/patterns</a:t>
            </a:r>
            <a:endParaRPr lang="en-US" sz="1200">
              <a:solidFill>
                <a:schemeClr val="bg1"/>
              </a:solidFill>
            </a:endParaRPr>
          </a:p>
        </p:txBody>
      </p:sp>
      <p:sp>
        <p:nvSpPr>
          <p:cNvPr id="4" name="Rectangles 3"/>
          <p:cNvSpPr/>
          <p:nvPr/>
        </p:nvSpPr>
        <p:spPr>
          <a:xfrm>
            <a:off x="450215" y="558800"/>
            <a:ext cx="65745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7" name="Rectangles 6"/>
          <p:cNvSpPr/>
          <p:nvPr/>
        </p:nvSpPr>
        <p:spPr>
          <a:xfrm>
            <a:off x="2534920" y="6411595"/>
            <a:ext cx="9357995" cy="263525"/>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Text Box 2"/>
          <p:cNvSpPr txBox="1"/>
          <p:nvPr/>
        </p:nvSpPr>
        <p:spPr>
          <a:xfrm>
            <a:off x="331470" y="175895"/>
            <a:ext cx="2692400" cy="398780"/>
          </a:xfrm>
          <a:prstGeom prst="rect">
            <a:avLst/>
          </a:prstGeom>
          <a:noFill/>
        </p:spPr>
        <p:txBody>
          <a:bodyPr wrap="none" rtlCol="0">
            <a:spAutoFit/>
          </a:bodyPr>
          <a:p>
            <a:pPr algn="l"/>
            <a:r>
              <a:rPr lang="pt-PT" altLang="en-US" sz="2000" b="1" dirty="0">
                <a:solidFill>
                  <a:schemeClr val="bg1"/>
                </a:solidFill>
                <a:sym typeface="+mn-ea"/>
              </a:rPr>
              <a:t>What are events?</a:t>
            </a:r>
            <a:endParaRPr lang="pt-PT" altLang="en-US" sz="2000" b="1" dirty="0">
              <a:solidFill>
                <a:schemeClr val="bg1"/>
              </a:solidFill>
              <a:sym typeface="+mn-ea"/>
            </a:endParaRPr>
          </a:p>
        </p:txBody>
      </p:sp>
      <p:sp>
        <p:nvSpPr>
          <p:cNvPr id="2" name="Text Box 1"/>
          <p:cNvSpPr txBox="1"/>
          <p:nvPr/>
        </p:nvSpPr>
        <p:spPr>
          <a:xfrm>
            <a:off x="321945" y="1139190"/>
            <a:ext cx="10304780" cy="1814830"/>
          </a:xfrm>
          <a:prstGeom prst="rect">
            <a:avLst/>
          </a:prstGeom>
          <a:noFill/>
        </p:spPr>
        <p:txBody>
          <a:bodyPr wrap="square" rtlCol="0">
            <a:spAutoFit/>
          </a:bodyPr>
          <a:p>
            <a:pPr marL="342900" indent="-342900" algn="l">
              <a:buFont typeface="+mj-lt"/>
              <a:buAutoNum type="arabicPeriod"/>
            </a:pPr>
            <a:r>
              <a:rPr sz="1600">
                <a:solidFill>
                  <a:schemeClr val="bg1"/>
                </a:solidFill>
                <a:sym typeface="+mn-ea"/>
              </a:rPr>
              <a:t>An event is defined in JSON</a:t>
            </a:r>
            <a:endParaRPr sz="1600">
              <a:solidFill>
                <a:schemeClr val="bg1"/>
              </a:solidFill>
              <a:sym typeface="+mn-ea"/>
            </a:endParaRPr>
          </a:p>
          <a:p>
            <a:pPr marL="342900" indent="-342900" algn="l">
              <a:buFont typeface="+mj-lt"/>
              <a:buAutoNum type="arabicPeriod"/>
            </a:pPr>
            <a:r>
              <a:rPr sz="1600">
                <a:solidFill>
                  <a:schemeClr val="bg1"/>
                </a:solidFill>
                <a:sym typeface="+mn-ea"/>
              </a:rPr>
              <a:t>"Detail" is application specific</a:t>
            </a:r>
            <a:endParaRPr sz="1600">
              <a:solidFill>
                <a:schemeClr val="bg1"/>
              </a:solidFill>
              <a:sym typeface="+mn-ea"/>
            </a:endParaRPr>
          </a:p>
          <a:p>
            <a:pPr marL="342900" indent="-342900" algn="l">
              <a:buFont typeface="+mj-lt"/>
              <a:buAutoNum type="arabicPeriod"/>
            </a:pPr>
            <a:r>
              <a:rPr sz="1600">
                <a:solidFill>
                  <a:schemeClr val="bg1"/>
                </a:solidFill>
                <a:sym typeface="+mn-ea"/>
              </a:rPr>
              <a:t>Envelope attributes are provided by</a:t>
            </a:r>
            <a:endParaRPr sz="1600">
              <a:solidFill>
                <a:schemeClr val="bg1"/>
              </a:solidFill>
              <a:sym typeface="+mn-ea"/>
            </a:endParaRPr>
          </a:p>
          <a:p>
            <a:pPr marL="342900" indent="-342900" algn="l">
              <a:buFont typeface="+mj-lt"/>
              <a:buAutoNum type="arabicPeriod"/>
            </a:pPr>
            <a:r>
              <a:rPr sz="1600">
                <a:solidFill>
                  <a:schemeClr val="bg1"/>
                </a:solidFill>
                <a:sym typeface="+mn-ea"/>
              </a:rPr>
              <a:t>Amazon EventBridge</a:t>
            </a:r>
            <a:endParaRPr sz="1600">
              <a:solidFill>
                <a:schemeClr val="bg1"/>
              </a:solidFill>
              <a:sym typeface="+mn-ea"/>
            </a:endParaRPr>
          </a:p>
          <a:p>
            <a:pPr marL="342900" indent="-342900" algn="l">
              <a:buFont typeface="+mj-lt"/>
              <a:buAutoNum type="arabicPeriod"/>
            </a:pPr>
            <a:r>
              <a:rPr sz="1600">
                <a:solidFill>
                  <a:schemeClr val="bg1"/>
                </a:solidFill>
                <a:sym typeface="+mn-ea"/>
              </a:rPr>
              <a:t>Producers create events</a:t>
            </a:r>
            <a:endParaRPr sz="1600">
              <a:solidFill>
                <a:schemeClr val="bg1"/>
              </a:solidFill>
              <a:sym typeface="+mn-ea"/>
            </a:endParaRPr>
          </a:p>
          <a:p>
            <a:pPr marL="342900" indent="-342900" algn="l">
              <a:buFont typeface="+mj-lt"/>
              <a:buAutoNum type="arabicPeriod"/>
            </a:pPr>
            <a:r>
              <a:rPr sz="1600">
                <a:solidFill>
                  <a:schemeClr val="bg1"/>
                </a:solidFill>
                <a:sym typeface="+mn-ea"/>
              </a:rPr>
              <a:t>Consumers choose which events to</a:t>
            </a:r>
            <a:endParaRPr sz="1600">
              <a:solidFill>
                <a:schemeClr val="bg1"/>
              </a:solidFill>
              <a:sym typeface="+mn-ea"/>
            </a:endParaRPr>
          </a:p>
          <a:p>
            <a:pPr marL="342900" indent="-342900" algn="l">
              <a:buFont typeface="+mj-lt"/>
              <a:buAutoNum type="arabicPeriod"/>
            </a:pPr>
            <a:r>
              <a:rPr lang="pt-PT" sz="1600">
                <a:solidFill>
                  <a:schemeClr val="bg1"/>
                </a:solidFill>
                <a:sym typeface="+mn-ea"/>
              </a:rPr>
              <a:t>L</a:t>
            </a:r>
            <a:r>
              <a:rPr sz="1600">
                <a:solidFill>
                  <a:schemeClr val="bg1"/>
                </a:solidFill>
                <a:sym typeface="+mn-ea"/>
              </a:rPr>
              <a:t>isten to by using rules</a:t>
            </a:r>
            <a:endParaRPr sz="1600">
              <a:solidFill>
                <a:schemeClr val="bg1"/>
              </a:solidFill>
              <a:sym typeface="+mn-ea"/>
            </a:endParaRPr>
          </a:p>
        </p:txBody>
      </p:sp>
      <p:sp>
        <p:nvSpPr>
          <p:cNvPr id="9" name="Text Box 8"/>
          <p:cNvSpPr txBox="1"/>
          <p:nvPr/>
        </p:nvSpPr>
        <p:spPr>
          <a:xfrm>
            <a:off x="2936875" y="6416675"/>
            <a:ext cx="8986520" cy="275590"/>
          </a:xfrm>
          <a:prstGeom prst="rect">
            <a:avLst/>
          </a:prstGeom>
          <a:noFill/>
        </p:spPr>
        <p:txBody>
          <a:bodyPr wrap="square" rtlCol="0" anchor="t">
            <a:spAutoFit/>
          </a:bodyPr>
          <a:p>
            <a:r>
              <a:rPr lang="en-US" sz="1200">
                <a:solidFill>
                  <a:schemeClr val="bg1"/>
                </a:solidFill>
              </a:rPr>
              <a:t>https://da-public-assets.s3.amazonaws.com/serverlessland/pdf/2021+-+Serverlesspresso+exhibit+-+PDF.pdf</a:t>
            </a:r>
            <a:endParaRPr lang="en-US" sz="1200">
              <a:solidFill>
                <a:schemeClr val="bg1"/>
              </a:solidFill>
            </a:endParaRPr>
          </a:p>
        </p:txBody>
      </p:sp>
      <p:pic>
        <p:nvPicPr>
          <p:cNvPr id="4" name="Picture 3"/>
          <p:cNvPicPr>
            <a:picLocks noChangeAspect="1"/>
          </p:cNvPicPr>
          <p:nvPr/>
        </p:nvPicPr>
        <p:blipFill>
          <a:blip r:embed="rId1"/>
          <a:stretch>
            <a:fillRect/>
          </a:stretch>
        </p:blipFill>
        <p:spPr>
          <a:xfrm>
            <a:off x="6623685" y="836930"/>
            <a:ext cx="4305300" cy="4010025"/>
          </a:xfrm>
          <a:prstGeom prst="rect">
            <a:avLst/>
          </a:prstGeom>
        </p:spPr>
      </p:pic>
      <p:sp>
        <p:nvSpPr>
          <p:cNvPr id="5" name="Rectangles 4"/>
          <p:cNvSpPr/>
          <p:nvPr/>
        </p:nvSpPr>
        <p:spPr>
          <a:xfrm>
            <a:off x="450215" y="558800"/>
            <a:ext cx="65745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2" name="Text Box 1"/>
          <p:cNvSpPr txBox="1"/>
          <p:nvPr/>
        </p:nvSpPr>
        <p:spPr>
          <a:xfrm>
            <a:off x="1829435" y="1200785"/>
            <a:ext cx="7684770" cy="3107690"/>
          </a:xfrm>
          <a:prstGeom prst="rect">
            <a:avLst/>
          </a:prstGeom>
          <a:noFill/>
        </p:spPr>
        <p:txBody>
          <a:bodyPr wrap="square" rtlCol="0" anchor="t">
            <a:spAutoFit/>
          </a:bodyPr>
          <a:p>
            <a:pPr indent="0" algn="ctr" eaLnBrk="1" hangingPunct="1">
              <a:lnSpc>
                <a:spcPct val="100000"/>
              </a:lnSpc>
              <a:buFont typeface="Arial" panose="02080604020202020204" pitchFamily="34" charset="0"/>
              <a:buNone/>
            </a:pPr>
            <a:r>
              <a:rPr lang="pt-PT" altLang="en-US" sz="2800" dirty="0">
                <a:solidFill>
                  <a:schemeClr val="bg1"/>
                </a:solidFill>
                <a:latin typeface="Chilanka" panose="02000503000000000000" charset="0"/>
                <a:cs typeface="Chilanka" panose="02000503000000000000" charset="0"/>
                <a:sym typeface="+mn-ea"/>
              </a:rPr>
              <a:t>“</a:t>
            </a:r>
            <a:r>
              <a:rPr lang="en-US" sz="2800" dirty="0">
                <a:solidFill>
                  <a:schemeClr val="bg1"/>
                </a:solidFill>
                <a:latin typeface="Chilanka" panose="02000503000000000000" charset="0"/>
                <a:cs typeface="Chilanka" panose="02000503000000000000" charset="0"/>
                <a:sym typeface="+mn-ea"/>
              </a:rPr>
              <a:t>Removing the developer’s responsibility for configuring computational resources, leaving only the responsibility for writing the functions that make up the developed</a:t>
            </a:r>
            <a:r>
              <a:rPr lang="pt-PT" altLang="en-US" sz="2800" dirty="0">
                <a:solidFill>
                  <a:schemeClr val="bg1"/>
                </a:solidFill>
                <a:latin typeface="Chilanka" panose="02000503000000000000" charset="0"/>
                <a:cs typeface="Chilanka" panose="02000503000000000000" charset="0"/>
                <a:sym typeface="+mn-ea"/>
              </a:rPr>
              <a:t> </a:t>
            </a:r>
            <a:r>
              <a:rPr lang="en-US" sz="2800" dirty="0">
                <a:solidFill>
                  <a:schemeClr val="bg1"/>
                </a:solidFill>
                <a:latin typeface="Chilanka" panose="02000503000000000000" charset="0"/>
                <a:cs typeface="Chilanka" panose="02000503000000000000" charset="0"/>
                <a:sym typeface="+mn-ea"/>
              </a:rPr>
              <a:t>artifact </a:t>
            </a:r>
            <a:r>
              <a:rPr lang="pt-PT" altLang="en-US" sz="2800" dirty="0">
                <a:solidFill>
                  <a:schemeClr val="bg1"/>
                </a:solidFill>
                <a:latin typeface="Chilanka" panose="02000503000000000000" charset="0"/>
                <a:cs typeface="Chilanka" panose="02000503000000000000" charset="0"/>
                <a:sym typeface="+mn-ea"/>
              </a:rPr>
              <a:t>“</a:t>
            </a:r>
            <a:endParaRPr lang="en-US" sz="2800" dirty="0">
              <a:solidFill>
                <a:schemeClr val="bg1"/>
              </a:solidFill>
              <a:latin typeface="Chilanka" panose="02000503000000000000" charset="0"/>
              <a:cs typeface="Chilanka" panose="02000503000000000000" charset="0"/>
              <a:sym typeface="+mn-ea"/>
            </a:endParaRPr>
          </a:p>
          <a:p>
            <a:pPr indent="0" algn="ctr" eaLnBrk="1" hangingPunct="1">
              <a:lnSpc>
                <a:spcPct val="100000"/>
              </a:lnSpc>
              <a:buFont typeface="Arial" panose="02080604020202020204" pitchFamily="34" charset="0"/>
              <a:buNone/>
            </a:pPr>
            <a:endParaRPr lang="en-US" sz="2800" dirty="0">
              <a:solidFill>
                <a:schemeClr val="bg1"/>
              </a:solidFill>
              <a:sym typeface="+mn-ea"/>
            </a:endParaRPr>
          </a:p>
          <a:p>
            <a:pPr indent="0" algn="r" eaLnBrk="1" hangingPunct="1">
              <a:lnSpc>
                <a:spcPct val="100000"/>
              </a:lnSpc>
              <a:buFont typeface="Arial" panose="02080604020202020204" pitchFamily="34" charset="0"/>
              <a:buNone/>
            </a:pPr>
            <a:r>
              <a:rPr lang="en-US" sz="2800" b="1" dirty="0">
                <a:solidFill>
                  <a:schemeClr val="bg1"/>
                </a:solidFill>
                <a:latin typeface="Chilanka" panose="02000503000000000000" charset="0"/>
                <a:cs typeface="Chilanka" panose="02000503000000000000" charset="0"/>
                <a:sym typeface="+mn-ea"/>
              </a:rPr>
              <a:t>[Hendrickson et al. 2016]</a:t>
            </a:r>
            <a:endParaRPr lang="en-US" sz="2800" b="1" dirty="0">
              <a:solidFill>
                <a:schemeClr val="bg1"/>
              </a:solidFill>
              <a:latin typeface="Chilanka" panose="02000503000000000000" charset="0"/>
              <a:cs typeface="Chilanka" panose="02000503000000000000" charset="0"/>
              <a:sym typeface="+mn-ea"/>
            </a:endParaRPr>
          </a:p>
        </p:txBody>
      </p:sp>
      <p:sp>
        <p:nvSpPr>
          <p:cNvPr id="8" name="Title 1"/>
          <p:cNvSpPr>
            <a:spLocks noGrp="1"/>
          </p:cNvSpPr>
          <p:nvPr/>
        </p:nvSpPr>
        <p:spPr>
          <a:xfrm>
            <a:off x="437515" y="356870"/>
            <a:ext cx="3257550" cy="64071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What is </a:t>
            </a:r>
            <a:r>
              <a:rPr lang="en-US" sz="2000" b="1">
                <a:solidFill>
                  <a:schemeClr val="bg1"/>
                </a:solidFill>
                <a:sym typeface="+mn-ea"/>
              </a:rPr>
              <a:t>S</a:t>
            </a:r>
            <a:r>
              <a:rPr lang="pt-PT" sz="2000" b="1">
                <a:solidFill>
                  <a:schemeClr val="bg1"/>
                </a:solidFill>
                <a:sym typeface="+mn-ea"/>
              </a:rPr>
              <a:t>erverless</a:t>
            </a:r>
            <a:r>
              <a:rPr lang="pt-PT" altLang="en-US" sz="2000" b="1">
                <a:solidFill>
                  <a:schemeClr val="bg1"/>
                </a:solidFill>
                <a:sym typeface="+mn-ea"/>
              </a:rPr>
              <a:t> </a:t>
            </a:r>
            <a:r>
              <a:rPr lang="pt-PT" altLang="en-US" sz="2000" b="1" dirty="0">
                <a:solidFill>
                  <a:schemeClr val="bg1"/>
                </a:solidFill>
              </a:rPr>
              <a:t>?</a:t>
            </a:r>
            <a:endParaRPr lang="pt-PT" altLang="en-US" sz="2000" b="1" dirty="0">
              <a:solidFill>
                <a:schemeClr val="bg1"/>
              </a:solidFill>
            </a:endParaRPr>
          </a:p>
        </p:txBody>
      </p:sp>
      <p:sp>
        <p:nvSpPr>
          <p:cNvPr id="16" name="Rectangles 15"/>
          <p:cNvSpPr/>
          <p:nvPr/>
        </p:nvSpPr>
        <p:spPr>
          <a:xfrm>
            <a:off x="7324090" y="6177280"/>
            <a:ext cx="4531360" cy="35560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Text Box 2"/>
          <p:cNvSpPr txBox="1"/>
          <p:nvPr/>
        </p:nvSpPr>
        <p:spPr>
          <a:xfrm>
            <a:off x="7442200" y="6226175"/>
            <a:ext cx="4413885" cy="306705"/>
          </a:xfrm>
          <a:prstGeom prst="rect">
            <a:avLst/>
          </a:prstGeom>
          <a:noFill/>
        </p:spPr>
        <p:txBody>
          <a:bodyPr wrap="square" rtlCol="0">
            <a:spAutoFit/>
          </a:bodyPr>
          <a:p>
            <a:pPr algn="l"/>
            <a:r>
              <a:rPr lang="en-US" sz="1400">
                <a:solidFill>
                  <a:schemeClr val="bg1"/>
                </a:solidFill>
              </a:rPr>
              <a:t>https://aws.amazon.com/serverless/?nc1=h_ls</a:t>
            </a:r>
            <a:endParaRPr lang="en-US" sz="1400">
              <a:solidFill>
                <a:schemeClr val="bg1"/>
              </a:solidFill>
            </a:endParaRPr>
          </a:p>
        </p:txBody>
      </p:sp>
      <p:sp>
        <p:nvSpPr>
          <p:cNvPr id="5" name="Rectangles 4"/>
          <p:cNvSpPr/>
          <p:nvPr/>
        </p:nvSpPr>
        <p:spPr>
          <a:xfrm>
            <a:off x="534035" y="756920"/>
            <a:ext cx="273405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pic>
        <p:nvPicPr>
          <p:cNvPr id="9" name="Graphic 7"/>
          <p:cNvPicPr>
            <a:picLocks noChangeAspect="1" noChangeArrowheads="1"/>
          </p:cNvPicPr>
          <p:nvPr/>
        </p:nvPicPr>
        <p:blipFill>
          <a:blip r:embed="rId1">
            <a:extLst>
              <a:ext uri="{96DAC541-7B7A-43D3-8B79-37D633B846F1}">
                <asvg:svgBlip xmlns:asvg="http://schemas.microsoft.com/office/drawing/2016/SVG/main" r:embed="rId2"/>
              </a:ext>
            </a:extLst>
          </a:blip>
          <a:srcRect/>
          <a:stretch>
            <a:fillRect/>
          </a:stretch>
        </p:blipFill>
        <p:spPr bwMode="auto">
          <a:xfrm>
            <a:off x="942340" y="4927600"/>
            <a:ext cx="1298575" cy="129857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cxnSp>
        <p:nvCxnSpPr>
          <p:cNvPr id="14" name="Curved Connector 13"/>
          <p:cNvCxnSpPr/>
          <p:nvPr/>
        </p:nvCxnSpPr>
        <p:spPr>
          <a:xfrm flipV="1">
            <a:off x="3241675" y="2282190"/>
            <a:ext cx="956310" cy="0"/>
          </a:xfrm>
          <a:prstGeom prst="curvedConnector3">
            <a:avLst>
              <a:gd name="adj1" fmla="val 50066"/>
            </a:avLst>
          </a:prstGeom>
          <a:ln w="28575">
            <a:solidFill>
              <a:schemeClr val="bg1"/>
            </a:solidFill>
            <a:tailEnd type="arrow"/>
          </a:ln>
        </p:spPr>
        <p:style>
          <a:lnRef idx="1">
            <a:schemeClr val="accent1"/>
          </a:lnRef>
          <a:fillRef idx="0">
            <a:schemeClr val="accent1"/>
          </a:fillRef>
          <a:effectRef idx="0">
            <a:schemeClr val="accent1"/>
          </a:effectRef>
          <a:fontRef idx="minor">
            <a:schemeClr val="tx1"/>
          </a:fontRef>
        </p:style>
      </p:cxnSp>
      <p:pic>
        <p:nvPicPr>
          <p:cNvPr id="15" name="Graphic 48"/>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784600" y="2188845"/>
            <a:ext cx="221615" cy="221615"/>
          </a:xfrm>
          <a:prstGeom prst="rect">
            <a:avLst/>
          </a:prstGeom>
          <a:solidFill>
            <a:schemeClr val="accent1"/>
          </a:solid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Curved Connector 4"/>
          <p:cNvCxnSpPr/>
          <p:nvPr/>
        </p:nvCxnSpPr>
        <p:spPr>
          <a:xfrm flipV="1">
            <a:off x="1720215" y="2232660"/>
            <a:ext cx="956310" cy="0"/>
          </a:xfrm>
          <a:prstGeom prst="curvedConnector3">
            <a:avLst>
              <a:gd name="adj1" fmla="val 50066"/>
            </a:avLst>
          </a:prstGeom>
          <a:ln w="28575">
            <a:solidFill>
              <a:schemeClr val="bg1"/>
            </a:solidFill>
            <a:tailEnd type="arrow"/>
          </a:ln>
        </p:spPr>
        <p:style>
          <a:lnRef idx="1">
            <a:schemeClr val="accent1"/>
          </a:lnRef>
          <a:fillRef idx="0">
            <a:schemeClr val="accent1"/>
          </a:fillRef>
          <a:effectRef idx="0">
            <a:schemeClr val="accent1"/>
          </a:effectRef>
          <a:fontRef idx="minor">
            <a:schemeClr val="tx1"/>
          </a:fontRef>
        </p:style>
      </p:cxnSp>
      <p:sp>
        <p:nvSpPr>
          <p:cNvPr id="7" name="Rectangles 6"/>
          <p:cNvSpPr/>
          <p:nvPr/>
        </p:nvSpPr>
        <p:spPr>
          <a:xfrm>
            <a:off x="228600" y="6493510"/>
            <a:ext cx="6994525" cy="263525"/>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Text Box 2"/>
          <p:cNvSpPr txBox="1"/>
          <p:nvPr/>
        </p:nvSpPr>
        <p:spPr>
          <a:xfrm>
            <a:off x="354965" y="284480"/>
            <a:ext cx="5128895" cy="398780"/>
          </a:xfrm>
          <a:prstGeom prst="rect">
            <a:avLst/>
          </a:prstGeom>
          <a:noFill/>
        </p:spPr>
        <p:txBody>
          <a:bodyPr wrap="none" rtlCol="0">
            <a:spAutoFit/>
          </a:bodyPr>
          <a:p>
            <a:pPr algn="l"/>
            <a:r>
              <a:rPr lang="pt-PT" altLang="en-US" sz="2000" b="1" dirty="0">
                <a:solidFill>
                  <a:schemeClr val="bg1"/>
                </a:solidFill>
                <a:sym typeface="+mn-ea"/>
              </a:rPr>
              <a:t>Understanding EventBridge target</a:t>
            </a:r>
            <a:endParaRPr lang="pt-PT" altLang="en-US" sz="2000" b="1" dirty="0">
              <a:solidFill>
                <a:schemeClr val="bg1"/>
              </a:solidFill>
              <a:sym typeface="+mn-ea"/>
            </a:endParaRPr>
          </a:p>
        </p:txBody>
      </p:sp>
      <p:sp>
        <p:nvSpPr>
          <p:cNvPr id="9" name="Text Box 8"/>
          <p:cNvSpPr txBox="1"/>
          <p:nvPr/>
        </p:nvSpPr>
        <p:spPr>
          <a:xfrm>
            <a:off x="233680" y="6500495"/>
            <a:ext cx="6989445" cy="275590"/>
          </a:xfrm>
          <a:prstGeom prst="rect">
            <a:avLst/>
          </a:prstGeom>
          <a:noFill/>
        </p:spPr>
        <p:txBody>
          <a:bodyPr wrap="square" rtlCol="0" anchor="t">
            <a:spAutoFit/>
          </a:bodyPr>
          <a:p>
            <a:r>
              <a:rPr lang="en-US" sz="1200">
                <a:solidFill>
                  <a:schemeClr val="bg1"/>
                </a:solidFill>
              </a:rPr>
              <a:t>Serverless Visuals: Small bite sized visuals about Amazon</a:t>
            </a:r>
            <a:r>
              <a:rPr lang="pt-PT" altLang="en-US" sz="1200">
                <a:solidFill>
                  <a:schemeClr val="bg1"/>
                </a:solidFill>
              </a:rPr>
              <a:t> </a:t>
            </a:r>
            <a:r>
              <a:rPr lang="en-US" sz="1200">
                <a:solidFill>
                  <a:schemeClr val="bg1"/>
                </a:solidFill>
              </a:rPr>
              <a:t>EventBridge</a:t>
            </a:r>
            <a:r>
              <a:rPr lang="pt-PT" altLang="en-US" sz="1200">
                <a:solidFill>
                  <a:schemeClr val="bg1"/>
                </a:solidFill>
              </a:rPr>
              <a:t> </a:t>
            </a:r>
            <a:r>
              <a:rPr lang="en-US" sz="1200">
                <a:solidFill>
                  <a:schemeClr val="bg1"/>
                </a:solidFill>
              </a:rPr>
              <a:t>David Boyne</a:t>
            </a:r>
            <a:endParaRPr lang="en-US" sz="1200">
              <a:solidFill>
                <a:schemeClr val="bg1"/>
              </a:solidFill>
            </a:endParaRPr>
          </a:p>
        </p:txBody>
      </p:sp>
      <p:cxnSp>
        <p:nvCxnSpPr>
          <p:cNvPr id="8" name="Curved Connector 7"/>
          <p:cNvCxnSpPr>
            <a:endCxn id="21" idx="1"/>
          </p:cNvCxnSpPr>
          <p:nvPr/>
        </p:nvCxnSpPr>
        <p:spPr>
          <a:xfrm flipV="1">
            <a:off x="354330" y="2249805"/>
            <a:ext cx="502920" cy="0"/>
          </a:xfrm>
          <a:prstGeom prst="curvedConnector3">
            <a:avLst>
              <a:gd name="adj1" fmla="val 50066"/>
            </a:avLst>
          </a:prstGeom>
          <a:ln w="28575">
            <a:solidFill>
              <a:schemeClr val="bg1"/>
            </a:solidFill>
            <a:tailEnd type="arrow"/>
          </a:ln>
        </p:spPr>
        <p:style>
          <a:lnRef idx="1">
            <a:schemeClr val="accent1"/>
          </a:lnRef>
          <a:fillRef idx="0">
            <a:schemeClr val="accent1"/>
          </a:fillRef>
          <a:effectRef idx="0">
            <a:schemeClr val="accent1"/>
          </a:effectRef>
          <a:fontRef idx="minor">
            <a:schemeClr val="tx1"/>
          </a:fontRef>
        </p:style>
      </p:cxnSp>
      <p:pic>
        <p:nvPicPr>
          <p:cNvPr id="12" name="Graphic 48"/>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43865" y="2122170"/>
            <a:ext cx="221615" cy="221615"/>
          </a:xfrm>
          <a:prstGeom prst="rect">
            <a:avLst/>
          </a:prstGeom>
          <a:solidFill>
            <a:schemeClr val="accent1"/>
          </a:solid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 Box 26"/>
          <p:cNvSpPr txBox="1"/>
          <p:nvPr/>
        </p:nvSpPr>
        <p:spPr>
          <a:xfrm>
            <a:off x="288608" y="3449955"/>
            <a:ext cx="1920875" cy="275590"/>
          </a:xfrm>
          <a:prstGeom prst="rect">
            <a:avLst/>
          </a:prstGeom>
          <a:noFill/>
        </p:spPr>
        <p:txBody>
          <a:bodyPr wrap="none" rtlCol="0">
            <a:spAutoFit/>
          </a:bodyPr>
          <a:p>
            <a:pPr algn="ctr"/>
            <a:r>
              <a:rPr lang="pt-PT" altLang="en-US" sz="1200">
                <a:solidFill>
                  <a:schemeClr val="bg1"/>
                </a:solidFill>
                <a:latin typeface="Neuropolitical Rg" panose="020B0605020201080104" charset="0"/>
                <a:cs typeface="Neuropolitical Rg" panose="020B0605020201080104" charset="0"/>
              </a:rPr>
              <a:t>What are target ? </a:t>
            </a:r>
            <a:endParaRPr lang="pt-PT" altLang="en-US" sz="1200">
              <a:solidFill>
                <a:schemeClr val="bg1"/>
              </a:solidFill>
              <a:latin typeface="Neuropolitical Rg" panose="020B0605020201080104" charset="0"/>
              <a:cs typeface="Neuropolitical Rg" panose="020B0605020201080104" charset="0"/>
            </a:endParaRPr>
          </a:p>
        </p:txBody>
      </p:sp>
      <p:sp>
        <p:nvSpPr>
          <p:cNvPr id="21" name="Rounded Rectangle 20"/>
          <p:cNvSpPr/>
          <p:nvPr/>
        </p:nvSpPr>
        <p:spPr>
          <a:xfrm>
            <a:off x="857250" y="2080260"/>
            <a:ext cx="1313815" cy="338455"/>
          </a:xfrm>
          <a:prstGeom prst="roundRect">
            <a:avLst/>
          </a:prstGeom>
          <a:solidFill>
            <a:srgbClr val="D34BD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2" name="Text Box 21"/>
          <p:cNvSpPr txBox="1"/>
          <p:nvPr/>
        </p:nvSpPr>
        <p:spPr>
          <a:xfrm>
            <a:off x="1126490" y="2101215"/>
            <a:ext cx="821690" cy="275590"/>
          </a:xfrm>
          <a:prstGeom prst="rect">
            <a:avLst/>
          </a:prstGeom>
          <a:noFill/>
        </p:spPr>
        <p:txBody>
          <a:bodyPr wrap="none" rtlCol="0">
            <a:spAutoFit/>
          </a:bodyPr>
          <a:p>
            <a:r>
              <a:rPr lang="pt-PT" altLang="en-US" sz="1200">
                <a:solidFill>
                  <a:schemeClr val="bg1"/>
                </a:solidFill>
              </a:rPr>
              <a:t>Eventbus</a:t>
            </a:r>
            <a:endParaRPr lang="pt-PT" altLang="en-US" sz="1200">
              <a:solidFill>
                <a:schemeClr val="bg1"/>
              </a:solidFill>
            </a:endParaRPr>
          </a:p>
        </p:txBody>
      </p:sp>
      <p:sp>
        <p:nvSpPr>
          <p:cNvPr id="31" name="Rounded Rectangle 30"/>
          <p:cNvSpPr/>
          <p:nvPr/>
        </p:nvSpPr>
        <p:spPr>
          <a:xfrm>
            <a:off x="4239895" y="2102485"/>
            <a:ext cx="1071245" cy="338455"/>
          </a:xfrm>
          <a:prstGeom prst="roundRect">
            <a:avLst/>
          </a:prstGeom>
          <a:solidFill>
            <a:schemeClr val="accent6"/>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2" name="Text Box 31"/>
          <p:cNvSpPr txBox="1"/>
          <p:nvPr/>
        </p:nvSpPr>
        <p:spPr>
          <a:xfrm>
            <a:off x="4509135" y="2123440"/>
            <a:ext cx="599440" cy="275590"/>
          </a:xfrm>
          <a:prstGeom prst="rect">
            <a:avLst/>
          </a:prstGeom>
          <a:noFill/>
        </p:spPr>
        <p:txBody>
          <a:bodyPr wrap="none" rtlCol="0">
            <a:spAutoFit/>
          </a:bodyPr>
          <a:p>
            <a:r>
              <a:rPr lang="pt-PT" altLang="en-US" sz="1200">
                <a:solidFill>
                  <a:schemeClr val="bg1"/>
                </a:solidFill>
              </a:rPr>
              <a:t>target</a:t>
            </a:r>
            <a:endParaRPr lang="pt-PT" altLang="en-US" sz="1200">
              <a:solidFill>
                <a:schemeClr val="bg1"/>
              </a:solidFill>
            </a:endParaRPr>
          </a:p>
        </p:txBody>
      </p:sp>
      <p:sp>
        <p:nvSpPr>
          <p:cNvPr id="34" name="Text Box 33"/>
          <p:cNvSpPr txBox="1"/>
          <p:nvPr/>
        </p:nvSpPr>
        <p:spPr>
          <a:xfrm>
            <a:off x="1660525" y="1280795"/>
            <a:ext cx="1369060" cy="460375"/>
          </a:xfrm>
          <a:prstGeom prst="rect">
            <a:avLst/>
          </a:prstGeom>
          <a:noFill/>
        </p:spPr>
        <p:txBody>
          <a:bodyPr wrap="none" rtlCol="0">
            <a:spAutoFit/>
          </a:bodyPr>
          <a:p>
            <a:r>
              <a:rPr lang="pt-PT" altLang="en-US" sz="1200">
                <a:solidFill>
                  <a:schemeClr val="bg1"/>
                </a:solidFill>
                <a:latin typeface="Janda Cheerful Script" panose="02000505000000020003" charset="0"/>
                <a:cs typeface="Janda Cheerful Script" panose="02000505000000020003" charset="0"/>
              </a:rPr>
              <a:t>Does not know about</a:t>
            </a:r>
            <a:endParaRPr lang="pt-PT" altLang="en-US" sz="1200">
              <a:solidFill>
                <a:schemeClr val="bg1"/>
              </a:solidFill>
              <a:latin typeface="Janda Cheerful Script" panose="02000505000000020003" charset="0"/>
              <a:cs typeface="Janda Cheerful Script" panose="02000505000000020003" charset="0"/>
            </a:endParaRPr>
          </a:p>
          <a:p>
            <a:r>
              <a:rPr lang="pt-PT" altLang="en-US" sz="1200">
                <a:solidFill>
                  <a:schemeClr val="bg1"/>
                </a:solidFill>
                <a:latin typeface="Janda Cheerful Script" panose="02000505000000020003" charset="0"/>
                <a:cs typeface="Janda Cheerful Script" panose="02000505000000020003" charset="0"/>
              </a:rPr>
              <a:t>consumers decoupled</a:t>
            </a:r>
            <a:endParaRPr lang="pt-PT" altLang="en-US" sz="1200">
              <a:solidFill>
                <a:schemeClr val="bg1"/>
              </a:solidFill>
              <a:latin typeface="Janda Cheerful Script" panose="02000505000000020003" charset="0"/>
              <a:cs typeface="Janda Cheerful Script" panose="02000505000000020003" charset="0"/>
            </a:endParaRPr>
          </a:p>
        </p:txBody>
      </p:sp>
      <p:cxnSp>
        <p:nvCxnSpPr>
          <p:cNvPr id="35" name="Curved Connector 34"/>
          <p:cNvCxnSpPr>
            <a:endCxn id="4" idx="0"/>
          </p:cNvCxnSpPr>
          <p:nvPr/>
        </p:nvCxnSpPr>
        <p:spPr>
          <a:xfrm rot="10800000" flipV="1">
            <a:off x="843915" y="1479550"/>
            <a:ext cx="866775" cy="715010"/>
          </a:xfrm>
          <a:prstGeom prst="curvedConnector2">
            <a:avLst/>
          </a:prstGeom>
          <a:ln w="19050">
            <a:solidFill>
              <a:schemeClr val="bg1"/>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40" name="Text Box 39"/>
          <p:cNvSpPr txBox="1"/>
          <p:nvPr/>
        </p:nvSpPr>
        <p:spPr>
          <a:xfrm>
            <a:off x="4436110" y="2989580"/>
            <a:ext cx="922020" cy="460375"/>
          </a:xfrm>
          <a:prstGeom prst="rect">
            <a:avLst/>
          </a:prstGeom>
          <a:noFill/>
        </p:spPr>
        <p:txBody>
          <a:bodyPr wrap="none" rtlCol="0">
            <a:spAutoFit/>
          </a:bodyPr>
          <a:p>
            <a:r>
              <a:rPr lang="pt-PT" altLang="en-US" sz="1200">
                <a:solidFill>
                  <a:schemeClr val="bg1"/>
                </a:solidFill>
                <a:latin typeface="Janda Cheerful Script" panose="02000505000000020003" charset="0"/>
                <a:cs typeface="Janda Cheerful Script" panose="02000505000000020003" charset="0"/>
              </a:rPr>
              <a:t>Also knoe as</a:t>
            </a:r>
            <a:endParaRPr lang="pt-PT" altLang="en-US" sz="1200">
              <a:solidFill>
                <a:schemeClr val="bg1"/>
              </a:solidFill>
              <a:latin typeface="Janda Cheerful Script" panose="02000505000000020003" charset="0"/>
              <a:cs typeface="Janda Cheerful Script" panose="02000505000000020003" charset="0"/>
            </a:endParaRPr>
          </a:p>
          <a:p>
            <a:pPr algn="ctr"/>
            <a:r>
              <a:rPr lang="pt-PT" altLang="en-US" sz="1200">
                <a:solidFill>
                  <a:schemeClr val="bg1"/>
                </a:solidFill>
                <a:latin typeface="Janda Cheerful Script" panose="02000505000000020003" charset="0"/>
                <a:cs typeface="Janda Cheerful Script" panose="02000505000000020003" charset="0"/>
              </a:rPr>
              <a:t>consumer</a:t>
            </a:r>
            <a:endParaRPr lang="pt-PT" altLang="en-US" sz="1200">
              <a:solidFill>
                <a:schemeClr val="bg1"/>
              </a:solidFill>
              <a:latin typeface="Janda Cheerful Script" panose="02000505000000020003" charset="0"/>
              <a:cs typeface="Janda Cheerful Script" panose="02000505000000020003" charset="0"/>
            </a:endParaRPr>
          </a:p>
        </p:txBody>
      </p:sp>
      <p:cxnSp>
        <p:nvCxnSpPr>
          <p:cNvPr id="41" name="Curved Connector 40"/>
          <p:cNvCxnSpPr/>
          <p:nvPr/>
        </p:nvCxnSpPr>
        <p:spPr>
          <a:xfrm rot="16200000">
            <a:off x="4721225" y="2689225"/>
            <a:ext cx="378460" cy="99695"/>
          </a:xfrm>
          <a:prstGeom prst="curvedConnector3">
            <a:avLst>
              <a:gd name="adj1" fmla="val 49916"/>
            </a:avLst>
          </a:prstGeom>
          <a:ln w="19050">
            <a:solidFill>
              <a:schemeClr val="bg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71" name="Curved Connector 70"/>
          <p:cNvCxnSpPr/>
          <p:nvPr/>
        </p:nvCxnSpPr>
        <p:spPr>
          <a:xfrm>
            <a:off x="7877175" y="2966085"/>
            <a:ext cx="476885" cy="3175"/>
          </a:xfrm>
          <a:prstGeom prst="curvedConnector2">
            <a:avLst/>
          </a:prstGeom>
          <a:ln w="28575">
            <a:solidFill>
              <a:schemeClr val="bg1"/>
            </a:solidFill>
            <a:tailEnd type="arrow"/>
          </a:ln>
        </p:spPr>
        <p:style>
          <a:lnRef idx="1">
            <a:schemeClr val="accent1"/>
          </a:lnRef>
          <a:fillRef idx="0">
            <a:schemeClr val="accent1"/>
          </a:fillRef>
          <a:effectRef idx="0">
            <a:schemeClr val="accent1"/>
          </a:effectRef>
          <a:fontRef idx="minor">
            <a:schemeClr val="tx1"/>
          </a:fontRef>
        </p:style>
      </p:cxnSp>
      <p:pic>
        <p:nvPicPr>
          <p:cNvPr id="73" name="Graphic 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85680" y="2729865"/>
            <a:ext cx="500380" cy="5003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4" name="TextBox 20"/>
          <p:cNvSpPr txBox="1">
            <a:spLocks noChangeArrowheads="1"/>
          </p:cNvSpPr>
          <p:nvPr/>
        </p:nvSpPr>
        <p:spPr bwMode="auto">
          <a:xfrm>
            <a:off x="9635490" y="3307080"/>
            <a:ext cx="100076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Lambda</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77" name="Rounded Rectangle 76"/>
          <p:cNvSpPr/>
          <p:nvPr/>
        </p:nvSpPr>
        <p:spPr>
          <a:xfrm>
            <a:off x="6628130" y="2791460"/>
            <a:ext cx="1313815" cy="338455"/>
          </a:xfrm>
          <a:prstGeom prst="roundRect">
            <a:avLst/>
          </a:prstGeom>
          <a:solidFill>
            <a:srgbClr val="D34BD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8" name="Text Box 77"/>
          <p:cNvSpPr txBox="1"/>
          <p:nvPr/>
        </p:nvSpPr>
        <p:spPr>
          <a:xfrm>
            <a:off x="6897370" y="2812415"/>
            <a:ext cx="821690" cy="275590"/>
          </a:xfrm>
          <a:prstGeom prst="rect">
            <a:avLst/>
          </a:prstGeom>
          <a:noFill/>
        </p:spPr>
        <p:txBody>
          <a:bodyPr wrap="none" rtlCol="0">
            <a:spAutoFit/>
          </a:bodyPr>
          <a:p>
            <a:r>
              <a:rPr lang="pt-PT" altLang="en-US" sz="1200">
                <a:solidFill>
                  <a:schemeClr val="bg1"/>
                </a:solidFill>
              </a:rPr>
              <a:t>Eventbus</a:t>
            </a:r>
            <a:endParaRPr lang="pt-PT" altLang="en-US" sz="1200">
              <a:solidFill>
                <a:schemeClr val="bg1"/>
              </a:solidFill>
            </a:endParaRPr>
          </a:p>
        </p:txBody>
      </p:sp>
      <p:sp>
        <p:nvSpPr>
          <p:cNvPr id="80" name="Text Box 79"/>
          <p:cNvSpPr txBox="1"/>
          <p:nvPr/>
        </p:nvSpPr>
        <p:spPr>
          <a:xfrm>
            <a:off x="8003540" y="1634490"/>
            <a:ext cx="1885315" cy="460375"/>
          </a:xfrm>
          <a:prstGeom prst="rect">
            <a:avLst/>
          </a:prstGeom>
          <a:noFill/>
        </p:spPr>
        <p:txBody>
          <a:bodyPr wrap="none" rtlCol="0">
            <a:spAutoFit/>
          </a:bodyPr>
          <a:p>
            <a:r>
              <a:rPr lang="pt-PT" altLang="en-US" sz="1200">
                <a:solidFill>
                  <a:schemeClr val="bg1"/>
                </a:solidFill>
                <a:latin typeface="Janda Cheerful Script" panose="02000505000000020003" charset="0"/>
                <a:cs typeface="Janda Cheerful Script" panose="02000505000000020003" charset="0"/>
              </a:rPr>
              <a:t>Bus need permissions</a:t>
            </a:r>
            <a:endParaRPr lang="pt-PT" altLang="en-US" sz="1200">
              <a:solidFill>
                <a:schemeClr val="bg1"/>
              </a:solidFill>
              <a:latin typeface="Janda Cheerful Script" panose="02000505000000020003" charset="0"/>
              <a:cs typeface="Janda Cheerful Script" panose="02000505000000020003" charset="0"/>
            </a:endParaRPr>
          </a:p>
          <a:p>
            <a:r>
              <a:rPr lang="pt-PT" altLang="en-US" sz="1200">
                <a:solidFill>
                  <a:schemeClr val="bg1"/>
                </a:solidFill>
                <a:latin typeface="Janda Cheerful Script" panose="02000505000000020003" charset="0"/>
                <a:cs typeface="Janda Cheerful Script" panose="02000505000000020003" charset="0"/>
              </a:rPr>
              <a:t>to talk to targewt(ex lambda)</a:t>
            </a:r>
            <a:endParaRPr lang="pt-PT" altLang="en-US" sz="1200">
              <a:solidFill>
                <a:schemeClr val="bg1"/>
              </a:solidFill>
              <a:latin typeface="Janda Cheerful Script" panose="02000505000000020003" charset="0"/>
              <a:cs typeface="Janda Cheerful Script" panose="02000505000000020003" charset="0"/>
            </a:endParaRPr>
          </a:p>
        </p:txBody>
      </p:sp>
      <p:cxnSp>
        <p:nvCxnSpPr>
          <p:cNvPr id="81" name="Curved Connector 80"/>
          <p:cNvCxnSpPr/>
          <p:nvPr/>
        </p:nvCxnSpPr>
        <p:spPr>
          <a:xfrm rot="10800000" flipV="1">
            <a:off x="7218045" y="1864995"/>
            <a:ext cx="866775" cy="815340"/>
          </a:xfrm>
          <a:prstGeom prst="curvedConnector3">
            <a:avLst>
              <a:gd name="adj1" fmla="val 49963"/>
            </a:avLst>
          </a:prstGeom>
          <a:ln w="19050">
            <a:solidFill>
              <a:schemeClr val="bg1"/>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6" name="Rounded Rectangle 5"/>
          <p:cNvSpPr/>
          <p:nvPr/>
        </p:nvSpPr>
        <p:spPr>
          <a:xfrm>
            <a:off x="2666365" y="2101215"/>
            <a:ext cx="1018540" cy="338455"/>
          </a:xfrm>
          <a:prstGeom prst="roundRect">
            <a:avLst/>
          </a:prstGeom>
          <a:solidFill>
            <a:schemeClr val="accent2"/>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 name="Text Box 10"/>
          <p:cNvSpPr txBox="1"/>
          <p:nvPr/>
        </p:nvSpPr>
        <p:spPr>
          <a:xfrm>
            <a:off x="2935605" y="2122170"/>
            <a:ext cx="448945" cy="275590"/>
          </a:xfrm>
          <a:prstGeom prst="rect">
            <a:avLst/>
          </a:prstGeom>
          <a:noFill/>
        </p:spPr>
        <p:txBody>
          <a:bodyPr wrap="none" rtlCol="0">
            <a:spAutoFit/>
          </a:bodyPr>
          <a:p>
            <a:r>
              <a:rPr lang="pt-PT" altLang="en-US" sz="1200">
                <a:solidFill>
                  <a:schemeClr val="bg1"/>
                </a:solidFill>
              </a:rPr>
              <a:t>rule</a:t>
            </a:r>
            <a:endParaRPr lang="pt-PT" altLang="en-US" sz="1200">
              <a:solidFill>
                <a:schemeClr val="bg1"/>
              </a:solidFill>
            </a:endParaRPr>
          </a:p>
        </p:txBody>
      </p:sp>
      <p:pic>
        <p:nvPicPr>
          <p:cNvPr id="13" name="Graphic 48"/>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263140" y="2139315"/>
            <a:ext cx="221615" cy="221615"/>
          </a:xfrm>
          <a:prstGeom prst="rect">
            <a:avLst/>
          </a:prstGeom>
          <a:solidFill>
            <a:schemeClr val="accent1"/>
          </a:solid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6" name="Curved Connector 15"/>
          <p:cNvCxnSpPr/>
          <p:nvPr/>
        </p:nvCxnSpPr>
        <p:spPr>
          <a:xfrm rot="16200000">
            <a:off x="2795905" y="2689225"/>
            <a:ext cx="378460" cy="99695"/>
          </a:xfrm>
          <a:prstGeom prst="curvedConnector3">
            <a:avLst>
              <a:gd name="adj1" fmla="val 49916"/>
            </a:avLst>
          </a:prstGeom>
          <a:ln w="19050">
            <a:solidFill>
              <a:schemeClr val="bg1"/>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18" name="Text Box 17"/>
          <p:cNvSpPr txBox="1"/>
          <p:nvPr/>
        </p:nvSpPr>
        <p:spPr>
          <a:xfrm>
            <a:off x="2524125" y="2869565"/>
            <a:ext cx="1076325" cy="275590"/>
          </a:xfrm>
          <a:prstGeom prst="rect">
            <a:avLst/>
          </a:prstGeom>
          <a:noFill/>
        </p:spPr>
        <p:txBody>
          <a:bodyPr wrap="none" rtlCol="0">
            <a:spAutoFit/>
          </a:bodyPr>
          <a:p>
            <a:r>
              <a:rPr lang="pt-PT" altLang="en-US" sz="1200">
                <a:solidFill>
                  <a:schemeClr val="bg1"/>
                </a:solidFill>
                <a:latin typeface="Janda Cheerful Script" panose="02000505000000020003" charset="0"/>
                <a:cs typeface="Janda Cheerful Script" panose="02000505000000020003" charset="0"/>
              </a:rPr>
              <a:t>filter out events</a:t>
            </a:r>
            <a:endParaRPr lang="pt-PT" altLang="en-US" sz="1200">
              <a:solidFill>
                <a:schemeClr val="bg1"/>
              </a:solidFill>
              <a:latin typeface="Janda Cheerful Script" panose="02000505000000020003" charset="0"/>
              <a:cs typeface="Janda Cheerful Script" panose="02000505000000020003" charset="0"/>
            </a:endParaRPr>
          </a:p>
        </p:txBody>
      </p:sp>
      <p:sp>
        <p:nvSpPr>
          <p:cNvPr id="20" name="Rounded Rectangle 19"/>
          <p:cNvSpPr/>
          <p:nvPr/>
        </p:nvSpPr>
        <p:spPr>
          <a:xfrm>
            <a:off x="8346440" y="2806700"/>
            <a:ext cx="1018540" cy="338455"/>
          </a:xfrm>
          <a:prstGeom prst="roundRect">
            <a:avLst/>
          </a:prstGeom>
          <a:solidFill>
            <a:schemeClr val="accent2"/>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3" name="Text Box 22"/>
          <p:cNvSpPr txBox="1"/>
          <p:nvPr/>
        </p:nvSpPr>
        <p:spPr>
          <a:xfrm>
            <a:off x="8615680" y="2827655"/>
            <a:ext cx="448945" cy="275590"/>
          </a:xfrm>
          <a:prstGeom prst="rect">
            <a:avLst/>
          </a:prstGeom>
          <a:noFill/>
        </p:spPr>
        <p:txBody>
          <a:bodyPr wrap="none" rtlCol="0">
            <a:spAutoFit/>
          </a:bodyPr>
          <a:p>
            <a:r>
              <a:rPr lang="pt-PT" altLang="en-US" sz="1200">
                <a:solidFill>
                  <a:schemeClr val="bg1"/>
                </a:solidFill>
              </a:rPr>
              <a:t>rule</a:t>
            </a:r>
            <a:endParaRPr lang="pt-PT" altLang="en-US" sz="1200">
              <a:solidFill>
                <a:schemeClr val="bg1"/>
              </a:solidFill>
            </a:endParaRPr>
          </a:p>
        </p:txBody>
      </p:sp>
      <p:cxnSp>
        <p:nvCxnSpPr>
          <p:cNvPr id="24" name="Curved Connector 23"/>
          <p:cNvCxnSpPr/>
          <p:nvPr/>
        </p:nvCxnSpPr>
        <p:spPr>
          <a:xfrm>
            <a:off x="9305290" y="2974340"/>
            <a:ext cx="476885" cy="3175"/>
          </a:xfrm>
          <a:prstGeom prst="curvedConnector2">
            <a:avLst/>
          </a:prstGeom>
          <a:ln w="28575">
            <a:solidFill>
              <a:schemeClr val="bg1"/>
            </a:solidFill>
            <a:tailEnd type="arrow"/>
          </a:ln>
        </p:spPr>
        <p:style>
          <a:lnRef idx="1">
            <a:schemeClr val="accent1"/>
          </a:lnRef>
          <a:fillRef idx="0">
            <a:schemeClr val="accent1"/>
          </a:fillRef>
          <a:effectRef idx="0">
            <a:schemeClr val="accent1"/>
          </a:effectRef>
          <a:fontRef idx="minor">
            <a:schemeClr val="tx1"/>
          </a:fontRef>
        </p:style>
      </p:cxnSp>
      <p:sp>
        <p:nvSpPr>
          <p:cNvPr id="25" name="Text Box 24"/>
          <p:cNvSpPr txBox="1"/>
          <p:nvPr/>
        </p:nvSpPr>
        <p:spPr>
          <a:xfrm>
            <a:off x="6449061" y="4022090"/>
            <a:ext cx="2065020" cy="275590"/>
          </a:xfrm>
          <a:prstGeom prst="rect">
            <a:avLst/>
          </a:prstGeom>
          <a:noFill/>
        </p:spPr>
        <p:txBody>
          <a:bodyPr wrap="none" rtlCol="0">
            <a:spAutoFit/>
          </a:bodyPr>
          <a:p>
            <a:pPr algn="ctr"/>
            <a:r>
              <a:rPr lang="pt-PT" altLang="en-US" sz="1200">
                <a:solidFill>
                  <a:schemeClr val="bg1"/>
                </a:solidFill>
                <a:latin typeface="Neuropolitical Rg" panose="020B0605020201080104" charset="0"/>
                <a:cs typeface="Neuropolitical Rg" panose="020B0605020201080104" charset="0"/>
              </a:rPr>
              <a:t>Target Permissions </a:t>
            </a:r>
            <a:endParaRPr lang="pt-PT" altLang="en-US" sz="1200">
              <a:solidFill>
                <a:schemeClr val="bg1"/>
              </a:solidFill>
              <a:latin typeface="Neuropolitical Rg" panose="020B0605020201080104" charset="0"/>
              <a:cs typeface="Neuropolitical Rg" panose="020B0605020201080104" charset="0"/>
            </a:endParaRPr>
          </a:p>
        </p:txBody>
      </p:sp>
      <p:sp>
        <p:nvSpPr>
          <p:cNvPr id="26" name="Text Box 25"/>
          <p:cNvSpPr txBox="1"/>
          <p:nvPr/>
        </p:nvSpPr>
        <p:spPr>
          <a:xfrm>
            <a:off x="10773410" y="3145155"/>
            <a:ext cx="1047750" cy="275590"/>
          </a:xfrm>
          <a:prstGeom prst="rect">
            <a:avLst/>
          </a:prstGeom>
          <a:noFill/>
        </p:spPr>
        <p:txBody>
          <a:bodyPr wrap="none" rtlCol="0">
            <a:spAutoFit/>
          </a:bodyPr>
          <a:p>
            <a:r>
              <a:rPr lang="pt-PT" altLang="en-US" sz="1200">
                <a:solidFill>
                  <a:schemeClr val="bg1"/>
                </a:solidFill>
                <a:latin typeface="Janda Cheerful Script" panose="02000505000000020003" charset="0"/>
                <a:cs typeface="Janda Cheerful Script" panose="02000505000000020003" charset="0"/>
              </a:rPr>
              <a:t>Target Example</a:t>
            </a:r>
            <a:endParaRPr lang="pt-PT" altLang="en-US" sz="1200">
              <a:solidFill>
                <a:schemeClr val="bg1"/>
              </a:solidFill>
              <a:latin typeface="Janda Cheerful Script" panose="02000505000000020003" charset="0"/>
              <a:cs typeface="Janda Cheerful Script" panose="02000505000000020003" charset="0"/>
            </a:endParaRPr>
          </a:p>
        </p:txBody>
      </p:sp>
      <p:cxnSp>
        <p:nvCxnSpPr>
          <p:cNvPr id="29" name="Curved Connector 28"/>
          <p:cNvCxnSpPr>
            <a:endCxn id="73" idx="3"/>
          </p:cNvCxnSpPr>
          <p:nvPr/>
        </p:nvCxnSpPr>
        <p:spPr>
          <a:xfrm rot="10800000">
            <a:off x="10386060" y="2980055"/>
            <a:ext cx="811530" cy="104140"/>
          </a:xfrm>
          <a:prstGeom prst="curvedConnector3">
            <a:avLst>
              <a:gd name="adj1" fmla="val 50000"/>
            </a:avLst>
          </a:prstGeom>
          <a:ln w="19050">
            <a:solidFill>
              <a:schemeClr val="bg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30" name="Curved Connector 29"/>
          <p:cNvCxnSpPr>
            <a:stCxn id="80" idx="3"/>
          </p:cNvCxnSpPr>
          <p:nvPr/>
        </p:nvCxnSpPr>
        <p:spPr>
          <a:xfrm>
            <a:off x="9888855" y="1864995"/>
            <a:ext cx="179070" cy="788035"/>
          </a:xfrm>
          <a:prstGeom prst="curvedConnector2">
            <a:avLst/>
          </a:prstGeom>
          <a:ln w="19050">
            <a:solidFill>
              <a:schemeClr val="bg1"/>
            </a:solidFill>
            <a:prstDash val="dash"/>
            <a:tailEnd type="arrow"/>
          </a:ln>
        </p:spPr>
        <p:style>
          <a:lnRef idx="1">
            <a:schemeClr val="accent1"/>
          </a:lnRef>
          <a:fillRef idx="0">
            <a:schemeClr val="accent1"/>
          </a:fillRef>
          <a:effectRef idx="0">
            <a:schemeClr val="accent1"/>
          </a:effectRef>
          <a:fontRef idx="minor">
            <a:schemeClr val="tx1"/>
          </a:fontRef>
        </p:style>
      </p:cxnSp>
      <p:pic>
        <p:nvPicPr>
          <p:cNvPr id="36" name="Picture 35" descr="lock"/>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733155" y="2118360"/>
            <a:ext cx="245745" cy="280670"/>
          </a:xfrm>
          <a:prstGeom prst="rect">
            <a:avLst/>
          </a:prstGeom>
        </p:spPr>
      </p:pic>
      <p:sp>
        <p:nvSpPr>
          <p:cNvPr id="37" name="Text Box 36"/>
          <p:cNvSpPr txBox="1"/>
          <p:nvPr/>
        </p:nvSpPr>
        <p:spPr>
          <a:xfrm>
            <a:off x="546100" y="3834765"/>
            <a:ext cx="4404360" cy="398780"/>
          </a:xfrm>
          <a:prstGeom prst="rect">
            <a:avLst/>
          </a:prstGeom>
          <a:noFill/>
        </p:spPr>
        <p:txBody>
          <a:bodyPr wrap="none" rtlCol="0">
            <a:spAutoFit/>
          </a:bodyPr>
          <a:p>
            <a:r>
              <a:rPr lang="pt-PT" altLang="en-US" sz="1000">
                <a:solidFill>
                  <a:schemeClr val="bg1"/>
                </a:solidFill>
                <a:latin typeface="Neuropolitical Rg" panose="020B0605020201080104" charset="0"/>
                <a:cs typeface="Neuropolitical Rg" panose="020B0605020201080104" charset="0"/>
              </a:rPr>
              <a:t>Targets are consumer of you events</a:t>
            </a:r>
            <a:endParaRPr lang="pt-PT" altLang="en-US" sz="1000">
              <a:solidFill>
                <a:schemeClr val="bg1"/>
              </a:solidFill>
              <a:latin typeface="Neuropolitical Rg" panose="020B0605020201080104" charset="0"/>
              <a:cs typeface="Neuropolitical Rg" panose="020B0605020201080104" charset="0"/>
            </a:endParaRPr>
          </a:p>
          <a:p>
            <a:r>
              <a:rPr lang="pt-PT" altLang="en-US" sz="1000">
                <a:solidFill>
                  <a:schemeClr val="bg1"/>
                </a:solidFill>
                <a:latin typeface="Neuropolitical Rg" panose="020B0605020201080104" charset="0"/>
                <a:cs typeface="Neuropolitical Rg" panose="020B0605020201080104" charset="0"/>
              </a:rPr>
              <a:t>use rules to process events before reaching targets</a:t>
            </a:r>
            <a:endParaRPr lang="pt-PT" altLang="en-US" sz="1000">
              <a:solidFill>
                <a:schemeClr val="bg1"/>
              </a:solidFill>
              <a:latin typeface="Neuropolitical Rg" panose="020B0605020201080104" charset="0"/>
              <a:cs typeface="Neuropolitical Rg" panose="020B0605020201080104" charset="0"/>
            </a:endParaRPr>
          </a:p>
        </p:txBody>
      </p:sp>
      <p:sp>
        <p:nvSpPr>
          <p:cNvPr id="47" name="Text Box 46"/>
          <p:cNvSpPr txBox="1"/>
          <p:nvPr/>
        </p:nvSpPr>
        <p:spPr>
          <a:xfrm>
            <a:off x="6699250" y="4389120"/>
            <a:ext cx="3437255" cy="398780"/>
          </a:xfrm>
          <a:prstGeom prst="rect">
            <a:avLst/>
          </a:prstGeom>
          <a:noFill/>
        </p:spPr>
        <p:txBody>
          <a:bodyPr wrap="none" rtlCol="0">
            <a:spAutoFit/>
          </a:bodyPr>
          <a:p>
            <a:r>
              <a:rPr lang="pt-PT" altLang="en-US" sz="1000">
                <a:solidFill>
                  <a:schemeClr val="bg1"/>
                </a:solidFill>
                <a:latin typeface="Neuropolitical Rg" panose="020B0605020201080104" charset="0"/>
                <a:cs typeface="Neuropolitical Rg" panose="020B0605020201080104" charset="0"/>
              </a:rPr>
              <a:t>Your eventBridge bus need permissions</a:t>
            </a:r>
            <a:endParaRPr lang="pt-PT" altLang="en-US" sz="1000">
              <a:solidFill>
                <a:schemeClr val="bg1"/>
              </a:solidFill>
              <a:latin typeface="Neuropolitical Rg" panose="020B0605020201080104" charset="0"/>
              <a:cs typeface="Neuropolitical Rg" panose="020B0605020201080104" charset="0"/>
            </a:endParaRPr>
          </a:p>
          <a:p>
            <a:r>
              <a:rPr lang="pt-PT" altLang="en-US" sz="1000">
                <a:solidFill>
                  <a:schemeClr val="bg1"/>
                </a:solidFill>
                <a:latin typeface="Neuropolitical Rg" panose="020B0605020201080104" charset="0"/>
                <a:cs typeface="Neuropolitical Rg" panose="020B0605020201080104" charset="0"/>
              </a:rPr>
              <a:t>to send events to targets</a:t>
            </a:r>
            <a:endParaRPr lang="pt-PT" altLang="en-US" sz="1000">
              <a:solidFill>
                <a:schemeClr val="bg1"/>
              </a:solidFill>
              <a:latin typeface="Neuropolitical Rg" panose="020B0605020201080104" charset="0"/>
              <a:cs typeface="Neuropolitical Rg" panose="020B0605020201080104" charset="0"/>
            </a:endParaRPr>
          </a:p>
        </p:txBody>
      </p:sp>
      <p:sp>
        <p:nvSpPr>
          <p:cNvPr id="2" name="Rectangles 1"/>
          <p:cNvSpPr/>
          <p:nvPr/>
        </p:nvSpPr>
        <p:spPr>
          <a:xfrm>
            <a:off x="450215" y="720725"/>
            <a:ext cx="56601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6" name="Rectangles 5"/>
          <p:cNvSpPr/>
          <p:nvPr/>
        </p:nvSpPr>
        <p:spPr>
          <a:xfrm>
            <a:off x="3445510" y="6376670"/>
            <a:ext cx="8409940" cy="32385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3" name="Title 1"/>
          <p:cNvSpPr>
            <a:spLocks noGrp="1"/>
          </p:cNvSpPr>
          <p:nvPr/>
        </p:nvSpPr>
        <p:spPr>
          <a:xfrm>
            <a:off x="379095" y="245803"/>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pPr>
              <a:lnSpc>
                <a:spcPct val="100000"/>
              </a:lnSpc>
              <a:spcBef>
                <a:spcPts val="100"/>
              </a:spcBef>
            </a:pPr>
            <a:r>
              <a:rPr lang="pt-PT" sz="2000" b="1">
                <a:solidFill>
                  <a:schemeClr val="bg1"/>
                </a:solidFill>
                <a:sym typeface="+mn-ea"/>
              </a:rPr>
              <a:t>Amazon </a:t>
            </a:r>
            <a:r>
              <a:rPr lang="pt-PT" sz="2000" b="1">
                <a:solidFill>
                  <a:schemeClr val="bg1"/>
                </a:solidFill>
                <a:sym typeface="+mn-ea"/>
              </a:rPr>
              <a:t>EventBridge </a:t>
            </a:r>
            <a:r>
              <a:rPr lang="pt-PT" altLang="en-US" sz="2000" b="1">
                <a:solidFill>
                  <a:schemeClr val="bg1"/>
                </a:solidFill>
                <a:sym typeface="+mn-ea"/>
              </a:rPr>
              <a:t>CLI Commands and (Python) Boto3</a:t>
            </a:r>
            <a:endParaRPr lang="pt-PT" altLang="en-US" sz="2000" b="1">
              <a:solidFill>
                <a:schemeClr val="bg1"/>
              </a:solidFill>
              <a:sym typeface="+mn-ea"/>
            </a:endParaRPr>
          </a:p>
        </p:txBody>
      </p:sp>
      <p:sp>
        <p:nvSpPr>
          <p:cNvPr id="5" name="Rectangles 4"/>
          <p:cNvSpPr/>
          <p:nvPr/>
        </p:nvSpPr>
        <p:spPr>
          <a:xfrm>
            <a:off x="450215" y="635000"/>
            <a:ext cx="758952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3" name="Text Box 2"/>
          <p:cNvSpPr txBox="1"/>
          <p:nvPr/>
        </p:nvSpPr>
        <p:spPr>
          <a:xfrm>
            <a:off x="3594100" y="6409690"/>
            <a:ext cx="8160385" cy="275590"/>
          </a:xfrm>
          <a:prstGeom prst="rect">
            <a:avLst/>
          </a:prstGeom>
          <a:noFill/>
        </p:spPr>
        <p:txBody>
          <a:bodyPr wrap="square" rtlCol="0" anchor="t">
            <a:spAutoFit/>
          </a:bodyPr>
          <a:p>
            <a:r>
              <a:rPr lang="en-US" sz="1200">
                <a:solidFill>
                  <a:schemeClr val="bg1"/>
                </a:solidFill>
              </a:rPr>
              <a:t>https://github.com/weder96/joinCommunity2023/blob/main/learning/19_eventbridge/README.md</a:t>
            </a:r>
            <a:endParaRPr lang="en-US" sz="1200">
              <a:solidFill>
                <a:schemeClr val="bg1"/>
              </a:solidFill>
            </a:endParaRPr>
          </a:p>
        </p:txBody>
      </p:sp>
      <p:pic>
        <p:nvPicPr>
          <p:cNvPr id="7" name="Graphic 19"/>
          <p:cNvPicPr>
            <a:picLocks noChangeAspect="1" noChangeArrowheads="1"/>
          </p:cNvPicPr>
          <p:nvPr/>
        </p:nvPicPr>
        <p:blipFill>
          <a:blip r:embed="rId1">
            <a:extLst>
              <a:ext uri="{96DAC541-7B7A-43D3-8B79-37D633B846F1}">
                <asvg:svgBlip xmlns:asvg="http://schemas.microsoft.com/office/drawing/2016/SVG/main" r:embed="rId2"/>
              </a:ext>
            </a:extLst>
          </a:blip>
          <a:srcRect/>
          <a:stretch>
            <a:fillRect/>
          </a:stretch>
        </p:blipFill>
        <p:spPr bwMode="auto">
          <a:xfrm>
            <a:off x="10439400" y="4953635"/>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11"/>
          <p:cNvSpPr txBox="1">
            <a:spLocks noChangeArrowheads="1"/>
          </p:cNvSpPr>
          <p:nvPr/>
        </p:nvSpPr>
        <p:spPr bwMode="auto">
          <a:xfrm>
            <a:off x="9682163" y="5725160"/>
            <a:ext cx="2292350"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a:solidFill>
                  <a:schemeClr val="bg1"/>
                </a:solidFill>
                <a:latin typeface="Inter Light" panose="02000403000000020004" charset="0"/>
                <a:ea typeface="Amazon Ember" panose="020B0603020204020204" pitchFamily="34" charset="0"/>
                <a:cs typeface="Inter Light" panose="02000403000000020004" charset="0"/>
              </a:rPr>
              <a:t>Amazon EventBridge</a:t>
            </a:r>
            <a:endParaRPr lang="en-US" altLang="en-US" sz="120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9" name="Picture 8"/>
          <p:cNvPicPr>
            <a:picLocks noChangeAspect="1"/>
          </p:cNvPicPr>
          <p:nvPr/>
        </p:nvPicPr>
        <p:blipFill>
          <a:blip r:embed="rId3"/>
          <a:stretch>
            <a:fillRect/>
          </a:stretch>
        </p:blipFill>
        <p:spPr>
          <a:xfrm>
            <a:off x="456565" y="887095"/>
            <a:ext cx="9246235" cy="5260975"/>
          </a:xfrm>
          <a:prstGeom prst="rect">
            <a:avLst/>
          </a:prstGeom>
        </p:spPr>
      </p:pic>
      <p:pic>
        <p:nvPicPr>
          <p:cNvPr id="10" name="Picture 9"/>
          <p:cNvPicPr>
            <a:picLocks noChangeAspect="1"/>
          </p:cNvPicPr>
          <p:nvPr/>
        </p:nvPicPr>
        <p:blipFill>
          <a:blip r:embed="rId4"/>
          <a:stretch>
            <a:fillRect/>
          </a:stretch>
        </p:blipFill>
        <p:spPr>
          <a:xfrm>
            <a:off x="9450705" y="877570"/>
            <a:ext cx="2524125" cy="2562225"/>
          </a:xfrm>
          <a:prstGeom prst="rect">
            <a:avLst/>
          </a:prstGeom>
        </p:spPr>
      </p:pic>
      <p:sp>
        <p:nvSpPr>
          <p:cNvPr id="11" name="Rectangles 10"/>
          <p:cNvSpPr/>
          <p:nvPr/>
        </p:nvSpPr>
        <p:spPr>
          <a:xfrm>
            <a:off x="456565" y="3220720"/>
            <a:ext cx="1732280" cy="98806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190750" y="-14605"/>
            <a:ext cx="10001250" cy="6813550"/>
          </a:xfrm>
          <a:prstGeom prst="rect">
            <a:avLst/>
          </a:prstGeom>
        </p:spPr>
      </p:pic>
      <p:sp>
        <p:nvSpPr>
          <p:cNvPr id="6" name="Rectangles 5"/>
          <p:cNvSpPr/>
          <p:nvPr/>
        </p:nvSpPr>
        <p:spPr>
          <a:xfrm>
            <a:off x="12065" y="-40005"/>
            <a:ext cx="4629785" cy="6908165"/>
          </a:xfrm>
          <a:prstGeom prst="rect">
            <a:avLst/>
          </a:prstGeom>
          <a:solidFill>
            <a:srgbClr val="161E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object 3"/>
          <p:cNvSpPr txBox="1">
            <a:spLocks noGrp="1"/>
          </p:cNvSpPr>
          <p:nvPr>
            <p:ph type="title"/>
          </p:nvPr>
        </p:nvSpPr>
        <p:spPr>
          <a:xfrm>
            <a:off x="258445" y="1496060"/>
            <a:ext cx="3850005" cy="2225675"/>
          </a:xfrm>
          <a:prstGeom prst="rect">
            <a:avLst/>
          </a:prstGeom>
        </p:spPr>
        <p:txBody>
          <a:bodyPr vert="horz" wrap="square" lIns="0" tIns="10583" rIns="0" bIns="0" rtlCol="0">
            <a:spAutoFit/>
          </a:bodyPr>
          <a:lstStyle/>
          <a:p>
            <a:pPr marL="12700" algn="ctr">
              <a:lnSpc>
                <a:spcPct val="100000"/>
              </a:lnSpc>
              <a:spcBef>
                <a:spcPts val="100"/>
              </a:spcBef>
            </a:pPr>
            <a:r>
              <a:rPr lang="pt-PT" altLang="en-US" sz="4800">
                <a:solidFill>
                  <a:schemeClr val="bg1"/>
                </a:solidFill>
                <a:latin typeface="Swiss921 BT" panose="020B0806030502050204" charset="0"/>
                <a:cs typeface="Swiss921 BT" panose="020B0806030502050204" charset="0"/>
                <a:sym typeface="+mn-ea"/>
              </a:rPr>
              <a:t>AWS Application</a:t>
            </a:r>
            <a:br>
              <a:rPr lang="pt-PT" altLang="en-US" sz="4800">
                <a:solidFill>
                  <a:schemeClr val="bg1"/>
                </a:solidFill>
                <a:latin typeface="Swiss921 BT" panose="020B0806030502050204" charset="0"/>
                <a:cs typeface="Swiss921 BT" panose="020B0806030502050204" charset="0"/>
                <a:sym typeface="+mn-ea"/>
              </a:rPr>
            </a:br>
            <a:r>
              <a:rPr lang="pt-PT" altLang="en-US" sz="4800">
                <a:solidFill>
                  <a:schemeClr val="bg1"/>
                </a:solidFill>
                <a:latin typeface="Swiss921 BT" panose="020B0806030502050204" charset="0"/>
                <a:cs typeface="Swiss921 BT" panose="020B0806030502050204" charset="0"/>
                <a:sym typeface="+mn-ea"/>
              </a:rPr>
              <a:t>Orchestration</a:t>
            </a:r>
            <a:endParaRPr lang="pt-PT" altLang="en-US" sz="4800">
              <a:solidFill>
                <a:schemeClr val="bg1"/>
              </a:solidFill>
              <a:latin typeface="Swiss921 BT" panose="020B0806030502050204" charset="0"/>
              <a:cs typeface="Swiss921 BT" panose="020B0806030502050204" charset="0"/>
              <a:sym typeface="+mn-ea"/>
            </a:endParaRPr>
          </a:p>
        </p:txBody>
      </p:sp>
      <p:pic>
        <p:nvPicPr>
          <p:cNvPr id="25" name="Graphic 1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8445" y="2159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785" name="TextBox 9"/>
          <p:cNvSpPr txBox="1">
            <a:spLocks noChangeArrowheads="1"/>
          </p:cNvSpPr>
          <p:nvPr/>
        </p:nvSpPr>
        <p:spPr bwMode="auto">
          <a:xfrm>
            <a:off x="-4445" y="1041400"/>
            <a:ext cx="1518920"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STEP FUNCTIONS</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0" y="13970"/>
            <a:ext cx="12205970" cy="6890385"/>
          </a:xfrm>
          <a:prstGeom prst="rect">
            <a:avLst/>
          </a:prstGeom>
        </p:spPr>
      </p:pic>
      <p:sp>
        <p:nvSpPr>
          <p:cNvPr id="4" name="Rectangles 3"/>
          <p:cNvSpPr/>
          <p:nvPr/>
        </p:nvSpPr>
        <p:spPr>
          <a:xfrm>
            <a:off x="12065" y="-40005"/>
            <a:ext cx="4629785" cy="6908165"/>
          </a:xfrm>
          <a:prstGeom prst="rect">
            <a:avLst/>
          </a:prstGeom>
          <a:solidFill>
            <a:srgbClr val="161E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object 3"/>
          <p:cNvSpPr txBox="1">
            <a:spLocks noGrp="1"/>
          </p:cNvSpPr>
          <p:nvPr>
            <p:ph type="title"/>
          </p:nvPr>
        </p:nvSpPr>
        <p:spPr>
          <a:xfrm>
            <a:off x="261620" y="2707958"/>
            <a:ext cx="3688715" cy="1487170"/>
          </a:xfrm>
          <a:prstGeom prst="rect">
            <a:avLst/>
          </a:prstGeom>
        </p:spPr>
        <p:txBody>
          <a:bodyPr vert="horz" wrap="square" lIns="0" tIns="10583" rIns="0" bIns="0" rtlCol="0">
            <a:spAutoFit/>
          </a:bodyPr>
          <a:lstStyle/>
          <a:p>
            <a:pPr marL="12700" algn="ctr">
              <a:lnSpc>
                <a:spcPct val="100000"/>
              </a:lnSpc>
              <a:spcBef>
                <a:spcPts val="100"/>
              </a:spcBef>
            </a:pPr>
            <a:r>
              <a:rPr sz="4800">
                <a:solidFill>
                  <a:schemeClr val="bg1"/>
                </a:solidFill>
                <a:latin typeface="Swiss921 BT" panose="020B0806030502050204" charset="0"/>
                <a:cs typeface="Swiss921 BT" panose="020B0806030502050204" charset="0"/>
                <a:sym typeface="+mn-ea"/>
              </a:rPr>
              <a:t>AWS </a:t>
            </a:r>
            <a:br>
              <a:rPr sz="4800">
                <a:solidFill>
                  <a:schemeClr val="bg1"/>
                </a:solidFill>
                <a:latin typeface="Swiss921 BT" panose="020B0806030502050204" charset="0"/>
                <a:cs typeface="Swiss921 BT" panose="020B0806030502050204" charset="0"/>
                <a:sym typeface="+mn-ea"/>
              </a:rPr>
            </a:br>
            <a:r>
              <a:rPr sz="4800">
                <a:solidFill>
                  <a:schemeClr val="bg1"/>
                </a:solidFill>
                <a:latin typeface="Swiss921 BT" panose="020B0806030502050204" charset="0"/>
                <a:cs typeface="Swiss921 BT" panose="020B0806030502050204" charset="0"/>
                <a:sym typeface="+mn-ea"/>
              </a:rPr>
              <a:t>Step Functions</a:t>
            </a:r>
            <a:r>
              <a:rPr lang="pt-PT" altLang="en-US" sz="4800">
                <a:solidFill>
                  <a:schemeClr val="bg1"/>
                </a:solidFill>
                <a:latin typeface="Swiss921 BT" panose="020B0806030502050204" charset="0"/>
                <a:cs typeface="Swiss921 BT" panose="020B0806030502050204" charset="0"/>
                <a:sym typeface="+mn-ea"/>
              </a:rPr>
              <a:t> </a:t>
            </a:r>
            <a:endParaRPr lang="pt-PT" altLang="en-US" sz="4800">
              <a:solidFill>
                <a:schemeClr val="bg1"/>
              </a:solidFill>
              <a:latin typeface="Swiss921 BT" panose="020B0806030502050204" charset="0"/>
              <a:cs typeface="Swiss921 BT" panose="020B0806030502050204" charset="0"/>
              <a:sym typeface="+mn-ea"/>
            </a:endParaRPr>
          </a:p>
        </p:txBody>
      </p:sp>
      <p:pic>
        <p:nvPicPr>
          <p:cNvPr id="2" name="Graphic 1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990" y="309880"/>
            <a:ext cx="758952" cy="758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3" name="Text Box 2"/>
          <p:cNvSpPr txBox="1"/>
          <p:nvPr/>
        </p:nvSpPr>
        <p:spPr>
          <a:xfrm>
            <a:off x="326390" y="360045"/>
            <a:ext cx="1831975" cy="398780"/>
          </a:xfrm>
          <a:prstGeom prst="rect">
            <a:avLst/>
          </a:prstGeom>
          <a:noFill/>
        </p:spPr>
        <p:txBody>
          <a:bodyPr wrap="none" rtlCol="0">
            <a:spAutoFit/>
          </a:bodyPr>
          <a:p>
            <a:pPr algn="l"/>
            <a:r>
              <a:rPr lang="pt-PT" altLang="en-US" sz="2000" b="1" dirty="0">
                <a:solidFill>
                  <a:schemeClr val="bg1"/>
                </a:solidFill>
                <a:sym typeface="+mn-ea"/>
              </a:rPr>
              <a:t>State types</a:t>
            </a:r>
            <a:endParaRPr lang="pt-PT" altLang="en-US" sz="2000" b="1" dirty="0">
              <a:solidFill>
                <a:schemeClr val="bg1"/>
              </a:solidFill>
              <a:sym typeface="+mn-ea"/>
            </a:endParaRPr>
          </a:p>
        </p:txBody>
      </p:sp>
      <p:pic>
        <p:nvPicPr>
          <p:cNvPr id="4" name="Graphic 17"/>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1188700" y="6200775"/>
            <a:ext cx="485140" cy="4851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Rectangles 28"/>
          <p:cNvSpPr/>
          <p:nvPr/>
        </p:nvSpPr>
        <p:spPr>
          <a:xfrm>
            <a:off x="509270" y="1116330"/>
            <a:ext cx="1343025" cy="608965"/>
          </a:xfrm>
          <a:prstGeom prst="rect">
            <a:avLst/>
          </a:prstGeom>
          <a:solidFill>
            <a:srgbClr val="FF9900">
              <a:alpha val="0"/>
            </a:srgbClr>
          </a:solidFill>
          <a:ln w="28575" cmpd="sng">
            <a:solidFill>
              <a:srgbClr val="FF99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0" name="Text Box 29"/>
          <p:cNvSpPr txBox="1"/>
          <p:nvPr/>
        </p:nvSpPr>
        <p:spPr>
          <a:xfrm>
            <a:off x="407035" y="1224915"/>
            <a:ext cx="1224915" cy="521970"/>
          </a:xfrm>
          <a:prstGeom prst="rect">
            <a:avLst/>
          </a:prstGeom>
          <a:noFill/>
        </p:spPr>
        <p:txBody>
          <a:bodyPr wrap="square" rtlCol="0" anchor="t">
            <a:spAutoFit/>
          </a:bodyPr>
          <a:p>
            <a:pPr algn="ctr"/>
            <a:r>
              <a:rPr lang="pt-PT" altLang="en-US" sz="1400">
                <a:solidFill>
                  <a:schemeClr val="bg1"/>
                </a:solidFill>
              </a:rPr>
              <a:t>Task</a:t>
            </a:r>
            <a:endParaRPr lang="pt-PT" altLang="en-US" sz="1400">
              <a:solidFill>
                <a:schemeClr val="bg1"/>
              </a:solidFill>
            </a:endParaRPr>
          </a:p>
          <a:p>
            <a:pPr algn="ctr"/>
            <a:endParaRPr lang="pt-PT" altLang="en-US" sz="1400">
              <a:solidFill>
                <a:schemeClr val="bg1"/>
              </a:solidFill>
            </a:endParaRPr>
          </a:p>
        </p:txBody>
      </p:sp>
      <p:sp>
        <p:nvSpPr>
          <p:cNvPr id="8" name="Rectangles 7"/>
          <p:cNvSpPr/>
          <p:nvPr/>
        </p:nvSpPr>
        <p:spPr>
          <a:xfrm>
            <a:off x="1855470" y="1112520"/>
            <a:ext cx="9751695" cy="608965"/>
          </a:xfrm>
          <a:prstGeom prst="rect">
            <a:avLst/>
          </a:prstGeom>
          <a:solidFill>
            <a:srgbClr val="FF9900">
              <a:alpha val="0"/>
            </a:srgbClr>
          </a:solidFill>
          <a:ln w="28575" cmpd="sng">
            <a:solidFill>
              <a:srgbClr val="FF99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9" name="Text Box 8"/>
          <p:cNvSpPr txBox="1"/>
          <p:nvPr/>
        </p:nvSpPr>
        <p:spPr>
          <a:xfrm>
            <a:off x="1911985" y="1265555"/>
            <a:ext cx="3509010" cy="306705"/>
          </a:xfrm>
          <a:prstGeom prst="rect">
            <a:avLst/>
          </a:prstGeom>
          <a:noFill/>
        </p:spPr>
        <p:txBody>
          <a:bodyPr wrap="square" rtlCol="0" anchor="t">
            <a:spAutoFit/>
          </a:bodyPr>
          <a:p>
            <a:pPr algn="l"/>
            <a:r>
              <a:rPr lang="pt-PT" sz="1400">
                <a:solidFill>
                  <a:schemeClr val="bg1"/>
                </a:solidFill>
              </a:rPr>
              <a:t>A single unit of work</a:t>
            </a:r>
            <a:endParaRPr lang="pt-PT" sz="1400">
              <a:solidFill>
                <a:schemeClr val="bg1"/>
              </a:solidFill>
            </a:endParaRPr>
          </a:p>
        </p:txBody>
      </p:sp>
      <p:sp>
        <p:nvSpPr>
          <p:cNvPr id="10" name="Rectangles 9"/>
          <p:cNvSpPr/>
          <p:nvPr/>
        </p:nvSpPr>
        <p:spPr>
          <a:xfrm>
            <a:off x="514350" y="1718310"/>
            <a:ext cx="1343025" cy="608965"/>
          </a:xfrm>
          <a:prstGeom prst="rect">
            <a:avLst/>
          </a:prstGeom>
          <a:solidFill>
            <a:srgbClr val="FF9900">
              <a:alpha val="0"/>
            </a:srgbClr>
          </a:solidFill>
          <a:ln w="28575" cmpd="sng">
            <a:solidFill>
              <a:srgbClr val="FF99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 name="Text Box 10"/>
          <p:cNvSpPr txBox="1"/>
          <p:nvPr/>
        </p:nvSpPr>
        <p:spPr>
          <a:xfrm>
            <a:off x="513715" y="1859915"/>
            <a:ext cx="1224915" cy="521970"/>
          </a:xfrm>
          <a:prstGeom prst="rect">
            <a:avLst/>
          </a:prstGeom>
          <a:noFill/>
        </p:spPr>
        <p:txBody>
          <a:bodyPr wrap="square" rtlCol="0" anchor="t">
            <a:spAutoFit/>
          </a:bodyPr>
          <a:p>
            <a:pPr algn="ctr"/>
            <a:r>
              <a:rPr lang="pt-PT" altLang="en-US" sz="1400">
                <a:solidFill>
                  <a:schemeClr val="bg1"/>
                </a:solidFill>
              </a:rPr>
              <a:t>Choice</a:t>
            </a:r>
            <a:endParaRPr lang="pt-PT" altLang="en-US" sz="1400">
              <a:solidFill>
                <a:schemeClr val="bg1"/>
              </a:solidFill>
            </a:endParaRPr>
          </a:p>
          <a:p>
            <a:pPr algn="ctr"/>
            <a:endParaRPr lang="pt-PT" altLang="en-US" sz="1400">
              <a:solidFill>
                <a:schemeClr val="bg1"/>
              </a:solidFill>
            </a:endParaRPr>
          </a:p>
        </p:txBody>
      </p:sp>
      <p:sp>
        <p:nvSpPr>
          <p:cNvPr id="12" name="Rectangles 11"/>
          <p:cNvSpPr/>
          <p:nvPr/>
        </p:nvSpPr>
        <p:spPr>
          <a:xfrm>
            <a:off x="1860550" y="1727200"/>
            <a:ext cx="9751695" cy="608965"/>
          </a:xfrm>
          <a:prstGeom prst="rect">
            <a:avLst/>
          </a:prstGeom>
          <a:solidFill>
            <a:srgbClr val="FF9900">
              <a:alpha val="0"/>
            </a:srgbClr>
          </a:solidFill>
          <a:ln w="28575" cmpd="sng">
            <a:solidFill>
              <a:srgbClr val="FF99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3" name="Text Box 12"/>
          <p:cNvSpPr txBox="1"/>
          <p:nvPr/>
        </p:nvSpPr>
        <p:spPr>
          <a:xfrm>
            <a:off x="1866265" y="1890395"/>
            <a:ext cx="5139690" cy="306705"/>
          </a:xfrm>
          <a:prstGeom prst="rect">
            <a:avLst/>
          </a:prstGeom>
          <a:noFill/>
        </p:spPr>
        <p:txBody>
          <a:bodyPr wrap="square" rtlCol="0" anchor="t">
            <a:spAutoFit/>
          </a:bodyPr>
          <a:p>
            <a:pPr algn="l"/>
            <a:r>
              <a:rPr lang="pt-PT" sz="1400">
                <a:solidFill>
                  <a:schemeClr val="bg1"/>
                </a:solidFill>
              </a:rPr>
              <a:t>Adds branching logic</a:t>
            </a:r>
            <a:endParaRPr lang="pt-PT" sz="1400">
              <a:solidFill>
                <a:schemeClr val="bg1"/>
              </a:solidFill>
            </a:endParaRPr>
          </a:p>
        </p:txBody>
      </p:sp>
      <p:sp>
        <p:nvSpPr>
          <p:cNvPr id="22" name="Rectangles 21"/>
          <p:cNvSpPr/>
          <p:nvPr/>
        </p:nvSpPr>
        <p:spPr>
          <a:xfrm>
            <a:off x="514350" y="2327910"/>
            <a:ext cx="1343025" cy="608965"/>
          </a:xfrm>
          <a:prstGeom prst="rect">
            <a:avLst/>
          </a:prstGeom>
          <a:solidFill>
            <a:srgbClr val="FF9900">
              <a:alpha val="0"/>
            </a:srgbClr>
          </a:solidFill>
          <a:ln w="28575" cmpd="sng">
            <a:solidFill>
              <a:srgbClr val="FF99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3" name="Text Box 22"/>
          <p:cNvSpPr txBox="1"/>
          <p:nvPr/>
        </p:nvSpPr>
        <p:spPr>
          <a:xfrm>
            <a:off x="554355" y="2449195"/>
            <a:ext cx="1224915" cy="521970"/>
          </a:xfrm>
          <a:prstGeom prst="rect">
            <a:avLst/>
          </a:prstGeom>
          <a:noFill/>
        </p:spPr>
        <p:txBody>
          <a:bodyPr wrap="square" rtlCol="0" anchor="t">
            <a:spAutoFit/>
          </a:bodyPr>
          <a:p>
            <a:pPr algn="ctr"/>
            <a:r>
              <a:rPr lang="pt-PT" altLang="en-US" sz="1400">
                <a:solidFill>
                  <a:schemeClr val="bg1"/>
                </a:solidFill>
              </a:rPr>
              <a:t>Parallel</a:t>
            </a:r>
            <a:endParaRPr lang="pt-PT" altLang="en-US" sz="1400">
              <a:solidFill>
                <a:schemeClr val="bg1"/>
              </a:solidFill>
            </a:endParaRPr>
          </a:p>
          <a:p>
            <a:pPr algn="ctr"/>
            <a:endParaRPr lang="pt-PT" altLang="en-US" sz="1400">
              <a:solidFill>
                <a:schemeClr val="bg1"/>
              </a:solidFill>
            </a:endParaRPr>
          </a:p>
        </p:txBody>
      </p:sp>
      <p:sp>
        <p:nvSpPr>
          <p:cNvPr id="24" name="Rectangles 23"/>
          <p:cNvSpPr/>
          <p:nvPr/>
        </p:nvSpPr>
        <p:spPr>
          <a:xfrm>
            <a:off x="1860550" y="2336800"/>
            <a:ext cx="9751695" cy="608965"/>
          </a:xfrm>
          <a:prstGeom prst="rect">
            <a:avLst/>
          </a:prstGeom>
          <a:solidFill>
            <a:srgbClr val="FF9900">
              <a:alpha val="0"/>
            </a:srgbClr>
          </a:solidFill>
          <a:ln w="28575" cmpd="sng">
            <a:solidFill>
              <a:srgbClr val="FF99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5" name="Text Box 24"/>
          <p:cNvSpPr txBox="1"/>
          <p:nvPr/>
        </p:nvSpPr>
        <p:spPr>
          <a:xfrm>
            <a:off x="1876425" y="2489835"/>
            <a:ext cx="5139690" cy="306705"/>
          </a:xfrm>
          <a:prstGeom prst="rect">
            <a:avLst/>
          </a:prstGeom>
          <a:noFill/>
        </p:spPr>
        <p:txBody>
          <a:bodyPr wrap="square" rtlCol="0" anchor="t">
            <a:spAutoFit/>
          </a:bodyPr>
          <a:p>
            <a:pPr algn="l"/>
            <a:r>
              <a:rPr lang="pt-PT" sz="1400">
                <a:solidFill>
                  <a:schemeClr val="bg1"/>
                </a:solidFill>
              </a:rPr>
              <a:t>Fork and join the data across tasks</a:t>
            </a:r>
            <a:endParaRPr lang="pt-PT" sz="1400">
              <a:solidFill>
                <a:schemeClr val="bg1"/>
              </a:solidFill>
            </a:endParaRPr>
          </a:p>
        </p:txBody>
      </p:sp>
      <p:sp>
        <p:nvSpPr>
          <p:cNvPr id="26" name="Rectangles 25"/>
          <p:cNvSpPr/>
          <p:nvPr/>
        </p:nvSpPr>
        <p:spPr>
          <a:xfrm>
            <a:off x="519430" y="2942590"/>
            <a:ext cx="1343025" cy="608965"/>
          </a:xfrm>
          <a:prstGeom prst="rect">
            <a:avLst/>
          </a:prstGeom>
          <a:solidFill>
            <a:srgbClr val="FF9900">
              <a:alpha val="0"/>
            </a:srgbClr>
          </a:solidFill>
          <a:ln w="28575" cmpd="sng">
            <a:solidFill>
              <a:srgbClr val="FF99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7" name="Text Box 26"/>
          <p:cNvSpPr txBox="1"/>
          <p:nvPr/>
        </p:nvSpPr>
        <p:spPr>
          <a:xfrm>
            <a:off x="447675" y="3063875"/>
            <a:ext cx="1224915" cy="521970"/>
          </a:xfrm>
          <a:prstGeom prst="rect">
            <a:avLst/>
          </a:prstGeom>
          <a:noFill/>
        </p:spPr>
        <p:txBody>
          <a:bodyPr wrap="square" rtlCol="0" anchor="t">
            <a:spAutoFit/>
          </a:bodyPr>
          <a:p>
            <a:pPr algn="ctr"/>
            <a:r>
              <a:rPr lang="pt-PT" altLang="en-US" sz="1400">
                <a:solidFill>
                  <a:schemeClr val="bg1"/>
                </a:solidFill>
              </a:rPr>
              <a:t>Wait</a:t>
            </a:r>
            <a:endParaRPr lang="pt-PT" altLang="en-US" sz="1400">
              <a:solidFill>
                <a:schemeClr val="bg1"/>
              </a:solidFill>
            </a:endParaRPr>
          </a:p>
          <a:p>
            <a:pPr algn="ctr"/>
            <a:endParaRPr lang="pt-PT" altLang="en-US" sz="1400">
              <a:solidFill>
                <a:schemeClr val="bg1"/>
              </a:solidFill>
            </a:endParaRPr>
          </a:p>
        </p:txBody>
      </p:sp>
      <p:sp>
        <p:nvSpPr>
          <p:cNvPr id="28" name="Rectangles 27"/>
          <p:cNvSpPr/>
          <p:nvPr/>
        </p:nvSpPr>
        <p:spPr>
          <a:xfrm>
            <a:off x="1865630" y="2951480"/>
            <a:ext cx="9751695" cy="608965"/>
          </a:xfrm>
          <a:prstGeom prst="rect">
            <a:avLst/>
          </a:prstGeom>
          <a:solidFill>
            <a:srgbClr val="FF9900">
              <a:alpha val="0"/>
            </a:srgbClr>
          </a:solidFill>
          <a:ln w="28575" cmpd="sng">
            <a:solidFill>
              <a:srgbClr val="FF99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3" name="Text Box 32"/>
          <p:cNvSpPr txBox="1"/>
          <p:nvPr/>
        </p:nvSpPr>
        <p:spPr>
          <a:xfrm>
            <a:off x="1871345" y="3074035"/>
            <a:ext cx="5139690" cy="306705"/>
          </a:xfrm>
          <a:prstGeom prst="rect">
            <a:avLst/>
          </a:prstGeom>
          <a:noFill/>
        </p:spPr>
        <p:txBody>
          <a:bodyPr wrap="square" rtlCol="0" anchor="t">
            <a:spAutoFit/>
          </a:bodyPr>
          <a:p>
            <a:pPr algn="l"/>
            <a:r>
              <a:rPr lang="pt-PT" sz="1400">
                <a:solidFill>
                  <a:schemeClr val="bg1"/>
                </a:solidFill>
              </a:rPr>
              <a:t>Delay for a specified time</a:t>
            </a:r>
            <a:endParaRPr lang="pt-PT" sz="1400">
              <a:solidFill>
                <a:schemeClr val="bg1"/>
              </a:solidFill>
            </a:endParaRPr>
          </a:p>
        </p:txBody>
      </p:sp>
      <p:sp>
        <p:nvSpPr>
          <p:cNvPr id="35" name="Rectangles 34"/>
          <p:cNvSpPr/>
          <p:nvPr/>
        </p:nvSpPr>
        <p:spPr>
          <a:xfrm>
            <a:off x="514985" y="3559810"/>
            <a:ext cx="1343025" cy="608965"/>
          </a:xfrm>
          <a:prstGeom prst="rect">
            <a:avLst/>
          </a:prstGeom>
          <a:solidFill>
            <a:srgbClr val="FF9900">
              <a:alpha val="0"/>
            </a:srgbClr>
          </a:solidFill>
          <a:ln w="28575" cmpd="sng">
            <a:solidFill>
              <a:srgbClr val="FF99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6" name="Text Box 35"/>
          <p:cNvSpPr txBox="1"/>
          <p:nvPr/>
        </p:nvSpPr>
        <p:spPr>
          <a:xfrm>
            <a:off x="443230" y="3668395"/>
            <a:ext cx="1224915" cy="521970"/>
          </a:xfrm>
          <a:prstGeom prst="rect">
            <a:avLst/>
          </a:prstGeom>
          <a:noFill/>
        </p:spPr>
        <p:txBody>
          <a:bodyPr wrap="square" rtlCol="0" anchor="t">
            <a:spAutoFit/>
          </a:bodyPr>
          <a:p>
            <a:pPr algn="ctr"/>
            <a:r>
              <a:rPr lang="pt-PT" altLang="en-US" sz="1400">
                <a:solidFill>
                  <a:schemeClr val="bg1"/>
                </a:solidFill>
              </a:rPr>
              <a:t>Fail</a:t>
            </a:r>
            <a:endParaRPr lang="pt-PT" altLang="en-US" sz="1400">
              <a:solidFill>
                <a:schemeClr val="bg1"/>
              </a:solidFill>
            </a:endParaRPr>
          </a:p>
          <a:p>
            <a:pPr algn="ctr"/>
            <a:endParaRPr lang="pt-PT" altLang="en-US" sz="1400">
              <a:solidFill>
                <a:schemeClr val="bg1"/>
              </a:solidFill>
            </a:endParaRPr>
          </a:p>
        </p:txBody>
      </p:sp>
      <p:sp>
        <p:nvSpPr>
          <p:cNvPr id="38" name="Rectangles 37"/>
          <p:cNvSpPr/>
          <p:nvPr/>
        </p:nvSpPr>
        <p:spPr>
          <a:xfrm>
            <a:off x="1861185" y="3556000"/>
            <a:ext cx="9751695" cy="608965"/>
          </a:xfrm>
          <a:prstGeom prst="rect">
            <a:avLst/>
          </a:prstGeom>
          <a:solidFill>
            <a:srgbClr val="FF9900">
              <a:alpha val="0"/>
            </a:srgbClr>
          </a:solidFill>
          <a:ln w="28575" cmpd="sng">
            <a:solidFill>
              <a:srgbClr val="FF99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0" name="Text Box 39"/>
          <p:cNvSpPr txBox="1"/>
          <p:nvPr/>
        </p:nvSpPr>
        <p:spPr>
          <a:xfrm>
            <a:off x="1877060" y="3668395"/>
            <a:ext cx="5139690" cy="306705"/>
          </a:xfrm>
          <a:prstGeom prst="rect">
            <a:avLst/>
          </a:prstGeom>
          <a:noFill/>
        </p:spPr>
        <p:txBody>
          <a:bodyPr wrap="square" rtlCol="0" anchor="t">
            <a:spAutoFit/>
          </a:bodyPr>
          <a:p>
            <a:pPr algn="l"/>
            <a:r>
              <a:rPr lang="pt-PT" sz="1400">
                <a:solidFill>
                  <a:schemeClr val="bg1"/>
                </a:solidFill>
              </a:rPr>
              <a:t>Stops an execution and marks it as a failure</a:t>
            </a:r>
            <a:endParaRPr lang="pt-PT" sz="1400">
              <a:solidFill>
                <a:schemeClr val="bg1"/>
              </a:solidFill>
            </a:endParaRPr>
          </a:p>
        </p:txBody>
      </p:sp>
      <p:sp>
        <p:nvSpPr>
          <p:cNvPr id="41" name="Rectangles 40"/>
          <p:cNvSpPr/>
          <p:nvPr/>
        </p:nvSpPr>
        <p:spPr>
          <a:xfrm>
            <a:off x="520065" y="4161790"/>
            <a:ext cx="1343025" cy="608965"/>
          </a:xfrm>
          <a:prstGeom prst="rect">
            <a:avLst/>
          </a:prstGeom>
          <a:solidFill>
            <a:srgbClr val="FF9900">
              <a:alpha val="0"/>
            </a:srgbClr>
          </a:solidFill>
          <a:ln w="28575" cmpd="sng">
            <a:solidFill>
              <a:srgbClr val="FF99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2" name="Text Box 41"/>
          <p:cNvSpPr txBox="1"/>
          <p:nvPr/>
        </p:nvSpPr>
        <p:spPr>
          <a:xfrm>
            <a:off x="570230" y="4313555"/>
            <a:ext cx="1224915" cy="521970"/>
          </a:xfrm>
          <a:prstGeom prst="rect">
            <a:avLst/>
          </a:prstGeom>
          <a:noFill/>
        </p:spPr>
        <p:txBody>
          <a:bodyPr wrap="square" rtlCol="0" anchor="t">
            <a:spAutoFit/>
          </a:bodyPr>
          <a:p>
            <a:pPr algn="ctr"/>
            <a:r>
              <a:rPr lang="pt-PT" altLang="en-US" sz="1400">
                <a:solidFill>
                  <a:schemeClr val="bg1"/>
                </a:solidFill>
              </a:rPr>
              <a:t>Succeed</a:t>
            </a:r>
            <a:endParaRPr lang="pt-PT" altLang="en-US" sz="1400">
              <a:solidFill>
                <a:schemeClr val="bg1"/>
              </a:solidFill>
            </a:endParaRPr>
          </a:p>
          <a:p>
            <a:pPr algn="ctr"/>
            <a:endParaRPr lang="pt-PT" altLang="en-US" sz="1400">
              <a:solidFill>
                <a:schemeClr val="bg1"/>
              </a:solidFill>
            </a:endParaRPr>
          </a:p>
        </p:txBody>
      </p:sp>
      <p:sp>
        <p:nvSpPr>
          <p:cNvPr id="43" name="Rectangles 42"/>
          <p:cNvSpPr/>
          <p:nvPr/>
        </p:nvSpPr>
        <p:spPr>
          <a:xfrm>
            <a:off x="1866265" y="4170680"/>
            <a:ext cx="9751695" cy="608965"/>
          </a:xfrm>
          <a:prstGeom prst="rect">
            <a:avLst/>
          </a:prstGeom>
          <a:solidFill>
            <a:srgbClr val="FF9900">
              <a:alpha val="0"/>
            </a:srgbClr>
          </a:solidFill>
          <a:ln w="28575" cmpd="sng">
            <a:solidFill>
              <a:srgbClr val="FF99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4" name="Text Box 43"/>
          <p:cNvSpPr txBox="1"/>
          <p:nvPr/>
        </p:nvSpPr>
        <p:spPr>
          <a:xfrm>
            <a:off x="1871980" y="4303395"/>
            <a:ext cx="5139690" cy="306705"/>
          </a:xfrm>
          <a:prstGeom prst="rect">
            <a:avLst/>
          </a:prstGeom>
          <a:noFill/>
        </p:spPr>
        <p:txBody>
          <a:bodyPr wrap="square" rtlCol="0" anchor="t">
            <a:spAutoFit/>
          </a:bodyPr>
          <a:p>
            <a:pPr algn="l"/>
            <a:r>
              <a:rPr lang="pt-PT" sz="1400">
                <a:solidFill>
                  <a:schemeClr val="bg1"/>
                </a:solidFill>
              </a:rPr>
              <a:t>Stops an execution successfully</a:t>
            </a:r>
            <a:endParaRPr lang="pt-PT" sz="1400">
              <a:solidFill>
                <a:schemeClr val="bg1"/>
              </a:solidFill>
            </a:endParaRPr>
          </a:p>
        </p:txBody>
      </p:sp>
      <p:sp>
        <p:nvSpPr>
          <p:cNvPr id="45" name="Rectangles 44"/>
          <p:cNvSpPr/>
          <p:nvPr/>
        </p:nvSpPr>
        <p:spPr>
          <a:xfrm>
            <a:off x="520065" y="4771390"/>
            <a:ext cx="1343025" cy="608965"/>
          </a:xfrm>
          <a:prstGeom prst="rect">
            <a:avLst/>
          </a:prstGeom>
          <a:solidFill>
            <a:srgbClr val="FF9900">
              <a:alpha val="0"/>
            </a:srgbClr>
          </a:solidFill>
          <a:ln w="28575" cmpd="sng">
            <a:solidFill>
              <a:srgbClr val="FF99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6" name="Text Box 45"/>
          <p:cNvSpPr txBox="1"/>
          <p:nvPr/>
        </p:nvSpPr>
        <p:spPr>
          <a:xfrm>
            <a:off x="427990" y="4892675"/>
            <a:ext cx="1224915" cy="521970"/>
          </a:xfrm>
          <a:prstGeom prst="rect">
            <a:avLst/>
          </a:prstGeom>
          <a:noFill/>
        </p:spPr>
        <p:txBody>
          <a:bodyPr wrap="square" rtlCol="0" anchor="t">
            <a:spAutoFit/>
          </a:bodyPr>
          <a:p>
            <a:pPr algn="ctr"/>
            <a:r>
              <a:rPr lang="pt-PT" altLang="en-US" sz="1400">
                <a:solidFill>
                  <a:schemeClr val="bg1"/>
                </a:solidFill>
              </a:rPr>
              <a:t>Pass</a:t>
            </a:r>
            <a:endParaRPr lang="pt-PT" altLang="en-US" sz="1400">
              <a:solidFill>
                <a:schemeClr val="bg1"/>
              </a:solidFill>
            </a:endParaRPr>
          </a:p>
          <a:p>
            <a:pPr algn="ctr"/>
            <a:endParaRPr lang="pt-PT" altLang="en-US" sz="1400">
              <a:solidFill>
                <a:schemeClr val="bg1"/>
              </a:solidFill>
            </a:endParaRPr>
          </a:p>
        </p:txBody>
      </p:sp>
      <p:sp>
        <p:nvSpPr>
          <p:cNvPr id="47" name="Rectangles 46"/>
          <p:cNvSpPr/>
          <p:nvPr/>
        </p:nvSpPr>
        <p:spPr>
          <a:xfrm>
            <a:off x="1866265" y="4780280"/>
            <a:ext cx="9751695" cy="608965"/>
          </a:xfrm>
          <a:prstGeom prst="rect">
            <a:avLst/>
          </a:prstGeom>
          <a:solidFill>
            <a:srgbClr val="FF9900">
              <a:alpha val="0"/>
            </a:srgbClr>
          </a:solidFill>
          <a:ln w="28575" cmpd="sng">
            <a:solidFill>
              <a:srgbClr val="FF99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8" name="Text Box 47"/>
          <p:cNvSpPr txBox="1"/>
          <p:nvPr/>
        </p:nvSpPr>
        <p:spPr>
          <a:xfrm>
            <a:off x="1861820" y="4892675"/>
            <a:ext cx="5139690" cy="306705"/>
          </a:xfrm>
          <a:prstGeom prst="rect">
            <a:avLst/>
          </a:prstGeom>
          <a:noFill/>
        </p:spPr>
        <p:txBody>
          <a:bodyPr wrap="square" rtlCol="0" anchor="t">
            <a:spAutoFit/>
          </a:bodyPr>
          <a:p>
            <a:pPr algn="l"/>
            <a:r>
              <a:rPr lang="pt-PT" sz="1400">
                <a:solidFill>
                  <a:schemeClr val="bg1"/>
                </a:solidFill>
              </a:rPr>
              <a:t>Passes its input to its output</a:t>
            </a:r>
            <a:endParaRPr lang="pt-PT" sz="1400">
              <a:solidFill>
                <a:schemeClr val="bg1"/>
              </a:solidFill>
            </a:endParaRPr>
          </a:p>
        </p:txBody>
      </p:sp>
      <p:pic>
        <p:nvPicPr>
          <p:cNvPr id="53" name="Picture 52"/>
          <p:cNvPicPr>
            <a:picLocks noChangeAspect="1"/>
          </p:cNvPicPr>
          <p:nvPr/>
        </p:nvPicPr>
        <p:blipFill>
          <a:blip r:embed="rId2"/>
          <a:stretch>
            <a:fillRect/>
          </a:stretch>
        </p:blipFill>
        <p:spPr>
          <a:xfrm>
            <a:off x="8925560" y="1754505"/>
            <a:ext cx="2668905" cy="567055"/>
          </a:xfrm>
          <a:prstGeom prst="rect">
            <a:avLst/>
          </a:prstGeom>
        </p:spPr>
      </p:pic>
      <p:pic>
        <p:nvPicPr>
          <p:cNvPr id="54" name="Picture 53"/>
          <p:cNvPicPr>
            <a:picLocks noChangeAspect="1"/>
          </p:cNvPicPr>
          <p:nvPr/>
        </p:nvPicPr>
        <p:blipFill>
          <a:blip r:embed="rId3"/>
          <a:stretch>
            <a:fillRect/>
          </a:stretch>
        </p:blipFill>
        <p:spPr>
          <a:xfrm>
            <a:off x="8941435" y="2390140"/>
            <a:ext cx="2653030" cy="503555"/>
          </a:xfrm>
          <a:prstGeom prst="rect">
            <a:avLst/>
          </a:prstGeom>
        </p:spPr>
      </p:pic>
      <p:pic>
        <p:nvPicPr>
          <p:cNvPr id="55" name="Picture 54"/>
          <p:cNvPicPr>
            <a:picLocks noChangeAspect="1"/>
          </p:cNvPicPr>
          <p:nvPr/>
        </p:nvPicPr>
        <p:blipFill>
          <a:blip r:embed="rId4"/>
          <a:stretch>
            <a:fillRect/>
          </a:stretch>
        </p:blipFill>
        <p:spPr>
          <a:xfrm>
            <a:off x="8925560" y="2962910"/>
            <a:ext cx="2687320" cy="516890"/>
          </a:xfrm>
          <a:prstGeom prst="rect">
            <a:avLst/>
          </a:prstGeom>
        </p:spPr>
      </p:pic>
      <p:pic>
        <p:nvPicPr>
          <p:cNvPr id="56" name="Picture 55"/>
          <p:cNvPicPr>
            <a:picLocks noChangeAspect="1"/>
          </p:cNvPicPr>
          <p:nvPr/>
        </p:nvPicPr>
        <p:blipFill>
          <a:blip r:embed="rId5"/>
          <a:stretch>
            <a:fillRect/>
          </a:stretch>
        </p:blipFill>
        <p:spPr>
          <a:xfrm>
            <a:off x="8924290" y="4804410"/>
            <a:ext cx="2690495" cy="543560"/>
          </a:xfrm>
          <a:prstGeom prst="rect">
            <a:avLst/>
          </a:prstGeom>
        </p:spPr>
      </p:pic>
      <p:sp>
        <p:nvSpPr>
          <p:cNvPr id="57" name="Rectangles 56"/>
          <p:cNvSpPr/>
          <p:nvPr/>
        </p:nvSpPr>
        <p:spPr>
          <a:xfrm>
            <a:off x="525145" y="5386070"/>
            <a:ext cx="1343025" cy="608965"/>
          </a:xfrm>
          <a:prstGeom prst="rect">
            <a:avLst/>
          </a:prstGeom>
          <a:solidFill>
            <a:srgbClr val="FF9900">
              <a:alpha val="0"/>
            </a:srgbClr>
          </a:solidFill>
          <a:ln w="28575" cmpd="sng">
            <a:solidFill>
              <a:srgbClr val="FF99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8" name="Text Box 57"/>
          <p:cNvSpPr txBox="1"/>
          <p:nvPr/>
        </p:nvSpPr>
        <p:spPr>
          <a:xfrm>
            <a:off x="433070" y="5507355"/>
            <a:ext cx="1224915" cy="521970"/>
          </a:xfrm>
          <a:prstGeom prst="rect">
            <a:avLst/>
          </a:prstGeom>
          <a:noFill/>
        </p:spPr>
        <p:txBody>
          <a:bodyPr wrap="square" rtlCol="0" anchor="t">
            <a:spAutoFit/>
          </a:bodyPr>
          <a:p>
            <a:pPr algn="ctr"/>
            <a:r>
              <a:rPr lang="pt-PT" altLang="en-US" sz="1400">
                <a:solidFill>
                  <a:schemeClr val="bg1"/>
                </a:solidFill>
              </a:rPr>
              <a:t>Map</a:t>
            </a:r>
            <a:endParaRPr lang="pt-PT" altLang="en-US" sz="1400">
              <a:solidFill>
                <a:schemeClr val="bg1"/>
              </a:solidFill>
            </a:endParaRPr>
          </a:p>
          <a:p>
            <a:pPr algn="ctr"/>
            <a:endParaRPr lang="pt-PT" altLang="en-US" sz="1400">
              <a:solidFill>
                <a:schemeClr val="bg1"/>
              </a:solidFill>
            </a:endParaRPr>
          </a:p>
        </p:txBody>
      </p:sp>
      <p:sp>
        <p:nvSpPr>
          <p:cNvPr id="59" name="Rectangles 58"/>
          <p:cNvSpPr/>
          <p:nvPr/>
        </p:nvSpPr>
        <p:spPr>
          <a:xfrm>
            <a:off x="1871345" y="5394960"/>
            <a:ext cx="9751695" cy="608965"/>
          </a:xfrm>
          <a:prstGeom prst="rect">
            <a:avLst/>
          </a:prstGeom>
          <a:solidFill>
            <a:srgbClr val="FF9900">
              <a:alpha val="0"/>
            </a:srgbClr>
          </a:solidFill>
          <a:ln w="28575" cmpd="sng">
            <a:solidFill>
              <a:srgbClr val="FF99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60" name="Text Box 59"/>
          <p:cNvSpPr txBox="1"/>
          <p:nvPr/>
        </p:nvSpPr>
        <p:spPr>
          <a:xfrm>
            <a:off x="1866900" y="5507355"/>
            <a:ext cx="5139690" cy="306705"/>
          </a:xfrm>
          <a:prstGeom prst="rect">
            <a:avLst/>
          </a:prstGeom>
          <a:noFill/>
        </p:spPr>
        <p:txBody>
          <a:bodyPr wrap="square" rtlCol="0" anchor="t">
            <a:spAutoFit/>
          </a:bodyPr>
          <a:p>
            <a:pPr algn="l"/>
            <a:r>
              <a:rPr lang="pt-PT" sz="1400">
                <a:solidFill>
                  <a:schemeClr val="bg1"/>
                </a:solidFill>
              </a:rPr>
              <a:t>Loop and Foreach</a:t>
            </a:r>
            <a:endParaRPr lang="pt-PT" sz="1400">
              <a:solidFill>
                <a:schemeClr val="bg1"/>
              </a:solidFill>
            </a:endParaRPr>
          </a:p>
        </p:txBody>
      </p:sp>
      <p:pic>
        <p:nvPicPr>
          <p:cNvPr id="64" name="Picture 63"/>
          <p:cNvPicPr>
            <a:picLocks noChangeAspect="1"/>
          </p:cNvPicPr>
          <p:nvPr/>
        </p:nvPicPr>
        <p:blipFill>
          <a:blip r:embed="rId6"/>
          <a:stretch>
            <a:fillRect/>
          </a:stretch>
        </p:blipFill>
        <p:spPr>
          <a:xfrm>
            <a:off x="8925560" y="5440045"/>
            <a:ext cx="2697480" cy="525780"/>
          </a:xfrm>
          <a:prstGeom prst="rect">
            <a:avLst/>
          </a:prstGeom>
        </p:spPr>
      </p:pic>
      <p:pic>
        <p:nvPicPr>
          <p:cNvPr id="65" name="Picture 64"/>
          <p:cNvPicPr>
            <a:picLocks noChangeAspect="1"/>
          </p:cNvPicPr>
          <p:nvPr/>
        </p:nvPicPr>
        <p:blipFill>
          <a:blip r:embed="rId7"/>
          <a:stretch>
            <a:fillRect/>
          </a:stretch>
        </p:blipFill>
        <p:spPr>
          <a:xfrm>
            <a:off x="8924925" y="4210685"/>
            <a:ext cx="2687955" cy="512445"/>
          </a:xfrm>
          <a:prstGeom prst="rect">
            <a:avLst/>
          </a:prstGeom>
        </p:spPr>
      </p:pic>
      <p:pic>
        <p:nvPicPr>
          <p:cNvPr id="67" name="Picture 66"/>
          <p:cNvPicPr>
            <a:picLocks noChangeAspect="1"/>
          </p:cNvPicPr>
          <p:nvPr/>
        </p:nvPicPr>
        <p:blipFill>
          <a:blip r:embed="rId8"/>
          <a:stretch>
            <a:fillRect/>
          </a:stretch>
        </p:blipFill>
        <p:spPr>
          <a:xfrm>
            <a:off x="8923655" y="3570605"/>
            <a:ext cx="2670810" cy="533400"/>
          </a:xfrm>
          <a:prstGeom prst="rect">
            <a:avLst/>
          </a:prstGeom>
        </p:spPr>
      </p:pic>
      <p:pic>
        <p:nvPicPr>
          <p:cNvPr id="68" name="Picture 67"/>
          <p:cNvPicPr>
            <a:picLocks noChangeAspect="1"/>
          </p:cNvPicPr>
          <p:nvPr/>
        </p:nvPicPr>
        <p:blipFill>
          <a:blip r:embed="rId9"/>
          <a:stretch>
            <a:fillRect/>
          </a:stretch>
        </p:blipFill>
        <p:spPr>
          <a:xfrm>
            <a:off x="3760470" y="1126490"/>
            <a:ext cx="2362200" cy="591820"/>
          </a:xfrm>
          <a:prstGeom prst="rect">
            <a:avLst/>
          </a:prstGeom>
        </p:spPr>
      </p:pic>
      <p:pic>
        <p:nvPicPr>
          <p:cNvPr id="69" name="Picture 68"/>
          <p:cNvPicPr>
            <a:picLocks noChangeAspect="1"/>
          </p:cNvPicPr>
          <p:nvPr/>
        </p:nvPicPr>
        <p:blipFill>
          <a:blip r:embed="rId10"/>
          <a:stretch>
            <a:fillRect/>
          </a:stretch>
        </p:blipFill>
        <p:spPr>
          <a:xfrm>
            <a:off x="5033010" y="1146175"/>
            <a:ext cx="2362200" cy="546735"/>
          </a:xfrm>
          <a:prstGeom prst="rect">
            <a:avLst/>
          </a:prstGeom>
        </p:spPr>
      </p:pic>
      <p:pic>
        <p:nvPicPr>
          <p:cNvPr id="70" name="Picture 69"/>
          <p:cNvPicPr>
            <a:picLocks noChangeAspect="1"/>
          </p:cNvPicPr>
          <p:nvPr/>
        </p:nvPicPr>
        <p:blipFill>
          <a:blip r:embed="rId11"/>
          <a:stretch>
            <a:fillRect/>
          </a:stretch>
        </p:blipFill>
        <p:spPr>
          <a:xfrm>
            <a:off x="6427470" y="1143635"/>
            <a:ext cx="2362200" cy="530860"/>
          </a:xfrm>
          <a:prstGeom prst="rect">
            <a:avLst/>
          </a:prstGeom>
        </p:spPr>
      </p:pic>
      <p:pic>
        <p:nvPicPr>
          <p:cNvPr id="71" name="Picture 70"/>
          <p:cNvPicPr>
            <a:picLocks noChangeAspect="1"/>
          </p:cNvPicPr>
          <p:nvPr/>
        </p:nvPicPr>
        <p:blipFill>
          <a:blip r:embed="rId12"/>
          <a:stretch>
            <a:fillRect/>
          </a:stretch>
        </p:blipFill>
        <p:spPr>
          <a:xfrm>
            <a:off x="7754620" y="1131570"/>
            <a:ext cx="2371725" cy="544830"/>
          </a:xfrm>
          <a:prstGeom prst="rect">
            <a:avLst/>
          </a:prstGeom>
        </p:spPr>
      </p:pic>
      <p:pic>
        <p:nvPicPr>
          <p:cNvPr id="72" name="Picture 71"/>
          <p:cNvPicPr>
            <a:picLocks noChangeAspect="1"/>
          </p:cNvPicPr>
          <p:nvPr/>
        </p:nvPicPr>
        <p:blipFill>
          <a:blip r:embed="rId13"/>
          <a:stretch>
            <a:fillRect/>
          </a:stretch>
        </p:blipFill>
        <p:spPr>
          <a:xfrm>
            <a:off x="9221470" y="1146810"/>
            <a:ext cx="2371725" cy="545465"/>
          </a:xfrm>
          <a:prstGeom prst="rect">
            <a:avLst/>
          </a:prstGeom>
        </p:spPr>
      </p:pic>
      <p:sp>
        <p:nvSpPr>
          <p:cNvPr id="5" name="Rectangles 4"/>
          <p:cNvSpPr/>
          <p:nvPr/>
        </p:nvSpPr>
        <p:spPr>
          <a:xfrm>
            <a:off x="450215" y="720725"/>
            <a:ext cx="20025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3" name="Text Box 2"/>
          <p:cNvSpPr txBox="1"/>
          <p:nvPr/>
        </p:nvSpPr>
        <p:spPr>
          <a:xfrm>
            <a:off x="347980" y="278765"/>
            <a:ext cx="10669905" cy="398780"/>
          </a:xfrm>
          <a:prstGeom prst="rect">
            <a:avLst/>
          </a:prstGeom>
          <a:noFill/>
        </p:spPr>
        <p:txBody>
          <a:bodyPr wrap="none" rtlCol="0">
            <a:spAutoFit/>
          </a:bodyPr>
          <a:p>
            <a:pPr algn="l"/>
            <a:r>
              <a:rPr lang="pt-PT" altLang="en-US" sz="2000" b="1" dirty="0">
                <a:solidFill>
                  <a:schemeClr val="bg1"/>
                </a:solidFill>
                <a:sym typeface="+mn-ea"/>
              </a:rPr>
              <a:t>Create a Serverless Workflow with AWS Step Functions and AWS Lambda</a:t>
            </a:r>
            <a:endParaRPr lang="pt-PT" altLang="en-US" sz="2000" b="1" dirty="0">
              <a:solidFill>
                <a:schemeClr val="bg1"/>
              </a:solidFill>
              <a:sym typeface="+mn-ea"/>
            </a:endParaRPr>
          </a:p>
        </p:txBody>
      </p:sp>
      <p:pic>
        <p:nvPicPr>
          <p:cNvPr id="6" name="Picture 5"/>
          <p:cNvPicPr>
            <a:picLocks noChangeAspect="1"/>
          </p:cNvPicPr>
          <p:nvPr/>
        </p:nvPicPr>
        <p:blipFill>
          <a:blip r:embed="rId1"/>
          <a:stretch>
            <a:fillRect/>
          </a:stretch>
        </p:blipFill>
        <p:spPr>
          <a:xfrm>
            <a:off x="471170" y="1152525"/>
            <a:ext cx="1993900" cy="2019300"/>
          </a:xfrm>
          <a:prstGeom prst="rect">
            <a:avLst/>
          </a:prstGeom>
        </p:spPr>
      </p:pic>
      <p:pic>
        <p:nvPicPr>
          <p:cNvPr id="15" name="Picture 14"/>
          <p:cNvPicPr>
            <a:picLocks noChangeAspect="1"/>
          </p:cNvPicPr>
          <p:nvPr/>
        </p:nvPicPr>
        <p:blipFill>
          <a:blip r:embed="rId2"/>
          <a:stretch>
            <a:fillRect/>
          </a:stretch>
        </p:blipFill>
        <p:spPr>
          <a:xfrm>
            <a:off x="3559175" y="871220"/>
            <a:ext cx="8206105" cy="5353685"/>
          </a:xfrm>
          <a:prstGeom prst="rect">
            <a:avLst/>
          </a:prstGeom>
        </p:spPr>
      </p:pic>
      <p:sp>
        <p:nvSpPr>
          <p:cNvPr id="16" name="Rectangles 15"/>
          <p:cNvSpPr/>
          <p:nvPr/>
        </p:nvSpPr>
        <p:spPr>
          <a:xfrm>
            <a:off x="3677285" y="6319520"/>
            <a:ext cx="8089900" cy="35560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7" name="Text Box 16"/>
          <p:cNvSpPr txBox="1"/>
          <p:nvPr/>
        </p:nvSpPr>
        <p:spPr>
          <a:xfrm>
            <a:off x="4105275" y="6343015"/>
            <a:ext cx="7629525" cy="306705"/>
          </a:xfrm>
          <a:prstGeom prst="rect">
            <a:avLst/>
          </a:prstGeom>
          <a:noFill/>
        </p:spPr>
        <p:txBody>
          <a:bodyPr wrap="square" rtlCol="0" anchor="t">
            <a:spAutoFit/>
          </a:bodyPr>
          <a:p>
            <a:r>
              <a:rPr lang="en-US" sz="1400">
                <a:solidFill>
                  <a:schemeClr val="bg1"/>
                </a:solidFill>
                <a:sym typeface="+mn-ea"/>
              </a:rPr>
              <a:t>https://aws.amazon.com/pt/tutorials/create-a-serverless-workflow-step-functions-lambda/</a:t>
            </a:r>
            <a:endParaRPr lang="en-US" sz="1400">
              <a:solidFill>
                <a:schemeClr val="bg1"/>
              </a:solidFill>
            </a:endParaRPr>
          </a:p>
        </p:txBody>
      </p:sp>
      <p:sp>
        <p:nvSpPr>
          <p:cNvPr id="5" name="Rectangles 4"/>
          <p:cNvSpPr/>
          <p:nvPr/>
        </p:nvSpPr>
        <p:spPr>
          <a:xfrm>
            <a:off x="450215" y="720725"/>
            <a:ext cx="106893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12" name="Picture 11"/>
          <p:cNvPicPr>
            <a:picLocks noChangeAspect="1"/>
          </p:cNvPicPr>
          <p:nvPr/>
        </p:nvPicPr>
        <p:blipFill>
          <a:blip r:embed="rId1"/>
          <a:stretch>
            <a:fillRect/>
          </a:stretch>
        </p:blipFill>
        <p:spPr>
          <a:xfrm>
            <a:off x="456565" y="834390"/>
            <a:ext cx="9700895" cy="4458970"/>
          </a:xfrm>
          <a:prstGeom prst="rect">
            <a:avLst/>
          </a:prstGeom>
        </p:spPr>
      </p:pic>
      <p:sp>
        <p:nvSpPr>
          <p:cNvPr id="6" name="Rectangles 5"/>
          <p:cNvSpPr/>
          <p:nvPr/>
        </p:nvSpPr>
        <p:spPr>
          <a:xfrm>
            <a:off x="4368800" y="6376670"/>
            <a:ext cx="7486650" cy="32385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3" name="Title 1"/>
          <p:cNvSpPr>
            <a:spLocks noGrp="1"/>
          </p:cNvSpPr>
          <p:nvPr/>
        </p:nvSpPr>
        <p:spPr>
          <a:xfrm>
            <a:off x="379095" y="245803"/>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pPr>
              <a:lnSpc>
                <a:spcPct val="100000"/>
              </a:lnSpc>
              <a:spcBef>
                <a:spcPts val="100"/>
              </a:spcBef>
            </a:pPr>
            <a:r>
              <a:rPr lang="pt-PT" sz="2000" b="1">
                <a:solidFill>
                  <a:schemeClr val="bg1"/>
                </a:solidFill>
                <a:sym typeface="+mn-ea"/>
              </a:rPr>
              <a:t>Amazon Step Functions </a:t>
            </a:r>
            <a:r>
              <a:rPr lang="pt-PT" altLang="en-US" sz="2000" b="1">
                <a:solidFill>
                  <a:schemeClr val="bg1"/>
                </a:solidFill>
                <a:sym typeface="+mn-ea"/>
              </a:rPr>
              <a:t>CLI Commands and (Python) Boto3</a:t>
            </a:r>
            <a:endParaRPr lang="pt-PT" altLang="en-US" sz="2000" b="1">
              <a:solidFill>
                <a:schemeClr val="bg1"/>
              </a:solidFill>
              <a:sym typeface="+mn-ea"/>
            </a:endParaRPr>
          </a:p>
        </p:txBody>
      </p:sp>
      <p:sp>
        <p:nvSpPr>
          <p:cNvPr id="5" name="Rectangles 4"/>
          <p:cNvSpPr/>
          <p:nvPr/>
        </p:nvSpPr>
        <p:spPr>
          <a:xfrm>
            <a:off x="450215" y="635000"/>
            <a:ext cx="758952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3" name="Text Box 2"/>
          <p:cNvSpPr txBox="1"/>
          <p:nvPr/>
        </p:nvSpPr>
        <p:spPr>
          <a:xfrm>
            <a:off x="4509135" y="6409690"/>
            <a:ext cx="7245350" cy="275590"/>
          </a:xfrm>
          <a:prstGeom prst="rect">
            <a:avLst/>
          </a:prstGeom>
          <a:noFill/>
        </p:spPr>
        <p:txBody>
          <a:bodyPr wrap="square" rtlCol="0" anchor="t">
            <a:spAutoFit/>
          </a:bodyPr>
          <a:p>
            <a:r>
              <a:rPr lang="en-US" sz="1200">
                <a:solidFill>
                  <a:schemeClr val="bg1"/>
                </a:solidFill>
              </a:rPr>
              <a:t>https://github.com/weder96/joinCommunity2023/blob/main/learning/21_step_function/README.md</a:t>
            </a:r>
            <a:endParaRPr lang="en-US" sz="1200">
              <a:solidFill>
                <a:schemeClr val="bg1"/>
              </a:solidFill>
            </a:endParaRPr>
          </a:p>
        </p:txBody>
      </p:sp>
      <p:sp>
        <p:nvSpPr>
          <p:cNvPr id="11" name="Rectangles 10"/>
          <p:cNvSpPr/>
          <p:nvPr/>
        </p:nvSpPr>
        <p:spPr>
          <a:xfrm>
            <a:off x="456565" y="3220720"/>
            <a:ext cx="1732280" cy="135001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 name="TextBox 11"/>
          <p:cNvSpPr txBox="1">
            <a:spLocks noChangeArrowheads="1"/>
          </p:cNvSpPr>
          <p:nvPr/>
        </p:nvSpPr>
        <p:spPr bwMode="auto">
          <a:xfrm>
            <a:off x="10031095" y="5746115"/>
            <a:ext cx="194246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200">
                <a:solidFill>
                  <a:schemeClr val="bg1"/>
                </a:solidFill>
                <a:latin typeface="Inter Light" panose="02000403000000020004" charset="0"/>
                <a:ea typeface="Amazon Ember" panose="020B0603020204020204" pitchFamily="34" charset="0"/>
                <a:cs typeface="Inter Light" panose="02000403000000020004" charset="0"/>
                <a:sym typeface="+mn-ea"/>
              </a:rPr>
              <a:t>AWS Step Functions</a:t>
            </a:r>
            <a:endParaRPr lang="pt-PT" altLang="en-US" sz="12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4" name="Graphic 1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61955" y="4857750"/>
            <a:ext cx="812165" cy="812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3"/>
          <p:cNvPicPr>
            <a:picLocks noChangeAspect="1"/>
          </p:cNvPicPr>
          <p:nvPr/>
        </p:nvPicPr>
        <p:blipFill>
          <a:blip r:embed="rId3"/>
          <a:stretch>
            <a:fillRect/>
          </a:stretch>
        </p:blipFill>
        <p:spPr>
          <a:xfrm>
            <a:off x="9305290" y="834390"/>
            <a:ext cx="2732405" cy="2757170"/>
          </a:xfrm>
          <a:prstGeom prst="rect">
            <a:avLst/>
          </a:prstGeom>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405890" y="0"/>
            <a:ext cx="10786110" cy="6857365"/>
          </a:xfrm>
          <a:prstGeom prst="rect">
            <a:avLst/>
          </a:prstGeom>
        </p:spPr>
      </p:pic>
      <p:sp>
        <p:nvSpPr>
          <p:cNvPr id="6" name="Rectangles 5"/>
          <p:cNvSpPr/>
          <p:nvPr/>
        </p:nvSpPr>
        <p:spPr>
          <a:xfrm>
            <a:off x="12065" y="-40005"/>
            <a:ext cx="4629785" cy="6908165"/>
          </a:xfrm>
          <a:prstGeom prst="rect">
            <a:avLst/>
          </a:prstGeom>
          <a:solidFill>
            <a:srgbClr val="161E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object 3"/>
          <p:cNvSpPr txBox="1">
            <a:spLocks noGrp="1"/>
          </p:cNvSpPr>
          <p:nvPr>
            <p:ph type="title"/>
          </p:nvPr>
        </p:nvSpPr>
        <p:spPr>
          <a:xfrm>
            <a:off x="115570" y="1864995"/>
            <a:ext cx="4475480" cy="1487170"/>
          </a:xfrm>
          <a:prstGeom prst="rect">
            <a:avLst/>
          </a:prstGeom>
        </p:spPr>
        <p:txBody>
          <a:bodyPr vert="horz" wrap="square" lIns="0" tIns="10583" rIns="0" bIns="0" rtlCol="0">
            <a:spAutoFit/>
          </a:bodyPr>
          <a:lstStyle/>
          <a:p>
            <a:pPr marL="12700" algn="ctr">
              <a:lnSpc>
                <a:spcPct val="100000"/>
              </a:lnSpc>
              <a:spcBef>
                <a:spcPts val="100"/>
              </a:spcBef>
            </a:pPr>
            <a:r>
              <a:rPr lang="pt-PT" altLang="en-US" sz="4800">
                <a:solidFill>
                  <a:schemeClr val="bg1"/>
                </a:solidFill>
                <a:latin typeface="Swiss921 BT" panose="020B0806030502050204" charset="0"/>
                <a:cs typeface="Swiss921 BT" panose="020B0806030502050204" charset="0"/>
                <a:sym typeface="+mn-ea"/>
              </a:rPr>
              <a:t>AWS Lambda </a:t>
            </a:r>
            <a:br>
              <a:rPr lang="pt-PT" altLang="en-US" sz="4800">
                <a:solidFill>
                  <a:schemeClr val="bg1"/>
                </a:solidFill>
                <a:latin typeface="Swiss921 BT" panose="020B0806030502050204" charset="0"/>
                <a:cs typeface="Swiss921 BT" panose="020B0806030502050204" charset="0"/>
                <a:sym typeface="+mn-ea"/>
              </a:rPr>
            </a:br>
            <a:r>
              <a:rPr lang="pt-PT" altLang="en-US" sz="4800">
                <a:solidFill>
                  <a:schemeClr val="bg1"/>
                </a:solidFill>
                <a:latin typeface="Swiss921 BT" panose="020B0806030502050204" charset="0"/>
                <a:cs typeface="Swiss921 BT" panose="020B0806030502050204" charset="0"/>
                <a:sym typeface="+mn-ea"/>
              </a:rPr>
              <a:t>Overview</a:t>
            </a:r>
            <a:endParaRPr lang="pt-PT" altLang="en-US" sz="4800">
              <a:solidFill>
                <a:schemeClr val="bg1"/>
              </a:solidFill>
              <a:latin typeface="Swiss921 BT" panose="020B0806030502050204" charset="0"/>
              <a:cs typeface="Swiss921 BT" panose="020B0806030502050204" charset="0"/>
              <a:sym typeface="+mn-ea"/>
            </a:endParaRPr>
          </a:p>
        </p:txBody>
      </p:sp>
      <p:pic>
        <p:nvPicPr>
          <p:cNvPr id="4" name="Graphic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5585" y="266065"/>
            <a:ext cx="988695" cy="9886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6" name="Rectangles 5"/>
          <p:cNvSpPr/>
          <p:nvPr/>
        </p:nvSpPr>
        <p:spPr>
          <a:xfrm>
            <a:off x="6682105" y="6250305"/>
            <a:ext cx="5173345" cy="450215"/>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3" name="Title 1"/>
          <p:cNvSpPr>
            <a:spLocks noGrp="1"/>
          </p:cNvSpPr>
          <p:nvPr/>
        </p:nvSpPr>
        <p:spPr>
          <a:xfrm>
            <a:off x="379095" y="245803"/>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pPr>
              <a:lnSpc>
                <a:spcPct val="100000"/>
              </a:lnSpc>
              <a:spcBef>
                <a:spcPts val="100"/>
              </a:spcBef>
            </a:pPr>
            <a:r>
              <a:rPr lang="pt-PT" altLang="en-US" sz="2000">
                <a:solidFill>
                  <a:schemeClr val="bg1"/>
                </a:solidFill>
                <a:latin typeface="Swiss921 BT" panose="020B0806030502050204" charset="0"/>
                <a:cs typeface="Swiss921 BT" panose="020B0806030502050204" charset="0"/>
                <a:sym typeface="+mn-ea"/>
              </a:rPr>
              <a:t>AWS Lambda Overview</a:t>
            </a:r>
            <a:endParaRPr lang="pt-PT" altLang="en-US" sz="2000" b="1" dirty="0">
              <a:solidFill>
                <a:schemeClr val="bg1"/>
              </a:solidFill>
              <a:latin typeface="Swiss921 BT" panose="020B0806030502050204" charset="0"/>
              <a:cs typeface="Swiss921 BT" panose="020B0806030502050204" charset="0"/>
              <a:sym typeface="+mn-ea"/>
            </a:endParaRPr>
          </a:p>
        </p:txBody>
      </p:sp>
      <p:sp>
        <p:nvSpPr>
          <p:cNvPr id="2" name="Text Box 1"/>
          <p:cNvSpPr txBox="1"/>
          <p:nvPr/>
        </p:nvSpPr>
        <p:spPr>
          <a:xfrm>
            <a:off x="457835" y="808990"/>
            <a:ext cx="10780395" cy="2306955"/>
          </a:xfrm>
          <a:prstGeom prst="rect">
            <a:avLst/>
          </a:prstGeom>
          <a:noFill/>
        </p:spPr>
        <p:txBody>
          <a:bodyPr wrap="square" rtlCol="0" anchor="t">
            <a:spAutoFit/>
          </a:bodyPr>
          <a:p>
            <a:pPr indent="0" algn="l">
              <a:buFont typeface="Arial" panose="02080604020202020204" pitchFamily="34" charset="0"/>
              <a:buNone/>
            </a:pPr>
            <a:r>
              <a:rPr sz="1600" b="1">
                <a:solidFill>
                  <a:schemeClr val="bg1"/>
                </a:solidFill>
              </a:rPr>
              <a:t>Serverless on AWS</a:t>
            </a:r>
            <a:r>
              <a:rPr lang="pt-PT" sz="1600" b="1">
                <a:solidFill>
                  <a:schemeClr val="bg1"/>
                </a:solidFill>
              </a:rPr>
              <a:t>,</a:t>
            </a:r>
            <a:r>
              <a:rPr lang="pt-PT" sz="1600">
                <a:solidFill>
                  <a:schemeClr val="bg1"/>
                </a:solidFill>
              </a:rPr>
              <a:t> </a:t>
            </a:r>
            <a:r>
              <a:rPr sz="1600">
                <a:solidFill>
                  <a:schemeClr val="bg1"/>
                </a:solidFill>
              </a:rPr>
              <a:t>Build and run applications without thinking about servers</a:t>
            </a:r>
            <a:endParaRPr sz="1600">
              <a:solidFill>
                <a:schemeClr val="bg1"/>
              </a:solidFill>
            </a:endParaRPr>
          </a:p>
          <a:p>
            <a:pPr marL="285750" indent="-285750" algn="l">
              <a:buFont typeface="Arial" panose="02080604020202020204" pitchFamily="34" charset="0"/>
              <a:buChar char="•"/>
            </a:pPr>
            <a:endParaRPr sz="1600">
              <a:solidFill>
                <a:schemeClr val="bg1"/>
              </a:solidFill>
            </a:endParaRPr>
          </a:p>
          <a:p>
            <a:pPr indent="0" algn="l">
              <a:buFont typeface="Arial" panose="02080604020202020204" pitchFamily="34" charset="0"/>
              <a:buNone/>
            </a:pPr>
            <a:r>
              <a:rPr sz="1600">
                <a:solidFill>
                  <a:schemeClr val="bg1"/>
                </a:solidFill>
              </a:rPr>
              <a:t>The </a:t>
            </a:r>
            <a:r>
              <a:rPr sz="1600" b="1">
                <a:solidFill>
                  <a:schemeClr val="bg1"/>
                </a:solidFill>
              </a:rPr>
              <a:t>most popular serverless</a:t>
            </a:r>
            <a:r>
              <a:rPr sz="1600">
                <a:solidFill>
                  <a:schemeClr val="bg1"/>
                </a:solidFill>
              </a:rPr>
              <a:t> compute platform that is using millions of customer</a:t>
            </a:r>
            <a:endParaRPr sz="1600">
              <a:solidFill>
                <a:schemeClr val="bg1"/>
              </a:solidFill>
            </a:endParaRPr>
          </a:p>
          <a:p>
            <a:pPr marL="285750" indent="-285750" algn="l">
              <a:buFont typeface="Arial" panose="02080604020202020204" pitchFamily="34" charset="0"/>
              <a:buChar char="•"/>
            </a:pPr>
            <a:endParaRPr sz="1600">
              <a:solidFill>
                <a:schemeClr val="bg1"/>
              </a:solidFill>
            </a:endParaRPr>
          </a:p>
          <a:p>
            <a:pPr indent="0" algn="l">
              <a:buFont typeface="Arial" panose="02080604020202020204" pitchFamily="34" charset="0"/>
              <a:buNone/>
            </a:pPr>
            <a:r>
              <a:rPr sz="1600" b="1">
                <a:solidFill>
                  <a:schemeClr val="bg1"/>
                </a:solidFill>
              </a:rPr>
              <a:t>Running billions</a:t>
            </a:r>
            <a:r>
              <a:rPr sz="1600">
                <a:solidFill>
                  <a:schemeClr val="bg1"/>
                </a:solidFill>
              </a:rPr>
              <a:t> of invocations all over the world</a:t>
            </a:r>
            <a:endParaRPr sz="1600">
              <a:solidFill>
                <a:schemeClr val="bg1"/>
              </a:solidFill>
            </a:endParaRPr>
          </a:p>
          <a:p>
            <a:pPr marL="285750" indent="-285750" algn="l">
              <a:buFont typeface="Arial" panose="02080604020202020204" pitchFamily="34" charset="0"/>
              <a:buChar char="•"/>
            </a:pPr>
            <a:endParaRPr sz="1600">
              <a:solidFill>
                <a:schemeClr val="bg1"/>
              </a:solidFill>
            </a:endParaRPr>
          </a:p>
          <a:p>
            <a:pPr indent="0" algn="l">
              <a:buFont typeface="Arial" panose="02080604020202020204" pitchFamily="34" charset="0"/>
              <a:buNone/>
            </a:pPr>
            <a:r>
              <a:rPr sz="1600" b="1">
                <a:solidFill>
                  <a:schemeClr val="bg1"/>
                </a:solidFill>
              </a:rPr>
              <a:t>Compute service</a:t>
            </a:r>
            <a:r>
              <a:rPr sz="1600">
                <a:solidFill>
                  <a:schemeClr val="bg1"/>
                </a:solidFill>
              </a:rPr>
              <a:t> that runs code without thinking any servers or underlying services</a:t>
            </a:r>
            <a:endParaRPr sz="1600">
              <a:solidFill>
                <a:schemeClr val="bg1"/>
              </a:solidFill>
            </a:endParaRPr>
          </a:p>
          <a:p>
            <a:pPr marL="285750" indent="-285750" algn="l">
              <a:buFont typeface="Arial" panose="02080604020202020204" pitchFamily="34" charset="0"/>
              <a:buChar char="•"/>
            </a:pPr>
            <a:endParaRPr sz="1600">
              <a:solidFill>
                <a:schemeClr val="bg1"/>
              </a:solidFill>
            </a:endParaRPr>
          </a:p>
          <a:p>
            <a:pPr indent="0" algn="l">
              <a:buFont typeface="Arial" panose="02080604020202020204" pitchFamily="34" charset="0"/>
              <a:buNone/>
            </a:pPr>
            <a:r>
              <a:rPr sz="1600">
                <a:solidFill>
                  <a:schemeClr val="bg1"/>
                </a:solidFill>
              </a:rPr>
              <a:t>Serverless function that you only </a:t>
            </a:r>
            <a:r>
              <a:rPr sz="1600" b="1">
                <a:solidFill>
                  <a:schemeClr val="bg1"/>
                </a:solidFill>
              </a:rPr>
              <a:t>responsible for your actual code</a:t>
            </a:r>
            <a:r>
              <a:rPr sz="1600">
                <a:solidFill>
                  <a:schemeClr val="bg1"/>
                </a:solidFill>
              </a:rPr>
              <a:t>.</a:t>
            </a:r>
            <a:endParaRPr sz="1600">
              <a:solidFill>
                <a:schemeClr val="bg1"/>
              </a:solidFill>
            </a:endParaRPr>
          </a:p>
        </p:txBody>
      </p:sp>
      <p:sp>
        <p:nvSpPr>
          <p:cNvPr id="5" name="Rectangles 4"/>
          <p:cNvSpPr/>
          <p:nvPr/>
        </p:nvSpPr>
        <p:spPr>
          <a:xfrm>
            <a:off x="440690" y="635000"/>
            <a:ext cx="210312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3" name="Text Box 2"/>
          <p:cNvSpPr txBox="1"/>
          <p:nvPr/>
        </p:nvSpPr>
        <p:spPr>
          <a:xfrm>
            <a:off x="6950710" y="6261100"/>
            <a:ext cx="5406390" cy="460375"/>
          </a:xfrm>
          <a:prstGeom prst="rect">
            <a:avLst/>
          </a:prstGeom>
          <a:noFill/>
        </p:spPr>
        <p:txBody>
          <a:bodyPr wrap="square" rtlCol="0" anchor="t">
            <a:spAutoFit/>
          </a:bodyPr>
          <a:p>
            <a:r>
              <a:rPr lang="en-US" sz="1200">
                <a:solidFill>
                  <a:schemeClr val="bg1"/>
                </a:solidFill>
              </a:rPr>
              <a:t>https://aws.amazon.com/serverless/?nc1=h_ls</a:t>
            </a:r>
            <a:endParaRPr lang="en-US" sz="1200">
              <a:solidFill>
                <a:schemeClr val="bg1"/>
              </a:solidFill>
            </a:endParaRPr>
          </a:p>
          <a:p>
            <a:r>
              <a:rPr lang="en-US" sz="1200">
                <a:solidFill>
                  <a:schemeClr val="bg1"/>
                </a:solidFill>
              </a:rPr>
              <a:t>https://aws.amazon.com/blogs/compute/serverless-icymi-q2-2023/</a:t>
            </a:r>
            <a:endParaRPr lang="en-US" sz="1200">
              <a:solidFill>
                <a:schemeClr val="bg1"/>
              </a:solidFill>
            </a:endParaRPr>
          </a:p>
        </p:txBody>
      </p:sp>
      <p:pic>
        <p:nvPicPr>
          <p:cNvPr id="7" name="Graphic 1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81578" y="575455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60045" y="245803"/>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AWS Lambda Invocation Types</a:t>
            </a:r>
            <a:endParaRPr lang="pt-PT" altLang="en-US" sz="2000" b="1" dirty="0">
              <a:solidFill>
                <a:schemeClr val="bg1"/>
              </a:solidFill>
            </a:endParaRPr>
          </a:p>
        </p:txBody>
      </p:sp>
      <p:sp>
        <p:nvSpPr>
          <p:cNvPr id="2" name="Text Box 1"/>
          <p:cNvSpPr txBox="1"/>
          <p:nvPr/>
        </p:nvSpPr>
        <p:spPr>
          <a:xfrm>
            <a:off x="457835" y="808990"/>
            <a:ext cx="10780395" cy="1383665"/>
          </a:xfrm>
          <a:prstGeom prst="rect">
            <a:avLst/>
          </a:prstGeom>
          <a:noFill/>
        </p:spPr>
        <p:txBody>
          <a:bodyPr wrap="square" rtlCol="0" anchor="t">
            <a:spAutoFit/>
          </a:bodyPr>
          <a:p>
            <a:pPr indent="0" algn="l">
              <a:buFont typeface="Arial" panose="02080604020202020204" pitchFamily="34" charset="0"/>
              <a:buNone/>
            </a:pPr>
            <a:r>
              <a:rPr sz="1400">
                <a:solidFill>
                  <a:schemeClr val="bg1"/>
                </a:solidFill>
              </a:rPr>
              <a:t>Triggered lambda functions with different AWS Lambda Invocation Types</a:t>
            </a:r>
            <a:endParaRPr sz="1400">
              <a:solidFill>
                <a:schemeClr val="bg1"/>
              </a:solidFill>
            </a:endParaRPr>
          </a:p>
          <a:p>
            <a:pPr indent="0" algn="l">
              <a:buFont typeface="Arial" panose="02080604020202020204" pitchFamily="34" charset="0"/>
              <a:buNone/>
            </a:pPr>
            <a:endParaRPr sz="1400">
              <a:solidFill>
                <a:schemeClr val="bg1"/>
              </a:solidFill>
            </a:endParaRPr>
          </a:p>
          <a:p>
            <a:pPr indent="0" algn="l">
              <a:buFont typeface="Arial" panose="02080604020202020204" pitchFamily="34" charset="0"/>
              <a:buNone/>
            </a:pPr>
            <a:r>
              <a:rPr sz="1400" b="1">
                <a:solidFill>
                  <a:schemeClr val="bg1"/>
                </a:solidFill>
              </a:rPr>
              <a:t>AWS Lambda has 3 Invocation Types;</a:t>
            </a:r>
            <a:endParaRPr sz="1400">
              <a:solidFill>
                <a:schemeClr val="bg1"/>
              </a:solidFill>
            </a:endParaRPr>
          </a:p>
          <a:p>
            <a:pPr indent="0" algn="l">
              <a:buFont typeface="Arial" panose="02080604020202020204" pitchFamily="34" charset="0"/>
              <a:buNone/>
            </a:pPr>
            <a:r>
              <a:rPr lang="pt-PT" sz="1400">
                <a:solidFill>
                  <a:schemeClr val="bg1"/>
                </a:solidFill>
              </a:rPr>
              <a:t>        </a:t>
            </a:r>
            <a:r>
              <a:rPr sz="1400">
                <a:solidFill>
                  <a:schemeClr val="bg1"/>
                </a:solidFill>
              </a:rPr>
              <a:t>Lambda Synchronous invocation</a:t>
            </a:r>
            <a:endParaRPr sz="1400">
              <a:solidFill>
                <a:schemeClr val="bg1"/>
              </a:solidFill>
            </a:endParaRPr>
          </a:p>
          <a:p>
            <a:pPr indent="0" algn="l">
              <a:buFont typeface="Arial" panose="02080604020202020204" pitchFamily="34" charset="0"/>
              <a:buNone/>
            </a:pPr>
            <a:r>
              <a:rPr lang="pt-PT" sz="1400">
                <a:solidFill>
                  <a:schemeClr val="bg1"/>
                </a:solidFill>
              </a:rPr>
              <a:t>        </a:t>
            </a:r>
            <a:r>
              <a:rPr sz="1400">
                <a:solidFill>
                  <a:schemeClr val="bg1"/>
                </a:solidFill>
              </a:rPr>
              <a:t>Lambda Asynchronous invocation</a:t>
            </a:r>
            <a:endParaRPr sz="1400">
              <a:solidFill>
                <a:schemeClr val="bg1"/>
              </a:solidFill>
            </a:endParaRPr>
          </a:p>
          <a:p>
            <a:pPr indent="0" algn="l">
              <a:buFont typeface="Arial" panose="02080604020202020204" pitchFamily="34" charset="0"/>
              <a:buNone/>
            </a:pPr>
            <a:r>
              <a:rPr lang="pt-PT" sz="1400">
                <a:solidFill>
                  <a:schemeClr val="bg1"/>
                </a:solidFill>
              </a:rPr>
              <a:t>        </a:t>
            </a:r>
            <a:r>
              <a:rPr sz="1400">
                <a:solidFill>
                  <a:schemeClr val="bg1"/>
                </a:solidFill>
              </a:rPr>
              <a:t>Lambda Event Source Mapping</a:t>
            </a:r>
            <a:r>
              <a:rPr lang="pt-PT" sz="1400">
                <a:solidFill>
                  <a:schemeClr val="bg1"/>
                </a:solidFill>
              </a:rPr>
              <a:t> </a:t>
            </a:r>
            <a:r>
              <a:rPr sz="1400">
                <a:solidFill>
                  <a:schemeClr val="bg1"/>
                </a:solidFill>
              </a:rPr>
              <a:t>with polling invocation</a:t>
            </a:r>
            <a:endParaRPr sz="1400">
              <a:solidFill>
                <a:schemeClr val="bg1"/>
              </a:solidFill>
            </a:endParaRPr>
          </a:p>
        </p:txBody>
      </p:sp>
      <p:pic>
        <p:nvPicPr>
          <p:cNvPr id="4" name="Picture 3"/>
          <p:cNvPicPr>
            <a:picLocks noChangeAspect="1"/>
          </p:cNvPicPr>
          <p:nvPr/>
        </p:nvPicPr>
        <p:blipFill>
          <a:blip r:embed="rId1"/>
          <a:stretch>
            <a:fillRect/>
          </a:stretch>
        </p:blipFill>
        <p:spPr>
          <a:xfrm>
            <a:off x="558165" y="2327275"/>
            <a:ext cx="7659370" cy="3815080"/>
          </a:xfrm>
          <a:prstGeom prst="rect">
            <a:avLst/>
          </a:prstGeom>
        </p:spPr>
      </p:pic>
      <p:pic>
        <p:nvPicPr>
          <p:cNvPr id="5" name="Picture 4"/>
          <p:cNvPicPr>
            <a:picLocks noChangeAspect="1"/>
          </p:cNvPicPr>
          <p:nvPr/>
        </p:nvPicPr>
        <p:blipFill>
          <a:blip r:embed="rId2"/>
          <a:stretch>
            <a:fillRect/>
          </a:stretch>
        </p:blipFill>
        <p:spPr>
          <a:xfrm>
            <a:off x="9067165" y="808990"/>
            <a:ext cx="2600325" cy="2609850"/>
          </a:xfrm>
          <a:prstGeom prst="rect">
            <a:avLst/>
          </a:prstGeom>
        </p:spPr>
      </p:pic>
      <p:sp>
        <p:nvSpPr>
          <p:cNvPr id="6" name="Rectangles 5"/>
          <p:cNvSpPr/>
          <p:nvPr/>
        </p:nvSpPr>
        <p:spPr>
          <a:xfrm>
            <a:off x="4118610" y="6292850"/>
            <a:ext cx="7736840" cy="35560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 name="Text Box 6"/>
          <p:cNvSpPr txBox="1"/>
          <p:nvPr/>
        </p:nvSpPr>
        <p:spPr>
          <a:xfrm>
            <a:off x="4283075" y="6352540"/>
            <a:ext cx="7654925" cy="275590"/>
          </a:xfrm>
          <a:prstGeom prst="rect">
            <a:avLst/>
          </a:prstGeom>
          <a:noFill/>
        </p:spPr>
        <p:txBody>
          <a:bodyPr wrap="square" rtlCol="0" anchor="t">
            <a:spAutoFit/>
          </a:bodyPr>
          <a:p>
            <a:r>
              <a:rPr lang="en-US" sz="1200">
                <a:solidFill>
                  <a:schemeClr val="bg1"/>
                </a:solidFill>
              </a:rPr>
              <a:t>https://aws.amazon.com/blogs/architecture/understanding-the-different-ways-to-invoke-lambda-functions/</a:t>
            </a:r>
            <a:endParaRPr lang="en-US" sz="1200">
              <a:solidFill>
                <a:schemeClr val="bg1"/>
              </a:solidFill>
            </a:endParaRPr>
          </a:p>
        </p:txBody>
      </p:sp>
      <p:sp>
        <p:nvSpPr>
          <p:cNvPr id="3" name="Rectangles 2"/>
          <p:cNvSpPr/>
          <p:nvPr/>
        </p:nvSpPr>
        <p:spPr>
          <a:xfrm>
            <a:off x="440690" y="635000"/>
            <a:ext cx="411480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2" name="Text Box 1"/>
          <p:cNvSpPr txBox="1"/>
          <p:nvPr/>
        </p:nvSpPr>
        <p:spPr>
          <a:xfrm>
            <a:off x="533400" y="1079500"/>
            <a:ext cx="10780395" cy="2861310"/>
          </a:xfrm>
          <a:prstGeom prst="rect">
            <a:avLst/>
          </a:prstGeom>
          <a:noFill/>
        </p:spPr>
        <p:txBody>
          <a:bodyPr wrap="square" rtlCol="0" anchor="t">
            <a:spAutoFit/>
          </a:bodyPr>
          <a:p>
            <a:pPr indent="0" eaLnBrk="1" hangingPunct="1">
              <a:lnSpc>
                <a:spcPct val="150000"/>
              </a:lnSpc>
              <a:buFont typeface="Arial" panose="02080604020202020204" pitchFamily="34" charset="0"/>
              <a:buNone/>
            </a:pPr>
            <a:r>
              <a:rPr lang="en-US" sz="2000" b="1" dirty="0">
                <a:solidFill>
                  <a:schemeClr val="bg1"/>
                </a:solidFill>
                <a:latin typeface="Chilanka" panose="02000503000000000000" charset="0"/>
                <a:cs typeface="Chilanka" panose="02000503000000000000" charset="0"/>
                <a:sym typeface="+mn-ea"/>
              </a:rPr>
              <a:t>AWS Serverless</a:t>
            </a:r>
            <a:r>
              <a:rPr lang="en-US" sz="2000" dirty="0">
                <a:solidFill>
                  <a:schemeClr val="bg1"/>
                </a:solidFill>
                <a:latin typeface="Chilanka" panose="02000503000000000000" charset="0"/>
                <a:cs typeface="Chilanka" panose="02000503000000000000" charset="0"/>
                <a:sym typeface="+mn-ea"/>
              </a:rPr>
              <a:t> is a set of services offered by Amazon Web Services (AWS) that enable </a:t>
            </a:r>
            <a:r>
              <a:rPr lang="en-US" sz="2000" b="1" dirty="0">
                <a:solidFill>
                  <a:schemeClr val="bg1"/>
                </a:solidFill>
                <a:latin typeface="Chilanka" panose="02000503000000000000" charset="0"/>
                <a:cs typeface="Chilanka" panose="02000503000000000000" charset="0"/>
                <a:sym typeface="+mn-ea"/>
              </a:rPr>
              <a:t>developers to build and run applications and services without having to manage</a:t>
            </a:r>
            <a:r>
              <a:rPr lang="en-US" sz="2000" dirty="0">
                <a:solidFill>
                  <a:schemeClr val="bg1"/>
                </a:solidFill>
                <a:latin typeface="Chilanka" panose="02000503000000000000" charset="0"/>
                <a:cs typeface="Chilanka" panose="02000503000000000000" charset="0"/>
                <a:sym typeface="+mn-ea"/>
              </a:rPr>
              <a:t> the underlying infrastructure. </a:t>
            </a:r>
            <a:r>
              <a:rPr lang="en-US" sz="2000" b="1" dirty="0">
                <a:solidFill>
                  <a:schemeClr val="bg1"/>
                </a:solidFill>
                <a:latin typeface="Chilanka" panose="02000503000000000000" charset="0"/>
                <a:cs typeface="Chilanka" panose="02000503000000000000" charset="0"/>
                <a:sym typeface="+mn-ea"/>
              </a:rPr>
              <a:t>With the serverless model</a:t>
            </a:r>
            <a:r>
              <a:rPr lang="en-US" sz="2000" dirty="0">
                <a:solidFill>
                  <a:schemeClr val="bg1"/>
                </a:solidFill>
                <a:latin typeface="Chilanka" panose="02000503000000000000" charset="0"/>
                <a:cs typeface="Chilanka" panose="02000503000000000000" charset="0"/>
                <a:sym typeface="+mn-ea"/>
              </a:rPr>
              <a:t>, users can focus on application logic, while </a:t>
            </a:r>
            <a:r>
              <a:rPr lang="en-US" sz="2000" b="1" dirty="0">
                <a:solidFill>
                  <a:schemeClr val="bg1"/>
                </a:solidFill>
                <a:latin typeface="Chilanka" panose="02000503000000000000" charset="0"/>
                <a:cs typeface="Chilanka" panose="02000503000000000000" charset="0"/>
                <a:sym typeface="+mn-ea"/>
              </a:rPr>
              <a:t>AWS automatically handles resource provisioning, scaling, and server administration.</a:t>
            </a:r>
            <a:r>
              <a:rPr lang="en-US" sz="2000" dirty="0">
                <a:solidFill>
                  <a:schemeClr val="bg1"/>
                </a:solidFill>
                <a:latin typeface="Chilanka" panose="02000503000000000000" charset="0"/>
                <a:cs typeface="Chilanka" panose="02000503000000000000" charset="0"/>
                <a:sym typeface="+mn-ea"/>
              </a:rPr>
              <a:t> This approach facilitates </a:t>
            </a:r>
            <a:r>
              <a:rPr lang="en-US" sz="2000" b="1" dirty="0">
                <a:solidFill>
                  <a:schemeClr val="bg1"/>
                </a:solidFill>
                <a:latin typeface="Chilanka" panose="02000503000000000000" charset="0"/>
                <a:cs typeface="Chilanka" panose="02000503000000000000" charset="0"/>
                <a:sym typeface="+mn-ea"/>
              </a:rPr>
              <a:t>agile development and increases efficiency </a:t>
            </a:r>
            <a:r>
              <a:rPr lang="en-US" sz="2000" dirty="0">
                <a:solidFill>
                  <a:schemeClr val="bg1"/>
                </a:solidFill>
                <a:latin typeface="Chilanka" panose="02000503000000000000" charset="0"/>
                <a:cs typeface="Chilanka" panose="02000503000000000000" charset="0"/>
                <a:sym typeface="+mn-ea"/>
              </a:rPr>
              <a:t>by eliminating </a:t>
            </a:r>
            <a:r>
              <a:rPr lang="en-US" sz="2000" b="1" dirty="0">
                <a:solidFill>
                  <a:schemeClr val="bg1"/>
                </a:solidFill>
                <a:latin typeface="Chilanka" panose="02000503000000000000" charset="0"/>
                <a:cs typeface="Chilanka" panose="02000503000000000000" charset="0"/>
                <a:sym typeface="+mn-ea"/>
              </a:rPr>
              <a:t>routine </a:t>
            </a:r>
            <a:r>
              <a:rPr lang="en-US" sz="2000" dirty="0">
                <a:solidFill>
                  <a:schemeClr val="bg1"/>
                </a:solidFill>
                <a:latin typeface="Chilanka" panose="02000503000000000000" charset="0"/>
                <a:cs typeface="Chilanka" panose="02000503000000000000" charset="0"/>
                <a:sym typeface="+mn-ea"/>
              </a:rPr>
              <a:t>infrastructure management tasks.</a:t>
            </a:r>
            <a:endParaRPr lang="en-US" sz="2000" dirty="0">
              <a:solidFill>
                <a:schemeClr val="bg1"/>
              </a:solidFill>
              <a:latin typeface="Chilanka" panose="02000503000000000000" charset="0"/>
              <a:cs typeface="Chilanka" panose="02000503000000000000" charset="0"/>
              <a:sym typeface="+mn-ea"/>
            </a:endParaRPr>
          </a:p>
        </p:txBody>
      </p:sp>
      <p:sp>
        <p:nvSpPr>
          <p:cNvPr id="8" name="Title 1"/>
          <p:cNvSpPr>
            <a:spLocks noGrp="1"/>
          </p:cNvSpPr>
          <p:nvPr/>
        </p:nvSpPr>
        <p:spPr>
          <a:xfrm>
            <a:off x="437515" y="356870"/>
            <a:ext cx="3990975" cy="64071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What is AWS </a:t>
            </a:r>
            <a:r>
              <a:rPr lang="en-US" sz="2000" b="1">
                <a:solidFill>
                  <a:schemeClr val="bg1"/>
                </a:solidFill>
                <a:sym typeface="+mn-ea"/>
              </a:rPr>
              <a:t>S</a:t>
            </a:r>
            <a:r>
              <a:rPr lang="pt-PT" sz="2000" b="1">
                <a:solidFill>
                  <a:schemeClr val="bg1"/>
                </a:solidFill>
                <a:sym typeface="+mn-ea"/>
              </a:rPr>
              <a:t>erverless</a:t>
            </a:r>
            <a:r>
              <a:rPr lang="pt-PT" altLang="en-US" sz="2000" b="1">
                <a:solidFill>
                  <a:schemeClr val="bg1"/>
                </a:solidFill>
                <a:sym typeface="+mn-ea"/>
              </a:rPr>
              <a:t> </a:t>
            </a:r>
            <a:r>
              <a:rPr lang="pt-PT" altLang="en-US" sz="2000" b="1" dirty="0">
                <a:solidFill>
                  <a:schemeClr val="bg1"/>
                </a:solidFill>
              </a:rPr>
              <a:t>?</a:t>
            </a:r>
            <a:endParaRPr lang="pt-PT" altLang="en-US" sz="2000" b="1" dirty="0">
              <a:solidFill>
                <a:schemeClr val="bg1"/>
              </a:solidFill>
            </a:endParaRPr>
          </a:p>
        </p:txBody>
      </p:sp>
      <p:sp>
        <p:nvSpPr>
          <p:cNvPr id="16" name="Rectangles 15"/>
          <p:cNvSpPr/>
          <p:nvPr/>
        </p:nvSpPr>
        <p:spPr>
          <a:xfrm>
            <a:off x="7324090" y="6177280"/>
            <a:ext cx="4531360" cy="35560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Text Box 2"/>
          <p:cNvSpPr txBox="1"/>
          <p:nvPr/>
        </p:nvSpPr>
        <p:spPr>
          <a:xfrm>
            <a:off x="7442200" y="6226175"/>
            <a:ext cx="4413885" cy="306705"/>
          </a:xfrm>
          <a:prstGeom prst="rect">
            <a:avLst/>
          </a:prstGeom>
          <a:noFill/>
        </p:spPr>
        <p:txBody>
          <a:bodyPr wrap="square" rtlCol="0">
            <a:spAutoFit/>
          </a:bodyPr>
          <a:p>
            <a:pPr algn="l"/>
            <a:r>
              <a:rPr lang="en-US" sz="1400">
                <a:solidFill>
                  <a:schemeClr val="bg1"/>
                </a:solidFill>
              </a:rPr>
              <a:t>https://aws.amazon.com/serverless/?nc1=h_ls</a:t>
            </a:r>
            <a:endParaRPr lang="en-US" sz="1400">
              <a:solidFill>
                <a:schemeClr val="bg1"/>
              </a:solidFill>
            </a:endParaRPr>
          </a:p>
        </p:txBody>
      </p:sp>
      <p:sp>
        <p:nvSpPr>
          <p:cNvPr id="5" name="Rectangles 4"/>
          <p:cNvSpPr/>
          <p:nvPr/>
        </p:nvSpPr>
        <p:spPr>
          <a:xfrm>
            <a:off x="534035" y="756920"/>
            <a:ext cx="345240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pic>
        <p:nvPicPr>
          <p:cNvPr id="9" name="Graphic 7"/>
          <p:cNvPicPr>
            <a:picLocks noChangeAspect="1" noChangeArrowheads="1"/>
          </p:cNvPicPr>
          <p:nvPr/>
        </p:nvPicPr>
        <p:blipFill>
          <a:blip r:embed="rId1">
            <a:extLst>
              <a:ext uri="{96DAC541-7B7A-43D3-8B79-37D633B846F1}">
                <asvg:svgBlip xmlns:asvg="http://schemas.microsoft.com/office/drawing/2016/SVG/main" r:embed="rId2"/>
              </a:ext>
            </a:extLst>
          </a:blip>
          <a:srcRect/>
          <a:stretch>
            <a:fillRect/>
          </a:stretch>
        </p:blipFill>
        <p:spPr bwMode="auto">
          <a:xfrm>
            <a:off x="608965" y="4308475"/>
            <a:ext cx="1917700" cy="19177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79095" y="245803"/>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Lambda Function Code</a:t>
            </a:r>
            <a:endParaRPr lang="pt-PT" altLang="en-US" sz="2000" b="1" dirty="0">
              <a:solidFill>
                <a:schemeClr val="bg1"/>
              </a:solidFill>
            </a:endParaRPr>
          </a:p>
        </p:txBody>
      </p:sp>
      <p:sp>
        <p:nvSpPr>
          <p:cNvPr id="2" name="Text Box 1"/>
          <p:cNvSpPr txBox="1"/>
          <p:nvPr/>
        </p:nvSpPr>
        <p:spPr>
          <a:xfrm>
            <a:off x="457835" y="1199515"/>
            <a:ext cx="10780395" cy="3230245"/>
          </a:xfrm>
          <a:prstGeom prst="rect">
            <a:avLst/>
          </a:prstGeom>
          <a:noFill/>
        </p:spPr>
        <p:txBody>
          <a:bodyPr wrap="square" rtlCol="0" anchor="t">
            <a:spAutoFit/>
          </a:bodyPr>
          <a:p>
            <a:pPr indent="0" algn="l">
              <a:buFont typeface="Arial" panose="02080604020202020204" pitchFamily="34" charset="0"/>
              <a:buNone/>
            </a:pPr>
            <a:r>
              <a:rPr sz="1200">
                <a:solidFill>
                  <a:schemeClr val="bg1"/>
                </a:solidFill>
              </a:rPr>
              <a:t>AWS Lambda runs instances of</a:t>
            </a:r>
            <a:r>
              <a:rPr sz="1200" b="1">
                <a:solidFill>
                  <a:schemeClr val="bg1"/>
                </a:solidFill>
              </a:rPr>
              <a:t> your function to</a:t>
            </a:r>
            <a:r>
              <a:rPr lang="pt-PT" sz="1200" b="1">
                <a:solidFill>
                  <a:schemeClr val="bg1"/>
                </a:solidFill>
              </a:rPr>
              <a:t> </a:t>
            </a:r>
            <a:r>
              <a:rPr sz="1200" b="1">
                <a:solidFill>
                  <a:schemeClr val="bg1"/>
                </a:solidFill>
              </a:rPr>
              <a:t>process </a:t>
            </a:r>
            <a:endParaRPr sz="1200" b="1">
              <a:solidFill>
                <a:schemeClr val="bg1"/>
              </a:solidFill>
            </a:endParaRPr>
          </a:p>
          <a:p>
            <a:pPr indent="0" algn="l">
              <a:buFont typeface="Arial" panose="02080604020202020204" pitchFamily="34" charset="0"/>
              <a:buNone/>
            </a:pPr>
            <a:r>
              <a:rPr sz="1200" b="1">
                <a:solidFill>
                  <a:schemeClr val="bg1"/>
                </a:solidFill>
              </a:rPr>
              <a:t>events</a:t>
            </a:r>
            <a:r>
              <a:rPr sz="1200">
                <a:solidFill>
                  <a:schemeClr val="bg1"/>
                </a:solidFill>
              </a:rPr>
              <a:t>. </a:t>
            </a:r>
            <a:endParaRPr sz="1200">
              <a:solidFill>
                <a:schemeClr val="bg1"/>
              </a:solidFill>
            </a:endParaRPr>
          </a:p>
          <a:p>
            <a:pPr indent="0" algn="l">
              <a:buFont typeface="Arial" panose="02080604020202020204" pitchFamily="34" charset="0"/>
              <a:buNone/>
            </a:pPr>
            <a:endParaRPr sz="1200">
              <a:solidFill>
                <a:schemeClr val="bg1"/>
              </a:solidFill>
            </a:endParaRPr>
          </a:p>
          <a:p>
            <a:pPr indent="0" algn="l">
              <a:buFont typeface="Arial" panose="02080604020202020204" pitchFamily="34" charset="0"/>
              <a:buNone/>
            </a:pPr>
            <a:r>
              <a:rPr sz="1200">
                <a:solidFill>
                  <a:schemeClr val="bg1"/>
                </a:solidFill>
              </a:rPr>
              <a:t>Invoke function directly </a:t>
            </a:r>
            <a:r>
              <a:rPr sz="1200" b="1">
                <a:solidFill>
                  <a:schemeClr val="bg1"/>
                </a:solidFill>
              </a:rPr>
              <a:t>using the</a:t>
            </a:r>
            <a:r>
              <a:rPr lang="pt-PT" sz="1200" b="1">
                <a:solidFill>
                  <a:schemeClr val="bg1"/>
                </a:solidFill>
              </a:rPr>
              <a:t> </a:t>
            </a:r>
            <a:r>
              <a:rPr sz="1200" b="1">
                <a:solidFill>
                  <a:schemeClr val="bg1"/>
                </a:solidFill>
              </a:rPr>
              <a:t>Lambda AP</a:t>
            </a:r>
            <a:r>
              <a:rPr sz="1200">
                <a:solidFill>
                  <a:schemeClr val="bg1"/>
                </a:solidFill>
              </a:rPr>
              <a:t>I, or </a:t>
            </a:r>
            <a:endParaRPr sz="1200">
              <a:solidFill>
                <a:schemeClr val="bg1"/>
              </a:solidFill>
            </a:endParaRPr>
          </a:p>
          <a:p>
            <a:pPr indent="0" algn="l">
              <a:buFont typeface="Arial" panose="02080604020202020204" pitchFamily="34" charset="0"/>
              <a:buNone/>
            </a:pPr>
            <a:r>
              <a:rPr sz="1200">
                <a:solidFill>
                  <a:schemeClr val="bg1"/>
                </a:solidFill>
              </a:rPr>
              <a:t>configure an AWS service or</a:t>
            </a:r>
            <a:r>
              <a:rPr lang="pt-PT" sz="1200">
                <a:solidFill>
                  <a:schemeClr val="bg1"/>
                </a:solidFill>
              </a:rPr>
              <a:t> </a:t>
            </a:r>
            <a:r>
              <a:rPr sz="1200">
                <a:solidFill>
                  <a:schemeClr val="bg1"/>
                </a:solidFill>
              </a:rPr>
              <a:t>resource to invoke your function.</a:t>
            </a:r>
            <a:endParaRPr sz="1200">
              <a:solidFill>
                <a:schemeClr val="bg1"/>
              </a:solidFill>
            </a:endParaRPr>
          </a:p>
          <a:p>
            <a:pPr algn="l"/>
            <a:endParaRPr sz="1200">
              <a:solidFill>
                <a:schemeClr val="bg1"/>
              </a:solidFill>
            </a:endParaRPr>
          </a:p>
          <a:p>
            <a:pPr indent="0" algn="l">
              <a:buFont typeface="Arial" panose="02080604020202020204" pitchFamily="34" charset="0"/>
              <a:buNone/>
            </a:pPr>
            <a:r>
              <a:rPr sz="1200">
                <a:solidFill>
                  <a:schemeClr val="bg1"/>
                </a:solidFill>
              </a:rPr>
              <a:t>Lambda function</a:t>
            </a:r>
            <a:r>
              <a:rPr sz="1200" b="1">
                <a:solidFill>
                  <a:schemeClr val="bg1"/>
                </a:solidFill>
              </a:rPr>
              <a:t> has code to process the events</a:t>
            </a:r>
            <a:endParaRPr sz="1200" b="1">
              <a:solidFill>
                <a:schemeClr val="bg1"/>
              </a:solidFill>
            </a:endParaRPr>
          </a:p>
          <a:p>
            <a:pPr algn="l"/>
            <a:r>
              <a:rPr sz="1200" b="1">
                <a:solidFill>
                  <a:schemeClr val="bg1"/>
                </a:solidFill>
              </a:rPr>
              <a:t>that you pas</a:t>
            </a:r>
            <a:r>
              <a:rPr sz="1200">
                <a:solidFill>
                  <a:schemeClr val="bg1"/>
                </a:solidFill>
              </a:rPr>
              <a:t>s into the function or that other AWS</a:t>
            </a:r>
            <a:endParaRPr sz="1200">
              <a:solidFill>
                <a:schemeClr val="bg1"/>
              </a:solidFill>
            </a:endParaRPr>
          </a:p>
          <a:p>
            <a:pPr algn="l"/>
            <a:r>
              <a:rPr sz="1200">
                <a:solidFill>
                  <a:schemeClr val="bg1"/>
                </a:solidFill>
              </a:rPr>
              <a:t>services send to the function with event json object.</a:t>
            </a:r>
            <a:endParaRPr sz="1200">
              <a:solidFill>
                <a:schemeClr val="bg1"/>
              </a:solidFill>
            </a:endParaRPr>
          </a:p>
          <a:p>
            <a:pPr algn="l"/>
            <a:endParaRPr sz="1200">
              <a:solidFill>
                <a:schemeClr val="bg1"/>
              </a:solidFill>
            </a:endParaRPr>
          </a:p>
          <a:p>
            <a:pPr algn="l"/>
            <a:r>
              <a:rPr sz="1200">
                <a:solidFill>
                  <a:schemeClr val="bg1"/>
                </a:solidFill>
              </a:rPr>
              <a:t>The event object contains all the information about</a:t>
            </a:r>
            <a:endParaRPr sz="1200">
              <a:solidFill>
                <a:schemeClr val="bg1"/>
              </a:solidFill>
            </a:endParaRPr>
          </a:p>
          <a:p>
            <a:pPr algn="l"/>
            <a:r>
              <a:rPr sz="1200">
                <a:solidFill>
                  <a:schemeClr val="bg1"/>
                </a:solidFill>
              </a:rPr>
              <a:t>the </a:t>
            </a:r>
            <a:r>
              <a:rPr sz="1200" b="1">
                <a:solidFill>
                  <a:schemeClr val="bg1"/>
                </a:solidFill>
              </a:rPr>
              <a:t>event that triggered this Lambda.</a:t>
            </a:r>
            <a:endParaRPr sz="1200">
              <a:solidFill>
                <a:schemeClr val="bg1"/>
              </a:solidFill>
            </a:endParaRPr>
          </a:p>
          <a:p>
            <a:pPr algn="l"/>
            <a:endParaRPr sz="1200">
              <a:solidFill>
                <a:schemeClr val="bg1"/>
              </a:solidFill>
            </a:endParaRPr>
          </a:p>
          <a:p>
            <a:pPr algn="l"/>
            <a:r>
              <a:rPr sz="1200">
                <a:solidFill>
                  <a:schemeClr val="bg1"/>
                </a:solidFill>
              </a:rPr>
              <a:t>The </a:t>
            </a:r>
            <a:r>
              <a:rPr sz="1200" b="1">
                <a:solidFill>
                  <a:schemeClr val="bg1"/>
                </a:solidFill>
              </a:rPr>
              <a:t>context object contains info about</a:t>
            </a:r>
            <a:r>
              <a:rPr sz="1200">
                <a:solidFill>
                  <a:schemeClr val="bg1"/>
                </a:solidFill>
              </a:rPr>
              <a:t> the runtime</a:t>
            </a:r>
            <a:endParaRPr sz="1200">
              <a:solidFill>
                <a:schemeClr val="bg1"/>
              </a:solidFill>
            </a:endParaRPr>
          </a:p>
          <a:p>
            <a:pPr algn="l"/>
            <a:r>
              <a:rPr sz="1200">
                <a:solidFill>
                  <a:schemeClr val="bg1"/>
                </a:solidFill>
              </a:rPr>
              <a:t>our Lambda function</a:t>
            </a:r>
            <a:endParaRPr sz="1200">
              <a:solidFill>
                <a:schemeClr val="bg1"/>
              </a:solidFill>
            </a:endParaRPr>
          </a:p>
          <a:p>
            <a:pPr algn="l"/>
            <a:endParaRPr sz="1200">
              <a:solidFill>
                <a:schemeClr val="bg1"/>
              </a:solidFill>
            </a:endParaRPr>
          </a:p>
          <a:p>
            <a:pPr indent="0" algn="l">
              <a:buFont typeface="Arial" panose="02080604020202020204" pitchFamily="34" charset="0"/>
              <a:buNone/>
            </a:pPr>
            <a:r>
              <a:rPr sz="1200" b="1">
                <a:solidFill>
                  <a:schemeClr val="bg1"/>
                </a:solidFill>
              </a:rPr>
              <a:t>Return </a:t>
            </a:r>
            <a:r>
              <a:rPr sz="1200">
                <a:solidFill>
                  <a:schemeClr val="bg1"/>
                </a:solidFill>
              </a:rPr>
              <a:t>the function </a:t>
            </a:r>
            <a:r>
              <a:rPr sz="1200" b="1">
                <a:solidFill>
                  <a:schemeClr val="bg1"/>
                </a:solidFill>
              </a:rPr>
              <a:t>with the results</a:t>
            </a:r>
            <a:endParaRPr sz="1200" b="1">
              <a:solidFill>
                <a:schemeClr val="bg1"/>
              </a:solidFill>
            </a:endParaRPr>
          </a:p>
        </p:txBody>
      </p:sp>
      <p:pic>
        <p:nvPicPr>
          <p:cNvPr id="3" name="Picture 2"/>
          <p:cNvPicPr>
            <a:picLocks noChangeAspect="1"/>
          </p:cNvPicPr>
          <p:nvPr/>
        </p:nvPicPr>
        <p:blipFill>
          <a:blip r:embed="rId1"/>
          <a:stretch>
            <a:fillRect/>
          </a:stretch>
        </p:blipFill>
        <p:spPr>
          <a:xfrm>
            <a:off x="5628005" y="1247140"/>
            <a:ext cx="6046470" cy="3185795"/>
          </a:xfrm>
          <a:prstGeom prst="rect">
            <a:avLst/>
          </a:prstGeom>
        </p:spPr>
      </p:pic>
      <p:sp>
        <p:nvSpPr>
          <p:cNvPr id="4" name="Rectangles 3"/>
          <p:cNvSpPr/>
          <p:nvPr/>
        </p:nvSpPr>
        <p:spPr>
          <a:xfrm>
            <a:off x="440690" y="635000"/>
            <a:ext cx="320040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pic>
        <p:nvPicPr>
          <p:cNvPr id="5" name="Graphic 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49553" y="583075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79095" y="245803"/>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AWS Lambda Execution Role</a:t>
            </a:r>
            <a:endParaRPr lang="pt-PT" altLang="en-US" sz="2000" b="1" dirty="0">
              <a:solidFill>
                <a:schemeClr val="bg1"/>
              </a:solidFill>
            </a:endParaRPr>
          </a:p>
        </p:txBody>
      </p:sp>
      <p:sp>
        <p:nvSpPr>
          <p:cNvPr id="2" name="Text Box 1"/>
          <p:cNvSpPr txBox="1"/>
          <p:nvPr/>
        </p:nvSpPr>
        <p:spPr>
          <a:xfrm>
            <a:off x="457835" y="1094740"/>
            <a:ext cx="7358380" cy="4399915"/>
          </a:xfrm>
          <a:prstGeom prst="rect">
            <a:avLst/>
          </a:prstGeom>
          <a:noFill/>
        </p:spPr>
        <p:txBody>
          <a:bodyPr wrap="square" rtlCol="0" anchor="t">
            <a:spAutoFit/>
          </a:bodyPr>
          <a:p>
            <a:pPr indent="0" algn="l">
              <a:buFont typeface="Arial" panose="02080604020202020204" pitchFamily="34" charset="0"/>
              <a:buNone/>
            </a:pPr>
            <a:r>
              <a:rPr sz="1400" b="1">
                <a:solidFill>
                  <a:schemeClr val="bg1"/>
                </a:solidFill>
              </a:rPr>
              <a:t>AWS Lambda Permissions</a:t>
            </a:r>
            <a:endParaRPr sz="1400">
              <a:solidFill>
                <a:schemeClr val="bg1"/>
              </a:solidFill>
            </a:endParaRPr>
          </a:p>
          <a:p>
            <a:pPr lvl="1" indent="0" algn="l">
              <a:buFont typeface="Wingdings" charset="0"/>
              <a:buNone/>
            </a:pPr>
            <a:r>
              <a:rPr sz="1400">
                <a:solidFill>
                  <a:schemeClr val="bg1"/>
                </a:solidFill>
              </a:rPr>
              <a:t>Lambda Execution Role</a:t>
            </a:r>
            <a:endParaRPr sz="1400">
              <a:solidFill>
                <a:schemeClr val="bg1"/>
              </a:solidFill>
            </a:endParaRPr>
          </a:p>
          <a:p>
            <a:pPr lvl="1" indent="0" algn="l">
              <a:buFont typeface="Arial" panose="02080604020202020204" pitchFamily="34" charset="0"/>
              <a:buNone/>
            </a:pPr>
            <a:r>
              <a:rPr sz="1400">
                <a:solidFill>
                  <a:schemeClr val="bg1"/>
                </a:solidFill>
              </a:rPr>
              <a:t>Resource-based policy</a:t>
            </a:r>
            <a:endParaRPr sz="1400">
              <a:solidFill>
                <a:schemeClr val="bg1"/>
              </a:solidFill>
            </a:endParaRPr>
          </a:p>
          <a:p>
            <a:pPr marL="285750" indent="-285750" algn="l">
              <a:buFont typeface="Arial" panose="02080604020202020204" pitchFamily="34" charset="0"/>
              <a:buChar char="•"/>
            </a:pPr>
            <a:endParaRPr sz="1400">
              <a:solidFill>
                <a:schemeClr val="bg1"/>
              </a:solidFill>
            </a:endParaRPr>
          </a:p>
          <a:p>
            <a:pPr indent="0" algn="l">
              <a:buFont typeface="Arial" panose="02080604020202020204" pitchFamily="34" charset="0"/>
              <a:buNone/>
            </a:pPr>
            <a:r>
              <a:rPr sz="1400" b="1">
                <a:solidFill>
                  <a:schemeClr val="bg1"/>
                </a:solidFill>
              </a:rPr>
              <a:t>Lambda Execution Role</a:t>
            </a:r>
            <a:endParaRPr sz="1400" b="1">
              <a:solidFill>
                <a:schemeClr val="bg1"/>
              </a:solidFill>
            </a:endParaRPr>
          </a:p>
          <a:p>
            <a:pPr indent="0" algn="l">
              <a:buFont typeface="Arial" panose="02080604020202020204" pitchFamily="34" charset="0"/>
              <a:buNone/>
            </a:pPr>
            <a:r>
              <a:rPr lang="pt-PT" sz="1400">
                <a:solidFill>
                  <a:schemeClr val="bg1"/>
                </a:solidFill>
              </a:rPr>
              <a:t>  </a:t>
            </a:r>
            <a:r>
              <a:rPr sz="1400">
                <a:solidFill>
                  <a:schemeClr val="bg1"/>
                </a:solidFill>
              </a:rPr>
              <a:t>IAM role that Lambda has permissions to assume when invoking</a:t>
            </a:r>
            <a:endParaRPr sz="1400">
              <a:solidFill>
                <a:schemeClr val="bg1"/>
              </a:solidFill>
            </a:endParaRPr>
          </a:p>
          <a:p>
            <a:pPr indent="0" algn="l">
              <a:buFont typeface="Arial" panose="02080604020202020204" pitchFamily="34" charset="0"/>
              <a:buNone/>
            </a:pPr>
            <a:r>
              <a:rPr lang="pt-PT" sz="1400">
                <a:solidFill>
                  <a:schemeClr val="bg1"/>
                </a:solidFill>
              </a:rPr>
              <a:t>  </a:t>
            </a:r>
            <a:r>
              <a:rPr sz="1400">
                <a:solidFill>
                  <a:schemeClr val="bg1"/>
                </a:solidFill>
              </a:rPr>
              <a:t>lambda function. </a:t>
            </a:r>
            <a:endParaRPr sz="1400">
              <a:solidFill>
                <a:schemeClr val="bg1"/>
              </a:solidFill>
            </a:endParaRPr>
          </a:p>
          <a:p>
            <a:pPr indent="0" algn="l">
              <a:buFont typeface="Arial" panose="02080604020202020204" pitchFamily="34" charset="0"/>
              <a:buNone/>
            </a:pPr>
            <a:endParaRPr sz="1400">
              <a:solidFill>
                <a:schemeClr val="bg1"/>
              </a:solidFill>
            </a:endParaRPr>
          </a:p>
          <a:p>
            <a:pPr indent="0" algn="l">
              <a:buFont typeface="Arial" panose="02080604020202020204" pitchFamily="34" charset="0"/>
              <a:buNone/>
            </a:pPr>
            <a:r>
              <a:rPr sz="1400">
                <a:solidFill>
                  <a:schemeClr val="bg1"/>
                </a:solidFill>
              </a:rPr>
              <a:t> </a:t>
            </a:r>
            <a:r>
              <a:rPr lang="pt-PT" sz="1400">
                <a:solidFill>
                  <a:schemeClr val="bg1"/>
                </a:solidFill>
              </a:rPr>
              <a:t> </a:t>
            </a:r>
            <a:r>
              <a:rPr sz="1400">
                <a:solidFill>
                  <a:schemeClr val="bg1"/>
                </a:solidFill>
              </a:rPr>
              <a:t>Create an execution role when creating a ne</a:t>
            </a:r>
            <a:r>
              <a:rPr lang="pt-PT" sz="1400">
                <a:solidFill>
                  <a:schemeClr val="bg1"/>
                </a:solidFill>
              </a:rPr>
              <a:t>w </a:t>
            </a:r>
            <a:r>
              <a:rPr sz="1400">
                <a:solidFill>
                  <a:schemeClr val="bg1"/>
                </a:solidFill>
              </a:rPr>
              <a:t>lambda function, and </a:t>
            </a:r>
            <a:endParaRPr sz="1400">
              <a:solidFill>
                <a:schemeClr val="bg1"/>
              </a:solidFill>
            </a:endParaRPr>
          </a:p>
          <a:p>
            <a:pPr indent="0" algn="l">
              <a:buFont typeface="Arial" panose="02080604020202020204" pitchFamily="34" charset="0"/>
              <a:buNone/>
            </a:pPr>
            <a:r>
              <a:rPr sz="1400">
                <a:solidFill>
                  <a:schemeClr val="bg1"/>
                </a:solidFill>
              </a:rPr>
              <a:t> </a:t>
            </a:r>
            <a:r>
              <a:rPr lang="pt-PT" sz="1400">
                <a:solidFill>
                  <a:schemeClr val="bg1"/>
                </a:solidFill>
              </a:rPr>
              <a:t> </a:t>
            </a:r>
            <a:r>
              <a:rPr sz="1400">
                <a:solidFill>
                  <a:schemeClr val="bg1"/>
                </a:solidFill>
              </a:rPr>
              <a:t>after that we can also modify the policies</a:t>
            </a:r>
            <a:r>
              <a:rPr lang="pt-PT" sz="1400" b="1">
                <a:solidFill>
                  <a:schemeClr val="bg1"/>
                </a:solidFill>
              </a:rPr>
              <a:t> </a:t>
            </a:r>
            <a:r>
              <a:rPr sz="1400" b="1">
                <a:solidFill>
                  <a:schemeClr val="bg1"/>
                </a:solidFill>
              </a:rPr>
              <a:t>associated with the IAM role.</a:t>
            </a:r>
            <a:endParaRPr sz="1400" b="1">
              <a:solidFill>
                <a:schemeClr val="bg1"/>
              </a:solidFill>
            </a:endParaRPr>
          </a:p>
          <a:p>
            <a:pPr marL="285750" indent="-285750" algn="l">
              <a:buFont typeface="Arial" panose="02080604020202020204" pitchFamily="34" charset="0"/>
              <a:buChar char="•"/>
            </a:pPr>
            <a:endParaRPr sz="1400" b="1">
              <a:solidFill>
                <a:schemeClr val="bg1"/>
              </a:solidFill>
            </a:endParaRPr>
          </a:p>
          <a:p>
            <a:pPr indent="0" algn="l">
              <a:buFont typeface="Arial" panose="02080604020202020204" pitchFamily="34" charset="0"/>
              <a:buNone/>
            </a:pPr>
            <a:r>
              <a:rPr lang="pt-PT" sz="1400">
                <a:solidFill>
                  <a:schemeClr val="bg1"/>
                </a:solidFill>
              </a:rPr>
              <a:t>i</a:t>
            </a:r>
            <a:r>
              <a:rPr sz="1400">
                <a:solidFill>
                  <a:schemeClr val="bg1"/>
                </a:solidFill>
              </a:rPr>
              <a:t>f you have additional targets from your lambda function</a:t>
            </a:r>
            <a:endParaRPr lang="pt-PT" sz="1400">
              <a:solidFill>
                <a:schemeClr val="bg1"/>
              </a:solidFill>
            </a:endParaRPr>
          </a:p>
          <a:p>
            <a:pPr lvl="1" indent="0" algn="l">
              <a:buFont typeface="Arial" panose="02080604020202020204" pitchFamily="34" charset="0"/>
              <a:buNone/>
            </a:pPr>
            <a:r>
              <a:rPr sz="1400">
                <a:solidFill>
                  <a:schemeClr val="bg1"/>
                </a:solidFill>
              </a:rPr>
              <a:t>performing crud operations on DynamoDB table</a:t>
            </a:r>
            <a:r>
              <a:rPr lang="pt-PT" sz="1400">
                <a:solidFill>
                  <a:schemeClr val="bg1"/>
                </a:solidFill>
              </a:rPr>
              <a:t>	</a:t>
            </a:r>
            <a:endParaRPr lang="pt-PT" sz="1400">
              <a:solidFill>
                <a:schemeClr val="bg1"/>
              </a:solidFill>
            </a:endParaRPr>
          </a:p>
          <a:p>
            <a:pPr lvl="1" indent="0" algn="l">
              <a:buFont typeface="Arial" panose="02080604020202020204" pitchFamily="34" charset="0"/>
              <a:buNone/>
            </a:pPr>
            <a:r>
              <a:rPr sz="1400">
                <a:solidFill>
                  <a:schemeClr val="bg1"/>
                </a:solidFill>
              </a:rPr>
              <a:t>sending notification to SNS</a:t>
            </a:r>
            <a:endParaRPr sz="1400">
              <a:solidFill>
                <a:schemeClr val="bg1"/>
              </a:solidFill>
            </a:endParaRPr>
          </a:p>
          <a:p>
            <a:pPr lvl="1" indent="0" algn="l">
              <a:buFont typeface="Arial" panose="02080604020202020204" pitchFamily="34" charset="0"/>
              <a:buNone/>
            </a:pPr>
            <a:r>
              <a:rPr sz="1400">
                <a:solidFill>
                  <a:schemeClr val="bg1"/>
                </a:solidFill>
              </a:rPr>
              <a:t>retrieve messages from queue or streams</a:t>
            </a:r>
            <a:endParaRPr sz="1400">
              <a:solidFill>
                <a:schemeClr val="bg1"/>
              </a:solidFill>
            </a:endParaRPr>
          </a:p>
          <a:p>
            <a:pPr marL="285750" indent="-285750" algn="l">
              <a:buFont typeface="Arial" panose="02080604020202020204" pitchFamily="34" charset="0"/>
              <a:buChar char="•"/>
            </a:pPr>
            <a:endParaRPr sz="1400">
              <a:solidFill>
                <a:schemeClr val="bg1"/>
              </a:solidFill>
            </a:endParaRPr>
          </a:p>
          <a:p>
            <a:pPr indent="0" algn="l">
              <a:buFont typeface="Arial" panose="02080604020202020204" pitchFamily="34" charset="0"/>
              <a:buNone/>
            </a:pPr>
            <a:r>
              <a:rPr sz="1400">
                <a:solidFill>
                  <a:schemeClr val="bg1"/>
                </a:solidFill>
              </a:rPr>
              <a:t>Lambda function's execution role required permissions to</a:t>
            </a:r>
            <a:endParaRPr sz="1400">
              <a:solidFill>
                <a:schemeClr val="bg1"/>
              </a:solidFill>
            </a:endParaRPr>
          </a:p>
          <a:p>
            <a:pPr indent="0" algn="l">
              <a:buFont typeface="Arial" panose="02080604020202020204" pitchFamily="34" charset="0"/>
              <a:buNone/>
            </a:pPr>
            <a:r>
              <a:rPr lang="pt-PT" sz="1400">
                <a:solidFill>
                  <a:schemeClr val="bg1"/>
                </a:solidFill>
              </a:rPr>
              <a:t>      </a:t>
            </a:r>
            <a:r>
              <a:rPr sz="1400">
                <a:solidFill>
                  <a:schemeClr val="bg1"/>
                </a:solidFill>
              </a:rPr>
              <a:t>interact with those AWS services</a:t>
            </a:r>
            <a:endParaRPr sz="1400">
              <a:solidFill>
                <a:schemeClr val="bg1"/>
              </a:solidFill>
            </a:endParaRPr>
          </a:p>
          <a:p>
            <a:pPr marL="285750" indent="-285750" algn="l">
              <a:buFont typeface="Arial" panose="02080604020202020204" pitchFamily="34" charset="0"/>
              <a:buChar char="•"/>
            </a:pPr>
            <a:endParaRPr sz="1400">
              <a:solidFill>
                <a:schemeClr val="bg1"/>
              </a:solidFill>
            </a:endParaRPr>
          </a:p>
          <a:p>
            <a:pPr indent="0" algn="l">
              <a:buFont typeface="Arial" panose="02080604020202020204" pitchFamily="34" charset="0"/>
              <a:buNone/>
            </a:pPr>
            <a:r>
              <a:rPr sz="1400" b="1">
                <a:solidFill>
                  <a:schemeClr val="bg1"/>
                </a:solidFill>
              </a:rPr>
              <a:t>Grant least privilege access</a:t>
            </a:r>
            <a:r>
              <a:rPr sz="1400">
                <a:solidFill>
                  <a:schemeClr val="bg1"/>
                </a:solidFill>
              </a:rPr>
              <a:t> to your Lambda execution role</a:t>
            </a:r>
            <a:endParaRPr sz="1400">
              <a:solidFill>
                <a:schemeClr val="bg1"/>
              </a:solidFill>
            </a:endParaRPr>
          </a:p>
        </p:txBody>
      </p:sp>
      <p:sp>
        <p:nvSpPr>
          <p:cNvPr id="3" name="Rectangles 2"/>
          <p:cNvSpPr/>
          <p:nvPr/>
        </p:nvSpPr>
        <p:spPr>
          <a:xfrm>
            <a:off x="497840" y="587375"/>
            <a:ext cx="730605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pic>
        <p:nvPicPr>
          <p:cNvPr id="27" name="Graphic 1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310923" y="129240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21"/>
          <p:cNvSpPr txBox="1">
            <a:spLocks noChangeArrowheads="1"/>
          </p:cNvSpPr>
          <p:nvPr/>
        </p:nvSpPr>
        <p:spPr bwMode="auto">
          <a:xfrm>
            <a:off x="10315512" y="1823653"/>
            <a:ext cx="1493838" cy="429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Who can interact</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Lambda Invoke ?</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6" name="Graphic 35"/>
          <p:cNvPicPr>
            <a:picLocks noChangeAspect="1" noChangeArrowheads="1"/>
          </p:cNvPicPr>
          <p:nvPr/>
        </p:nvPicPr>
        <p:blipFill>
          <a:blip r:embed="rId2">
            <a:extLst>
              <a:ext uri="{96DAC541-7B7A-43D3-8B79-37D633B846F1}">
                <asvg:svgBlip xmlns:asvg="http://schemas.microsoft.com/office/drawing/2016/SVG/main" r:embed="rId3"/>
              </a:ext>
            </a:extLst>
          </a:blip>
          <a:srcRect/>
          <a:stretch>
            <a:fillRect/>
          </a:stretch>
        </p:blipFill>
        <p:spPr bwMode="auto">
          <a:xfrm>
            <a:off x="10764775" y="1317304"/>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extBox 15"/>
          <p:cNvSpPr txBox="1">
            <a:spLocks noChangeArrowheads="1"/>
          </p:cNvSpPr>
          <p:nvPr/>
        </p:nvSpPr>
        <p:spPr bwMode="auto">
          <a:xfrm>
            <a:off x="7767320" y="1807210"/>
            <a:ext cx="1243965" cy="429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Who can Invoke</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Lambda ?</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21" name="Graphic 7"/>
          <p:cNvPicPr>
            <a:picLocks noChangeAspect="1" noChangeArrowheads="1"/>
          </p:cNvPicPr>
          <p:nvPr/>
        </p:nvPicPr>
        <p:blipFill>
          <a:blip r:embed="rId4">
            <a:extLst>
              <a:ext uri="{96DAC541-7B7A-43D3-8B79-37D633B846F1}">
                <asvg:svgBlip xmlns:asvg="http://schemas.microsoft.com/office/drawing/2016/SVG/main" r:embed="rId5"/>
              </a:ext>
            </a:extLst>
          </a:blip>
          <a:srcRect/>
          <a:stretch>
            <a:fillRect/>
          </a:stretch>
        </p:blipFill>
        <p:spPr bwMode="auto">
          <a:xfrm>
            <a:off x="8173659" y="1292364"/>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s 4"/>
          <p:cNvSpPr/>
          <p:nvPr/>
        </p:nvSpPr>
        <p:spPr>
          <a:xfrm>
            <a:off x="5448300" y="6319520"/>
            <a:ext cx="6318885" cy="35560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6" name="Text Box 5"/>
          <p:cNvSpPr txBox="1"/>
          <p:nvPr/>
        </p:nvSpPr>
        <p:spPr>
          <a:xfrm>
            <a:off x="5753735" y="6353810"/>
            <a:ext cx="5906135" cy="275590"/>
          </a:xfrm>
          <a:prstGeom prst="rect">
            <a:avLst/>
          </a:prstGeom>
          <a:noFill/>
        </p:spPr>
        <p:txBody>
          <a:bodyPr wrap="square" rtlCol="0" anchor="t">
            <a:spAutoFit/>
          </a:bodyPr>
          <a:p>
            <a:r>
              <a:rPr lang="en-US" sz="1200">
                <a:solidFill>
                  <a:schemeClr val="bg1"/>
                </a:solidFill>
              </a:rPr>
              <a:t>https://docs.aws.amazon.com/lambda/latest/dg/lambda-intro-execution-role.html</a:t>
            </a:r>
            <a:endParaRPr lang="en-US" sz="1200">
              <a:solidFill>
                <a:schemeClr val="bg1"/>
              </a:solidFill>
            </a:endParaRPr>
          </a:p>
        </p:txBody>
      </p:sp>
      <p:cxnSp>
        <p:nvCxnSpPr>
          <p:cNvPr id="22" name="Straight Arrow Connector 21"/>
          <p:cNvCxnSpPr/>
          <p:nvPr/>
        </p:nvCxnSpPr>
        <p:spPr>
          <a:xfrm>
            <a:off x="7512050" y="1537335"/>
            <a:ext cx="609600"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a:off x="8680450" y="1537335"/>
            <a:ext cx="609600"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10143490" y="1537335"/>
            <a:ext cx="609600"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11207115" y="1545590"/>
            <a:ext cx="609600"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11" name="TextBox 15"/>
          <p:cNvSpPr txBox="1">
            <a:spLocks noChangeArrowheads="1"/>
          </p:cNvSpPr>
          <p:nvPr/>
        </p:nvSpPr>
        <p:spPr bwMode="auto">
          <a:xfrm>
            <a:off x="7708265" y="893445"/>
            <a:ext cx="1351915" cy="429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R</a:t>
            </a:r>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esource Based</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Policy</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12" name="TextBox 34"/>
          <p:cNvSpPr txBox="1"/>
          <p:nvPr/>
        </p:nvSpPr>
        <p:spPr>
          <a:xfrm>
            <a:off x="8977427" y="2137781"/>
            <a:ext cx="1506552" cy="245110"/>
          </a:xfrm>
          <a:prstGeom prst="rect">
            <a:avLst/>
          </a:prstGeom>
          <a:noFill/>
        </p:spPr>
        <p:txBody>
          <a:bodyPr wrap="square" rtlCol="0">
            <a:spAutoFit/>
          </a:bodyPr>
          <a:p>
            <a:pPr algn="ctr"/>
            <a:r>
              <a:rPr lang="en-US" sz="1000" dirty="0">
                <a:solidFill>
                  <a:schemeClr val="bg1"/>
                </a:solidFill>
                <a:latin typeface="Inter Light" panose="02000403000000020004" charset="0"/>
                <a:cs typeface="Inter Light" panose="02000403000000020004" charset="0"/>
              </a:rPr>
              <a:t>AWS Lambda</a:t>
            </a:r>
            <a:endParaRPr lang="en-US" sz="1000" dirty="0">
              <a:solidFill>
                <a:schemeClr val="bg1"/>
              </a:solidFill>
              <a:latin typeface="Inter Light" panose="02000403000000020004" charset="0"/>
              <a:cs typeface="Inter Light" panose="02000403000000020004" charset="0"/>
            </a:endParaRPr>
          </a:p>
        </p:txBody>
      </p:sp>
      <p:sp>
        <p:nvSpPr>
          <p:cNvPr id="14" name="TextBox 15"/>
          <p:cNvSpPr txBox="1">
            <a:spLocks noChangeArrowheads="1"/>
          </p:cNvSpPr>
          <p:nvPr/>
        </p:nvSpPr>
        <p:spPr bwMode="auto">
          <a:xfrm>
            <a:off x="10372725" y="862330"/>
            <a:ext cx="1351915" cy="429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sz="1100" dirty="0">
                <a:solidFill>
                  <a:schemeClr val="bg1"/>
                </a:solidFill>
                <a:latin typeface="Inter Light" panose="02000403000000020004" charset="0"/>
                <a:ea typeface="Amazon Ember" panose="020B0603020204020204" pitchFamily="34" charset="0"/>
                <a:cs typeface="Inter Light" panose="02000403000000020004" charset="0"/>
              </a:rPr>
              <a:t>Execute Role</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Policy</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5" name="Picture 14"/>
          <p:cNvPicPr>
            <a:picLocks noChangeAspect="1"/>
          </p:cNvPicPr>
          <p:nvPr/>
        </p:nvPicPr>
        <p:blipFill>
          <a:blip r:embed="rId6"/>
          <a:stretch>
            <a:fillRect/>
          </a:stretch>
        </p:blipFill>
        <p:spPr>
          <a:xfrm>
            <a:off x="7489190" y="2596515"/>
            <a:ext cx="4170680" cy="2901315"/>
          </a:xfrm>
          <a:prstGeom prst="rect">
            <a:avLst/>
          </a:prstGeom>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79095" y="245803"/>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AWS Lambda Resource-based Policy</a:t>
            </a:r>
            <a:endParaRPr lang="pt-PT" altLang="en-US" sz="2000" b="1" dirty="0">
              <a:solidFill>
                <a:schemeClr val="bg1"/>
              </a:solidFill>
            </a:endParaRPr>
          </a:p>
        </p:txBody>
      </p:sp>
      <p:sp>
        <p:nvSpPr>
          <p:cNvPr id="2" name="Text Box 1"/>
          <p:cNvSpPr txBox="1"/>
          <p:nvPr/>
        </p:nvSpPr>
        <p:spPr>
          <a:xfrm>
            <a:off x="112395" y="816610"/>
            <a:ext cx="9972040" cy="2245360"/>
          </a:xfrm>
          <a:prstGeom prst="rect">
            <a:avLst/>
          </a:prstGeom>
          <a:noFill/>
        </p:spPr>
        <p:txBody>
          <a:bodyPr wrap="square" rtlCol="0" anchor="t">
            <a:spAutoFit/>
          </a:bodyPr>
          <a:p>
            <a:pPr lvl="1" indent="0" algn="l">
              <a:buClrTx/>
              <a:buSzTx/>
              <a:buFont typeface="Arial" panose="02080604020202020204" pitchFamily="34" charset="0"/>
              <a:buNone/>
            </a:pPr>
            <a:r>
              <a:rPr sz="1400" b="1">
                <a:solidFill>
                  <a:schemeClr val="bg1"/>
                </a:solidFill>
              </a:rPr>
              <a:t>Lambda Resource-based policy</a:t>
            </a:r>
            <a:endParaRPr sz="1400" b="1">
              <a:solidFill>
                <a:schemeClr val="bg1"/>
              </a:solidFill>
            </a:endParaRPr>
          </a:p>
          <a:p>
            <a:pPr lvl="1" indent="0" algn="l">
              <a:buClrTx/>
              <a:buSzTx/>
              <a:buFont typeface="Arial" panose="02080604020202020204" pitchFamily="34" charset="0"/>
              <a:buNone/>
            </a:pPr>
            <a:r>
              <a:rPr sz="1400">
                <a:solidFill>
                  <a:schemeClr val="bg1"/>
                </a:solidFill>
              </a:rPr>
              <a:t>When any AWS service invokes Lambda function sync or async way. It lets you grant usage permission to</a:t>
            </a:r>
            <a:r>
              <a:rPr lang="pt-PT" sz="1400">
                <a:solidFill>
                  <a:schemeClr val="bg1"/>
                </a:solidFill>
              </a:rPr>
              <a:t> </a:t>
            </a:r>
            <a:r>
              <a:rPr sz="1400">
                <a:solidFill>
                  <a:schemeClr val="bg1"/>
                </a:solidFill>
              </a:rPr>
              <a:t>other AWS </a:t>
            </a:r>
            <a:r>
              <a:rPr lang="pt-PT" sz="1400">
                <a:solidFill>
                  <a:schemeClr val="bg1"/>
                </a:solidFill>
              </a:rPr>
              <a:t>   </a:t>
            </a:r>
            <a:r>
              <a:rPr sz="1400">
                <a:solidFill>
                  <a:schemeClr val="bg1"/>
                </a:solidFill>
              </a:rPr>
              <a:t>accounts or organizations on a per-resource basis. Also use a resource-based policy to allow</a:t>
            </a:r>
            <a:r>
              <a:rPr lang="pt-PT" sz="1400">
                <a:solidFill>
                  <a:schemeClr val="bg1"/>
                </a:solidFill>
              </a:rPr>
              <a:t> </a:t>
            </a:r>
            <a:r>
              <a:rPr sz="1400">
                <a:solidFill>
                  <a:schemeClr val="bg1"/>
                </a:solidFill>
              </a:rPr>
              <a:t>an AWS service to invoke your function on your behalf.</a:t>
            </a:r>
            <a:endParaRPr sz="1400">
              <a:solidFill>
                <a:schemeClr val="bg1"/>
              </a:solidFill>
            </a:endParaRPr>
          </a:p>
          <a:p>
            <a:pPr marL="742950" lvl="1" indent="-285750" algn="l">
              <a:buClrTx/>
              <a:buSzTx/>
              <a:buFont typeface="Arial" panose="02080604020202020204" pitchFamily="34" charset="0"/>
              <a:buChar char="•"/>
            </a:pPr>
            <a:endParaRPr sz="1400">
              <a:solidFill>
                <a:schemeClr val="bg1"/>
              </a:solidFill>
            </a:endParaRPr>
          </a:p>
          <a:p>
            <a:pPr lvl="1" indent="0" algn="l">
              <a:buClrTx/>
              <a:buSzTx/>
              <a:buFont typeface="Arial" panose="02080604020202020204" pitchFamily="34" charset="0"/>
              <a:buNone/>
            </a:pPr>
            <a:r>
              <a:rPr sz="1400" b="1">
                <a:solidFill>
                  <a:schemeClr val="bg1"/>
                </a:solidFill>
              </a:rPr>
              <a:t>API Gateway</a:t>
            </a:r>
            <a:r>
              <a:rPr sz="1400">
                <a:solidFill>
                  <a:schemeClr val="bg1"/>
                </a:solidFill>
              </a:rPr>
              <a:t> that targets to Lambda function, we should add resource-based policy permission to invoke</a:t>
            </a:r>
            <a:endParaRPr sz="1400">
              <a:solidFill>
                <a:schemeClr val="bg1"/>
              </a:solidFill>
            </a:endParaRPr>
          </a:p>
          <a:p>
            <a:pPr lvl="1" indent="0" algn="l">
              <a:buClrTx/>
              <a:buSzTx/>
              <a:buFont typeface="Arial" panose="02080604020202020204" pitchFamily="34" charset="0"/>
              <a:buNone/>
            </a:pPr>
            <a:r>
              <a:rPr sz="1400">
                <a:solidFill>
                  <a:schemeClr val="bg1"/>
                </a:solidFill>
              </a:rPr>
              <a:t>lambda function from API gateway.</a:t>
            </a:r>
            <a:endParaRPr sz="1400">
              <a:solidFill>
                <a:schemeClr val="bg1"/>
              </a:solidFill>
            </a:endParaRPr>
          </a:p>
          <a:p>
            <a:pPr lvl="1" indent="0" algn="l">
              <a:buClrTx/>
              <a:buSzTx/>
              <a:buFont typeface="Arial" panose="02080604020202020204" pitchFamily="34" charset="0"/>
              <a:buNone/>
            </a:pPr>
            <a:endParaRPr sz="1400">
              <a:solidFill>
                <a:schemeClr val="bg1"/>
              </a:solidFill>
            </a:endParaRPr>
          </a:p>
          <a:p>
            <a:pPr lvl="1" indent="0" algn="l">
              <a:buClrTx/>
              <a:buSzTx/>
              <a:buFont typeface="Arial" panose="02080604020202020204" pitchFamily="34" charset="0"/>
              <a:buNone/>
            </a:pPr>
            <a:r>
              <a:rPr sz="1400" b="1">
                <a:solidFill>
                  <a:schemeClr val="bg1"/>
                </a:solidFill>
              </a:rPr>
              <a:t>Amazon S3</a:t>
            </a:r>
            <a:r>
              <a:rPr sz="1400">
                <a:solidFill>
                  <a:schemeClr val="bg1"/>
                </a:solidFill>
              </a:rPr>
              <a:t> upload event triggers to lambda function asyncrhously, so we should also add Resource-based policy into our Lambda function grants S3 invocation.</a:t>
            </a:r>
            <a:endParaRPr sz="1400">
              <a:solidFill>
                <a:schemeClr val="bg1"/>
              </a:solidFill>
            </a:endParaRPr>
          </a:p>
        </p:txBody>
      </p:sp>
      <p:sp>
        <p:nvSpPr>
          <p:cNvPr id="3" name="Rectangles 2"/>
          <p:cNvSpPr/>
          <p:nvPr/>
        </p:nvSpPr>
        <p:spPr>
          <a:xfrm>
            <a:off x="497840" y="587375"/>
            <a:ext cx="730605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pic>
        <p:nvPicPr>
          <p:cNvPr id="27" name="Graphic 1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106588" y="452392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21"/>
          <p:cNvSpPr txBox="1">
            <a:spLocks noChangeArrowheads="1"/>
          </p:cNvSpPr>
          <p:nvPr/>
        </p:nvSpPr>
        <p:spPr bwMode="auto">
          <a:xfrm>
            <a:off x="6166422" y="5055168"/>
            <a:ext cx="1493838" cy="598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allow</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Dynamodb: PutItem</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logs: PutLogs</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6" name="Graphic 35"/>
          <p:cNvPicPr>
            <a:picLocks noChangeAspect="1" noChangeArrowheads="1"/>
          </p:cNvPicPr>
          <p:nvPr/>
        </p:nvPicPr>
        <p:blipFill>
          <a:blip r:embed="rId2">
            <a:extLst>
              <a:ext uri="{96DAC541-7B7A-43D3-8B79-37D633B846F1}">
                <asvg:svgBlip xmlns:asvg="http://schemas.microsoft.com/office/drawing/2016/SVG/main" r:embed="rId3"/>
              </a:ext>
            </a:extLst>
          </a:blip>
          <a:srcRect/>
          <a:stretch>
            <a:fillRect/>
          </a:stretch>
        </p:blipFill>
        <p:spPr bwMode="auto">
          <a:xfrm>
            <a:off x="6560440" y="4548819"/>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extBox 15"/>
          <p:cNvSpPr txBox="1">
            <a:spLocks noChangeArrowheads="1"/>
          </p:cNvSpPr>
          <p:nvPr/>
        </p:nvSpPr>
        <p:spPr bwMode="auto">
          <a:xfrm>
            <a:off x="3387725" y="5038725"/>
            <a:ext cx="149733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allow</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sns.amazon.com</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Lambda:</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InvokeFunction</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21" name="Graphic 7"/>
          <p:cNvPicPr>
            <a:picLocks noChangeAspect="1" noChangeArrowheads="1"/>
          </p:cNvPicPr>
          <p:nvPr/>
        </p:nvPicPr>
        <p:blipFill>
          <a:blip r:embed="rId4">
            <a:extLst>
              <a:ext uri="{96DAC541-7B7A-43D3-8B79-37D633B846F1}">
                <asvg:svgBlip xmlns:asvg="http://schemas.microsoft.com/office/drawing/2016/SVG/main" r:embed="rId5"/>
              </a:ext>
            </a:extLst>
          </a:blip>
          <a:srcRect/>
          <a:stretch>
            <a:fillRect/>
          </a:stretch>
        </p:blipFill>
        <p:spPr bwMode="auto">
          <a:xfrm>
            <a:off x="3969324" y="4523879"/>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s 4"/>
          <p:cNvSpPr/>
          <p:nvPr/>
        </p:nvSpPr>
        <p:spPr>
          <a:xfrm>
            <a:off x="4814570" y="6319520"/>
            <a:ext cx="6952615" cy="35560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6" name="Text Box 5"/>
          <p:cNvSpPr txBox="1"/>
          <p:nvPr/>
        </p:nvSpPr>
        <p:spPr>
          <a:xfrm>
            <a:off x="5047615" y="6353810"/>
            <a:ext cx="6610350" cy="275590"/>
          </a:xfrm>
          <a:prstGeom prst="rect">
            <a:avLst/>
          </a:prstGeom>
          <a:noFill/>
        </p:spPr>
        <p:txBody>
          <a:bodyPr wrap="square" rtlCol="0" anchor="t">
            <a:spAutoFit/>
          </a:bodyPr>
          <a:p>
            <a:r>
              <a:rPr lang="en-US" sz="1200">
                <a:solidFill>
                  <a:schemeClr val="bg1"/>
                </a:solidFill>
              </a:rPr>
              <a:t>https://docs.aws.amazon.com/lambda/latest/dg/lambda-intro-execution-role.html</a:t>
            </a:r>
            <a:endParaRPr lang="en-US" sz="1200">
              <a:solidFill>
                <a:schemeClr val="bg1"/>
              </a:solidFill>
            </a:endParaRPr>
          </a:p>
        </p:txBody>
      </p:sp>
      <p:cxnSp>
        <p:nvCxnSpPr>
          <p:cNvPr id="22" name="Straight Arrow Connector 21"/>
          <p:cNvCxnSpPr/>
          <p:nvPr/>
        </p:nvCxnSpPr>
        <p:spPr>
          <a:xfrm>
            <a:off x="3307715" y="4768850"/>
            <a:ext cx="609600"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a:off x="4476115" y="4768850"/>
            <a:ext cx="609600"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5939155" y="4768850"/>
            <a:ext cx="609600"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7058025" y="4777105"/>
            <a:ext cx="609600"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11" name="TextBox 15"/>
          <p:cNvSpPr txBox="1">
            <a:spLocks noChangeArrowheads="1"/>
          </p:cNvSpPr>
          <p:nvPr/>
        </p:nvSpPr>
        <p:spPr bwMode="auto">
          <a:xfrm>
            <a:off x="3503930" y="4124960"/>
            <a:ext cx="1351915" cy="429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R</a:t>
            </a:r>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esource Based</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Policy</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12" name="TextBox 34"/>
          <p:cNvSpPr txBox="1"/>
          <p:nvPr/>
        </p:nvSpPr>
        <p:spPr>
          <a:xfrm>
            <a:off x="4773092" y="5369296"/>
            <a:ext cx="1506552" cy="245110"/>
          </a:xfrm>
          <a:prstGeom prst="rect">
            <a:avLst/>
          </a:prstGeom>
          <a:noFill/>
        </p:spPr>
        <p:txBody>
          <a:bodyPr wrap="square" rtlCol="0">
            <a:spAutoFit/>
          </a:bodyPr>
          <a:p>
            <a:pPr algn="ctr"/>
            <a:r>
              <a:rPr lang="en-US" sz="1000" dirty="0">
                <a:solidFill>
                  <a:schemeClr val="bg1"/>
                </a:solidFill>
                <a:latin typeface="Inter Light" panose="02000403000000020004" charset="0"/>
                <a:cs typeface="Inter Light" panose="02000403000000020004" charset="0"/>
              </a:rPr>
              <a:t>AWS Lambda</a:t>
            </a:r>
            <a:endParaRPr lang="en-US" sz="1000" dirty="0">
              <a:solidFill>
                <a:schemeClr val="bg1"/>
              </a:solidFill>
              <a:latin typeface="Inter Light" panose="02000403000000020004" charset="0"/>
              <a:cs typeface="Inter Light" panose="02000403000000020004" charset="0"/>
            </a:endParaRPr>
          </a:p>
        </p:txBody>
      </p:sp>
      <p:sp>
        <p:nvSpPr>
          <p:cNvPr id="14" name="TextBox 15"/>
          <p:cNvSpPr txBox="1">
            <a:spLocks noChangeArrowheads="1"/>
          </p:cNvSpPr>
          <p:nvPr/>
        </p:nvSpPr>
        <p:spPr bwMode="auto">
          <a:xfrm>
            <a:off x="6168390" y="4093845"/>
            <a:ext cx="1351915" cy="429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sz="1100" dirty="0">
                <a:solidFill>
                  <a:schemeClr val="bg1"/>
                </a:solidFill>
                <a:latin typeface="Inter Light" panose="02000403000000020004" charset="0"/>
                <a:ea typeface="Amazon Ember" panose="020B0603020204020204" pitchFamily="34" charset="0"/>
                <a:cs typeface="Inter Light" panose="02000403000000020004" charset="0"/>
              </a:rPr>
              <a:t>Execute Role</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Policy</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75780" name="Graphic 2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30438" y="348710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785" name="TextBox 9"/>
          <p:cNvSpPr txBox="1">
            <a:spLocks noChangeArrowheads="1"/>
          </p:cNvSpPr>
          <p:nvPr/>
        </p:nvSpPr>
        <p:spPr bwMode="auto">
          <a:xfrm>
            <a:off x="1906270" y="4250690"/>
            <a:ext cx="148145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SNS</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18" name="TextBox 9"/>
          <p:cNvSpPr txBox="1">
            <a:spLocks noChangeArrowheads="1"/>
          </p:cNvSpPr>
          <p:nvPr/>
        </p:nvSpPr>
        <p:spPr bwMode="auto">
          <a:xfrm>
            <a:off x="527685" y="4893310"/>
            <a:ext cx="151320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API Gateway</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73064" name="Graphic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30438" y="479837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3069" name="TextBox 9"/>
          <p:cNvSpPr txBox="1">
            <a:spLocks noChangeArrowheads="1"/>
          </p:cNvSpPr>
          <p:nvPr/>
        </p:nvSpPr>
        <p:spPr bwMode="auto">
          <a:xfrm>
            <a:off x="2008505" y="5628640"/>
            <a:ext cx="128841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 Amazon S3</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04449" name="Graphic 2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961630" y="353663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459" name="TextBox 12"/>
          <p:cNvSpPr txBox="1">
            <a:spLocks noChangeArrowheads="1"/>
          </p:cNvSpPr>
          <p:nvPr/>
        </p:nvSpPr>
        <p:spPr bwMode="auto">
          <a:xfrm>
            <a:off x="7734300" y="4281805"/>
            <a:ext cx="119189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DynamoDB</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28" name="Graphic 17"/>
          <p:cNvPicPr>
            <a:picLocks noChangeAspect="1" noChangeArrowheads="1"/>
          </p:cNvPicPr>
          <p:nvPr/>
        </p:nvPicPr>
        <p:blipFill>
          <a:blip r:embed="rId9"/>
          <a:srcRect/>
          <a:stretch>
            <a:fillRect/>
          </a:stretch>
        </p:blipFill>
        <p:spPr bwMode="auto">
          <a:xfrm>
            <a:off x="933446" y="416496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25" name="Graphic 1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985125" y="4744720"/>
            <a:ext cx="758952" cy="758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30" name="TextBox 9"/>
          <p:cNvSpPr txBox="1">
            <a:spLocks noChangeArrowheads="1"/>
          </p:cNvSpPr>
          <p:nvPr/>
        </p:nvSpPr>
        <p:spPr bwMode="auto">
          <a:xfrm>
            <a:off x="7721600" y="5440680"/>
            <a:ext cx="131889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CloudWatch</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635" y="-17145"/>
            <a:ext cx="12231370" cy="6875780"/>
          </a:xfrm>
          <a:prstGeom prst="rect">
            <a:avLst/>
          </a:prstGeom>
        </p:spPr>
      </p:pic>
      <p:sp>
        <p:nvSpPr>
          <p:cNvPr id="2" name="Rectangles 1"/>
          <p:cNvSpPr/>
          <p:nvPr/>
        </p:nvSpPr>
        <p:spPr>
          <a:xfrm>
            <a:off x="12065" y="-40005"/>
            <a:ext cx="4629785" cy="6908165"/>
          </a:xfrm>
          <a:prstGeom prst="rect">
            <a:avLst/>
          </a:prstGeom>
          <a:solidFill>
            <a:srgbClr val="161E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object 3"/>
          <p:cNvSpPr txBox="1">
            <a:spLocks noGrp="1"/>
          </p:cNvSpPr>
          <p:nvPr>
            <p:ph type="title"/>
          </p:nvPr>
        </p:nvSpPr>
        <p:spPr>
          <a:xfrm>
            <a:off x="100330" y="3169285"/>
            <a:ext cx="4318000" cy="502285"/>
          </a:xfrm>
          <a:prstGeom prst="rect">
            <a:avLst/>
          </a:prstGeom>
        </p:spPr>
        <p:txBody>
          <a:bodyPr vert="horz" wrap="square" lIns="0" tIns="10583" rIns="0" bIns="0" rtlCol="0">
            <a:spAutoFit/>
          </a:bodyPr>
          <a:lstStyle/>
          <a:p>
            <a:pPr marL="12700" algn="ctr">
              <a:lnSpc>
                <a:spcPct val="100000"/>
              </a:lnSpc>
              <a:spcBef>
                <a:spcPts val="100"/>
              </a:spcBef>
            </a:pPr>
            <a:r>
              <a:rPr lang="pt-PT" altLang="en-US" sz="3200" b="1">
                <a:solidFill>
                  <a:schemeClr val="bg1"/>
                </a:solidFill>
                <a:sym typeface="+mn-ea"/>
              </a:rPr>
              <a:t>Next Steps</a:t>
            </a:r>
            <a:r>
              <a:rPr lang="pt-PT" altLang="en-US" sz="3200">
                <a:solidFill>
                  <a:schemeClr val="bg1"/>
                </a:solidFill>
                <a:latin typeface="Swiss921 BT" panose="020B0806030502050204" charset="0"/>
                <a:cs typeface="Swiss921 BT" panose="020B0806030502050204" charset="0"/>
                <a:sym typeface="+mn-ea"/>
              </a:rPr>
              <a:t> </a:t>
            </a:r>
            <a:endParaRPr lang="pt-PT" altLang="en-US" sz="3200">
              <a:solidFill>
                <a:schemeClr val="bg1"/>
              </a:solidFill>
              <a:latin typeface="Swiss921 BT" panose="020B0806030502050204" charset="0"/>
              <a:cs typeface="Swiss921 BT" panose="020B0806030502050204" charset="0"/>
              <a:sym typeface="+mn-ea"/>
            </a:endParaRPr>
          </a:p>
        </p:txBody>
      </p:sp>
      <p:pic>
        <p:nvPicPr>
          <p:cNvPr id="53" name="Graphic 52"/>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8765" y="265430"/>
            <a:ext cx="758952" cy="758952"/>
          </a:xfrm>
          <a:prstGeom prst="rect">
            <a:avLst/>
          </a:prstGeom>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45440" y="292100"/>
            <a:ext cx="5904230" cy="57086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The AWS Step Functions Workshop</a:t>
            </a:r>
            <a:endParaRPr lang="pt-PT" altLang="en-US" sz="2000" b="1" dirty="0">
              <a:solidFill>
                <a:schemeClr val="bg1"/>
              </a:solidFill>
            </a:endParaRPr>
          </a:p>
        </p:txBody>
      </p:sp>
      <p:pic>
        <p:nvPicPr>
          <p:cNvPr id="2" name="Picture 1"/>
          <p:cNvPicPr>
            <a:picLocks noChangeAspect="1"/>
          </p:cNvPicPr>
          <p:nvPr/>
        </p:nvPicPr>
        <p:blipFill>
          <a:blip r:embed="rId1"/>
          <a:stretch>
            <a:fillRect/>
          </a:stretch>
        </p:blipFill>
        <p:spPr>
          <a:xfrm>
            <a:off x="594995" y="1732915"/>
            <a:ext cx="2423160" cy="2454630"/>
          </a:xfrm>
          <a:prstGeom prst="rect">
            <a:avLst/>
          </a:prstGeom>
        </p:spPr>
      </p:pic>
      <p:pic>
        <p:nvPicPr>
          <p:cNvPr id="4" name="Picture 3"/>
          <p:cNvPicPr>
            <a:picLocks noChangeAspect="1"/>
          </p:cNvPicPr>
          <p:nvPr/>
        </p:nvPicPr>
        <p:blipFill>
          <a:blip r:embed="rId2"/>
          <a:stretch>
            <a:fillRect/>
          </a:stretch>
        </p:blipFill>
        <p:spPr>
          <a:xfrm>
            <a:off x="4284345" y="1250315"/>
            <a:ext cx="7353935" cy="4234180"/>
          </a:xfrm>
          <a:prstGeom prst="rect">
            <a:avLst/>
          </a:prstGeom>
        </p:spPr>
      </p:pic>
      <p:sp>
        <p:nvSpPr>
          <p:cNvPr id="7" name="Rectangles 6"/>
          <p:cNvSpPr/>
          <p:nvPr/>
        </p:nvSpPr>
        <p:spPr>
          <a:xfrm>
            <a:off x="5332095" y="6319520"/>
            <a:ext cx="6320790" cy="35560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9" name="Text Box 8">
            <a:hlinkClick r:id="rId3" action="ppaction://hlinkfile"/>
          </p:cNvPr>
          <p:cNvSpPr txBox="1"/>
          <p:nvPr/>
        </p:nvSpPr>
        <p:spPr>
          <a:xfrm>
            <a:off x="6249670" y="6346190"/>
            <a:ext cx="4687570" cy="306705"/>
          </a:xfrm>
          <a:prstGeom prst="rect">
            <a:avLst/>
          </a:prstGeom>
          <a:noFill/>
        </p:spPr>
        <p:txBody>
          <a:bodyPr wrap="square" rtlCol="0" anchor="t">
            <a:spAutoFit/>
          </a:bodyPr>
          <a:p>
            <a:r>
              <a:rPr lang="en-US" sz="1400">
                <a:solidFill>
                  <a:schemeClr val="bg1"/>
                </a:solidFill>
              </a:rPr>
              <a:t>https://catalog.workshops.aws/stepfunctions/en-US</a:t>
            </a:r>
            <a:endParaRPr lang="en-US" sz="1400">
              <a:solidFill>
                <a:schemeClr val="bg1"/>
              </a:solidFill>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45440" y="292100"/>
            <a:ext cx="5904230" cy="57086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AWS Serverless Digital Learning Badges</a:t>
            </a:r>
            <a:endParaRPr lang="pt-PT" altLang="en-US" sz="2000" b="1" dirty="0">
              <a:solidFill>
                <a:schemeClr val="bg1"/>
              </a:solidFill>
            </a:endParaRPr>
          </a:p>
        </p:txBody>
      </p:sp>
      <p:sp>
        <p:nvSpPr>
          <p:cNvPr id="6" name="Title 1"/>
          <p:cNvSpPr>
            <a:spLocks noGrp="1"/>
          </p:cNvSpPr>
          <p:nvPr/>
        </p:nvSpPr>
        <p:spPr>
          <a:xfrm>
            <a:off x="345440" y="662940"/>
            <a:ext cx="3239135" cy="570865"/>
          </a:xfrm>
          <a:prstGeom prst="rect">
            <a:avLst/>
          </a:prstGeom>
          <a:noFill/>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1600" b="1" dirty="0">
                <a:solidFill>
                  <a:srgbClr val="527FFF"/>
                </a:solidFill>
              </a:rPr>
              <a:t>AWS Skill Builder</a:t>
            </a:r>
            <a:endParaRPr lang="pt-PT" altLang="en-US" sz="1600" b="1" dirty="0">
              <a:solidFill>
                <a:srgbClr val="527FFF"/>
              </a:solidFill>
            </a:endParaRPr>
          </a:p>
        </p:txBody>
      </p:sp>
      <p:pic>
        <p:nvPicPr>
          <p:cNvPr id="3" name="Picture 2"/>
          <p:cNvPicPr>
            <a:picLocks noChangeAspect="1"/>
          </p:cNvPicPr>
          <p:nvPr/>
        </p:nvPicPr>
        <p:blipFill>
          <a:blip r:embed="rId1"/>
          <a:stretch>
            <a:fillRect/>
          </a:stretch>
        </p:blipFill>
        <p:spPr>
          <a:xfrm>
            <a:off x="605790" y="1745615"/>
            <a:ext cx="2370966" cy="2423160"/>
          </a:xfrm>
          <a:prstGeom prst="rect">
            <a:avLst/>
          </a:prstGeom>
        </p:spPr>
      </p:pic>
      <p:pic>
        <p:nvPicPr>
          <p:cNvPr id="8" name="Picture 7"/>
          <p:cNvPicPr>
            <a:picLocks noChangeAspect="1"/>
          </p:cNvPicPr>
          <p:nvPr/>
        </p:nvPicPr>
        <p:blipFill>
          <a:blip r:embed="rId2"/>
          <a:stretch>
            <a:fillRect/>
          </a:stretch>
        </p:blipFill>
        <p:spPr>
          <a:xfrm>
            <a:off x="8850630" y="1745615"/>
            <a:ext cx="2828925" cy="3248025"/>
          </a:xfrm>
          <a:prstGeom prst="rect">
            <a:avLst/>
          </a:prstGeom>
        </p:spPr>
      </p:pic>
      <p:sp>
        <p:nvSpPr>
          <p:cNvPr id="2" name="Rectangles 1"/>
          <p:cNvSpPr/>
          <p:nvPr/>
        </p:nvSpPr>
        <p:spPr>
          <a:xfrm>
            <a:off x="3217545" y="6338570"/>
            <a:ext cx="8462010" cy="35560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 name="Text Box 3"/>
          <p:cNvSpPr txBox="1"/>
          <p:nvPr/>
        </p:nvSpPr>
        <p:spPr>
          <a:xfrm>
            <a:off x="3345180" y="6360795"/>
            <a:ext cx="8286750" cy="306705"/>
          </a:xfrm>
          <a:prstGeom prst="rect">
            <a:avLst/>
          </a:prstGeom>
          <a:noFill/>
        </p:spPr>
        <p:txBody>
          <a:bodyPr wrap="square" rtlCol="0" anchor="t">
            <a:spAutoFit/>
          </a:bodyPr>
          <a:p>
            <a:r>
              <a:rPr lang="en-US" sz="1400">
                <a:solidFill>
                  <a:schemeClr val="bg1"/>
                </a:solidFill>
              </a:rPr>
              <a:t>https://aws.amazon.com/blogs/compute/introducing-new-aws-serverless-digital-learning-badges/</a:t>
            </a:r>
            <a:endParaRPr lang="en-US" sz="1400">
              <a:solidFill>
                <a:schemeClr val="bg1"/>
              </a:solidFill>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45440" y="190500"/>
            <a:ext cx="1990090" cy="57086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Want to Try?</a:t>
            </a:r>
            <a:endParaRPr lang="pt-PT" altLang="en-US" sz="2000" b="1" dirty="0">
              <a:solidFill>
                <a:schemeClr val="bg1"/>
              </a:solidFill>
            </a:endParaRPr>
          </a:p>
        </p:txBody>
      </p:sp>
      <p:sp>
        <p:nvSpPr>
          <p:cNvPr id="6" name="Title 1"/>
          <p:cNvSpPr>
            <a:spLocks noGrp="1"/>
          </p:cNvSpPr>
          <p:nvPr/>
        </p:nvSpPr>
        <p:spPr>
          <a:xfrm>
            <a:off x="345440" y="544195"/>
            <a:ext cx="3239135" cy="570865"/>
          </a:xfrm>
          <a:prstGeom prst="rect">
            <a:avLst/>
          </a:prstGeom>
          <a:noFill/>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1600" b="1" dirty="0">
                <a:solidFill>
                  <a:srgbClr val="527FFF"/>
                </a:solidFill>
              </a:rPr>
              <a:t>Serverless Security Workshop</a:t>
            </a:r>
            <a:endParaRPr lang="pt-PT" altLang="en-US" sz="1600" b="1" dirty="0">
              <a:solidFill>
                <a:srgbClr val="527FFF"/>
              </a:solidFill>
            </a:endParaRPr>
          </a:p>
        </p:txBody>
      </p:sp>
      <p:pic>
        <p:nvPicPr>
          <p:cNvPr id="4" name="Picture 3"/>
          <p:cNvPicPr>
            <a:picLocks noChangeAspect="1"/>
          </p:cNvPicPr>
          <p:nvPr/>
        </p:nvPicPr>
        <p:blipFill>
          <a:blip r:embed="rId1"/>
          <a:stretch>
            <a:fillRect/>
          </a:stretch>
        </p:blipFill>
        <p:spPr>
          <a:xfrm>
            <a:off x="535940" y="1610360"/>
            <a:ext cx="2423160" cy="2360569"/>
          </a:xfrm>
          <a:prstGeom prst="rect">
            <a:avLst/>
          </a:prstGeom>
        </p:spPr>
      </p:pic>
      <p:pic>
        <p:nvPicPr>
          <p:cNvPr id="7" name="Picture 6"/>
          <p:cNvPicPr>
            <a:picLocks noChangeAspect="1"/>
          </p:cNvPicPr>
          <p:nvPr/>
        </p:nvPicPr>
        <p:blipFill>
          <a:blip r:embed="rId2"/>
          <a:stretch>
            <a:fillRect/>
          </a:stretch>
        </p:blipFill>
        <p:spPr>
          <a:xfrm>
            <a:off x="4183380" y="1610360"/>
            <a:ext cx="7612380" cy="4068445"/>
          </a:xfrm>
          <a:prstGeom prst="rect">
            <a:avLst/>
          </a:prstGeom>
        </p:spPr>
      </p:pic>
      <p:sp>
        <p:nvSpPr>
          <p:cNvPr id="3" name="Rectangles 2"/>
          <p:cNvSpPr/>
          <p:nvPr/>
        </p:nvSpPr>
        <p:spPr>
          <a:xfrm>
            <a:off x="2855595" y="6244590"/>
            <a:ext cx="8940165" cy="35560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8" name="Text Box 7"/>
          <p:cNvSpPr txBox="1"/>
          <p:nvPr/>
        </p:nvSpPr>
        <p:spPr>
          <a:xfrm>
            <a:off x="2855595" y="6269355"/>
            <a:ext cx="8929370" cy="275590"/>
          </a:xfrm>
          <a:prstGeom prst="rect">
            <a:avLst/>
          </a:prstGeom>
          <a:noFill/>
        </p:spPr>
        <p:txBody>
          <a:bodyPr wrap="square" rtlCol="0" anchor="t">
            <a:spAutoFit/>
          </a:bodyPr>
          <a:p>
            <a:pPr algn="ctr"/>
            <a:r>
              <a:rPr lang="en-US" sz="1200">
                <a:solidFill>
                  <a:schemeClr val="bg1"/>
                </a:solidFill>
              </a:rPr>
              <a:t>https://catalog.us-east-1.prod.workshops.aws/workshops/026f84fd-f589-4a59-a4d1-81dc543fcd30/en-US</a:t>
            </a:r>
            <a:endParaRPr lang="en-US" sz="1200">
              <a:solidFill>
                <a:schemeClr val="bg1"/>
              </a:solidFill>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45440" y="152400"/>
            <a:ext cx="1990090" cy="57086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Want to Try?</a:t>
            </a:r>
            <a:endParaRPr lang="pt-PT" altLang="en-US" sz="2000" b="1" dirty="0">
              <a:solidFill>
                <a:schemeClr val="bg1"/>
              </a:solidFill>
            </a:endParaRPr>
          </a:p>
        </p:txBody>
      </p:sp>
      <p:sp>
        <p:nvSpPr>
          <p:cNvPr id="6" name="Title 1"/>
          <p:cNvSpPr>
            <a:spLocks noGrp="1"/>
          </p:cNvSpPr>
          <p:nvPr/>
        </p:nvSpPr>
        <p:spPr>
          <a:xfrm>
            <a:off x="345440" y="506095"/>
            <a:ext cx="4968875" cy="570865"/>
          </a:xfrm>
          <a:prstGeom prst="rect">
            <a:avLst/>
          </a:prstGeom>
          <a:noFill/>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1600" b="1" dirty="0">
                <a:solidFill>
                  <a:srgbClr val="527FFF"/>
                </a:solidFill>
              </a:rPr>
              <a:t>Serverland AWS Lambda Fundamentals</a:t>
            </a:r>
            <a:endParaRPr lang="pt-PT" altLang="en-US" sz="1600" b="1" dirty="0">
              <a:solidFill>
                <a:srgbClr val="527FFF"/>
              </a:solidFill>
            </a:endParaRPr>
          </a:p>
        </p:txBody>
      </p:sp>
      <p:pic>
        <p:nvPicPr>
          <p:cNvPr id="3" name="Picture 2"/>
          <p:cNvPicPr>
            <a:picLocks noChangeAspect="1"/>
          </p:cNvPicPr>
          <p:nvPr/>
        </p:nvPicPr>
        <p:blipFill>
          <a:blip r:embed="rId1"/>
          <a:stretch>
            <a:fillRect/>
          </a:stretch>
        </p:blipFill>
        <p:spPr>
          <a:xfrm>
            <a:off x="5299710" y="1610360"/>
            <a:ext cx="6464935" cy="3655695"/>
          </a:xfrm>
          <a:prstGeom prst="rect">
            <a:avLst/>
          </a:prstGeom>
        </p:spPr>
      </p:pic>
      <p:pic>
        <p:nvPicPr>
          <p:cNvPr id="8" name="Picture 7"/>
          <p:cNvPicPr>
            <a:picLocks noChangeAspect="1"/>
          </p:cNvPicPr>
          <p:nvPr/>
        </p:nvPicPr>
        <p:blipFill>
          <a:blip r:embed="rId2"/>
          <a:stretch>
            <a:fillRect/>
          </a:stretch>
        </p:blipFill>
        <p:spPr>
          <a:xfrm>
            <a:off x="535940" y="1610360"/>
            <a:ext cx="2423160" cy="2423160"/>
          </a:xfrm>
          <a:prstGeom prst="rect">
            <a:avLst/>
          </a:prstGeom>
        </p:spPr>
      </p:pic>
      <p:sp>
        <p:nvSpPr>
          <p:cNvPr id="4" name="Rectangles 3"/>
          <p:cNvSpPr/>
          <p:nvPr/>
        </p:nvSpPr>
        <p:spPr>
          <a:xfrm>
            <a:off x="5474970" y="6244590"/>
            <a:ext cx="6320790" cy="35560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 name="Text Box 6"/>
          <p:cNvSpPr txBox="1"/>
          <p:nvPr/>
        </p:nvSpPr>
        <p:spPr>
          <a:xfrm>
            <a:off x="6612890" y="6231890"/>
            <a:ext cx="4289425" cy="368300"/>
          </a:xfrm>
          <a:prstGeom prst="rect">
            <a:avLst/>
          </a:prstGeom>
          <a:noFill/>
        </p:spPr>
        <p:txBody>
          <a:bodyPr wrap="square" rtlCol="0" anchor="t">
            <a:spAutoFit/>
          </a:bodyPr>
          <a:p>
            <a:r>
              <a:rPr lang="en-US">
                <a:solidFill>
                  <a:schemeClr val="bg1"/>
                </a:solidFill>
              </a:rPr>
              <a:t>https://s12d.com/lambda-fundamentals</a:t>
            </a:r>
            <a:endParaRPr lang="en-US">
              <a:solidFill>
                <a:schemeClr val="bg1"/>
              </a:solidFill>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45440" y="238125"/>
            <a:ext cx="1990090" cy="57086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Want to Try?</a:t>
            </a:r>
            <a:endParaRPr lang="pt-PT" altLang="en-US" sz="2000" b="1" dirty="0">
              <a:solidFill>
                <a:schemeClr val="bg1"/>
              </a:solidFill>
            </a:endParaRPr>
          </a:p>
        </p:txBody>
      </p:sp>
      <p:sp>
        <p:nvSpPr>
          <p:cNvPr id="6" name="Title 1"/>
          <p:cNvSpPr>
            <a:spLocks noGrp="1"/>
          </p:cNvSpPr>
          <p:nvPr/>
        </p:nvSpPr>
        <p:spPr>
          <a:xfrm>
            <a:off x="345440" y="591820"/>
            <a:ext cx="4968875" cy="570865"/>
          </a:xfrm>
          <a:prstGeom prst="rect">
            <a:avLst/>
          </a:prstGeom>
          <a:noFill/>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1600" b="1" dirty="0">
                <a:solidFill>
                  <a:srgbClr val="527FFF"/>
                </a:solidFill>
              </a:rPr>
              <a:t>Serverless airline – Multiple patterns/practices</a:t>
            </a:r>
            <a:endParaRPr lang="pt-PT" altLang="en-US" sz="1600" b="1" dirty="0">
              <a:solidFill>
                <a:srgbClr val="527FFF"/>
              </a:solidFill>
            </a:endParaRPr>
          </a:p>
        </p:txBody>
      </p:sp>
      <p:pic>
        <p:nvPicPr>
          <p:cNvPr id="4" name="Picture 3"/>
          <p:cNvPicPr>
            <a:picLocks noChangeAspect="1"/>
          </p:cNvPicPr>
          <p:nvPr/>
        </p:nvPicPr>
        <p:blipFill>
          <a:blip r:embed="rId1"/>
          <a:stretch>
            <a:fillRect/>
          </a:stretch>
        </p:blipFill>
        <p:spPr>
          <a:xfrm>
            <a:off x="456565" y="2110105"/>
            <a:ext cx="2472055" cy="2496185"/>
          </a:xfrm>
          <a:prstGeom prst="rect">
            <a:avLst/>
          </a:prstGeom>
        </p:spPr>
      </p:pic>
      <p:pic>
        <p:nvPicPr>
          <p:cNvPr id="7" name="Picture 6"/>
          <p:cNvPicPr>
            <a:picLocks noChangeAspect="1"/>
          </p:cNvPicPr>
          <p:nvPr/>
        </p:nvPicPr>
        <p:blipFill>
          <a:blip r:embed="rId2"/>
          <a:stretch>
            <a:fillRect/>
          </a:stretch>
        </p:blipFill>
        <p:spPr>
          <a:xfrm>
            <a:off x="4305935" y="1619250"/>
            <a:ext cx="7328535" cy="3619500"/>
          </a:xfrm>
          <a:prstGeom prst="rect">
            <a:avLst/>
          </a:prstGeom>
        </p:spPr>
      </p:pic>
      <p:sp>
        <p:nvSpPr>
          <p:cNvPr id="3" name="Rectangles 2"/>
          <p:cNvSpPr/>
          <p:nvPr/>
        </p:nvSpPr>
        <p:spPr>
          <a:xfrm>
            <a:off x="5332095" y="6319520"/>
            <a:ext cx="6320790" cy="35560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8" name="Text Box 7"/>
          <p:cNvSpPr txBox="1"/>
          <p:nvPr/>
        </p:nvSpPr>
        <p:spPr>
          <a:xfrm>
            <a:off x="6152515" y="6359525"/>
            <a:ext cx="4576445" cy="275590"/>
          </a:xfrm>
          <a:prstGeom prst="rect">
            <a:avLst/>
          </a:prstGeom>
          <a:noFill/>
        </p:spPr>
        <p:txBody>
          <a:bodyPr wrap="square" rtlCol="0" anchor="t">
            <a:spAutoFit/>
          </a:bodyPr>
          <a:p>
            <a:r>
              <a:rPr lang="en-US" sz="1200">
                <a:solidFill>
                  <a:schemeClr val="bg1"/>
                </a:solidFill>
              </a:rPr>
              <a:t>https://github.com/aws-samples/aws-serverless-airline-booking</a:t>
            </a:r>
            <a:endParaRPr lang="en-US" sz="1200">
              <a:solidFill>
                <a:schemeClr val="bg1"/>
              </a:solidFill>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45440" y="219075"/>
            <a:ext cx="1990090" cy="57086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Want to Try?</a:t>
            </a:r>
            <a:endParaRPr lang="pt-PT" altLang="en-US" sz="2000" b="1" dirty="0">
              <a:solidFill>
                <a:schemeClr val="bg1"/>
              </a:solidFill>
            </a:endParaRPr>
          </a:p>
        </p:txBody>
      </p:sp>
      <p:sp>
        <p:nvSpPr>
          <p:cNvPr id="6" name="Title 1"/>
          <p:cNvSpPr>
            <a:spLocks noGrp="1"/>
          </p:cNvSpPr>
          <p:nvPr/>
        </p:nvSpPr>
        <p:spPr>
          <a:xfrm>
            <a:off x="345440" y="572770"/>
            <a:ext cx="4968875" cy="570865"/>
          </a:xfrm>
          <a:prstGeom prst="rect">
            <a:avLst/>
          </a:prstGeom>
          <a:noFill/>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1600" b="1" dirty="0">
                <a:solidFill>
                  <a:srgbClr val="527FFF"/>
                </a:solidFill>
              </a:rPr>
              <a:t>CDK - Workshop</a:t>
            </a:r>
            <a:endParaRPr lang="pt-PT" altLang="en-US" sz="1600" b="1" dirty="0">
              <a:solidFill>
                <a:srgbClr val="527FFF"/>
              </a:solidFill>
            </a:endParaRPr>
          </a:p>
        </p:txBody>
      </p:sp>
      <p:sp>
        <p:nvSpPr>
          <p:cNvPr id="3" name="Rectangles 2"/>
          <p:cNvSpPr/>
          <p:nvPr/>
        </p:nvSpPr>
        <p:spPr>
          <a:xfrm>
            <a:off x="8196580" y="6319520"/>
            <a:ext cx="3456305" cy="35560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8" name="Text Box 7"/>
          <p:cNvSpPr txBox="1"/>
          <p:nvPr/>
        </p:nvSpPr>
        <p:spPr>
          <a:xfrm>
            <a:off x="8954135" y="6359525"/>
            <a:ext cx="2210435" cy="275590"/>
          </a:xfrm>
          <a:prstGeom prst="rect">
            <a:avLst/>
          </a:prstGeom>
          <a:noFill/>
        </p:spPr>
        <p:txBody>
          <a:bodyPr wrap="square" rtlCol="0" anchor="t">
            <a:spAutoFit/>
          </a:bodyPr>
          <a:p>
            <a:r>
              <a:rPr lang="en-US" sz="1200">
                <a:solidFill>
                  <a:schemeClr val="bg1"/>
                </a:solidFill>
              </a:rPr>
              <a:t>https://cdkworkshop.com/</a:t>
            </a:r>
            <a:endParaRPr lang="en-US" sz="1200">
              <a:solidFill>
                <a:schemeClr val="bg1"/>
              </a:solidFill>
            </a:endParaRPr>
          </a:p>
        </p:txBody>
      </p:sp>
      <p:pic>
        <p:nvPicPr>
          <p:cNvPr id="5" name="Picture 4"/>
          <p:cNvPicPr>
            <a:picLocks noChangeAspect="1"/>
          </p:cNvPicPr>
          <p:nvPr/>
        </p:nvPicPr>
        <p:blipFill>
          <a:blip r:embed="rId1"/>
          <a:stretch>
            <a:fillRect/>
          </a:stretch>
        </p:blipFill>
        <p:spPr>
          <a:xfrm>
            <a:off x="3357245" y="910590"/>
            <a:ext cx="8295640" cy="4117340"/>
          </a:xfrm>
          <a:prstGeom prst="rect">
            <a:avLst/>
          </a:prstGeom>
        </p:spPr>
      </p:pic>
      <p:pic>
        <p:nvPicPr>
          <p:cNvPr id="9" name="Picture 8"/>
          <p:cNvPicPr>
            <a:picLocks noChangeAspect="1"/>
          </p:cNvPicPr>
          <p:nvPr/>
        </p:nvPicPr>
        <p:blipFill>
          <a:blip r:embed="rId2"/>
          <a:stretch>
            <a:fillRect/>
          </a:stretch>
        </p:blipFill>
        <p:spPr>
          <a:xfrm>
            <a:off x="456565" y="1864360"/>
            <a:ext cx="2422525" cy="240982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50520" y="245803"/>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Serverless Explanained : AWS Operational Responsibility Model</a:t>
            </a:r>
            <a:endParaRPr lang="pt-PT" altLang="en-US" sz="2000" b="1" dirty="0">
              <a:solidFill>
                <a:schemeClr val="bg1"/>
              </a:solidFill>
            </a:endParaRPr>
          </a:p>
        </p:txBody>
      </p:sp>
      <p:pic>
        <p:nvPicPr>
          <p:cNvPr id="3" name="Picture 2"/>
          <p:cNvPicPr>
            <a:picLocks noChangeAspect="1"/>
          </p:cNvPicPr>
          <p:nvPr/>
        </p:nvPicPr>
        <p:blipFill>
          <a:blip r:embed="rId1"/>
          <a:stretch>
            <a:fillRect/>
          </a:stretch>
        </p:blipFill>
        <p:spPr>
          <a:xfrm>
            <a:off x="495300" y="1047750"/>
            <a:ext cx="8131810" cy="4255770"/>
          </a:xfrm>
          <a:prstGeom prst="rect">
            <a:avLst/>
          </a:prstGeom>
        </p:spPr>
      </p:pic>
      <p:pic>
        <p:nvPicPr>
          <p:cNvPr id="2" name="Picture 1"/>
          <p:cNvPicPr>
            <a:picLocks noChangeAspect="1"/>
          </p:cNvPicPr>
          <p:nvPr/>
        </p:nvPicPr>
        <p:blipFill>
          <a:blip r:embed="rId2"/>
          <a:stretch>
            <a:fillRect/>
          </a:stretch>
        </p:blipFill>
        <p:spPr>
          <a:xfrm>
            <a:off x="9042400" y="1047750"/>
            <a:ext cx="2638425" cy="2600325"/>
          </a:xfrm>
          <a:prstGeom prst="rect">
            <a:avLst/>
          </a:prstGeom>
        </p:spPr>
      </p:pic>
      <p:sp>
        <p:nvSpPr>
          <p:cNvPr id="6" name="Rectangles 5"/>
          <p:cNvSpPr/>
          <p:nvPr/>
        </p:nvSpPr>
        <p:spPr>
          <a:xfrm>
            <a:off x="1563370" y="6325870"/>
            <a:ext cx="10292080" cy="35560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 name="Text Box 6"/>
          <p:cNvSpPr txBox="1"/>
          <p:nvPr/>
        </p:nvSpPr>
        <p:spPr>
          <a:xfrm>
            <a:off x="1679575" y="6382385"/>
            <a:ext cx="10142855" cy="275590"/>
          </a:xfrm>
          <a:prstGeom prst="rect">
            <a:avLst/>
          </a:prstGeom>
          <a:noFill/>
        </p:spPr>
        <p:txBody>
          <a:bodyPr wrap="square" rtlCol="0" anchor="t">
            <a:spAutoFit/>
          </a:bodyPr>
          <a:p>
            <a:r>
              <a:rPr lang="en-US" sz="1200">
                <a:solidFill>
                  <a:schemeClr val="bg1"/>
                </a:solidFill>
                <a:sym typeface="+mn-ea"/>
              </a:rPr>
              <a:t>https://d1.awsstatic.com/events/reinvent/2019/REPEAT_3_Serverless_architectural_patterns_and_best_practices_ARC307-R3.pdf</a:t>
            </a:r>
            <a:endParaRPr lang="en-US" sz="1200">
              <a:solidFill>
                <a:schemeClr val="bg1"/>
              </a:solidFill>
            </a:endParaRPr>
          </a:p>
        </p:txBody>
      </p:sp>
      <p:sp>
        <p:nvSpPr>
          <p:cNvPr id="5" name="Rectangles 4"/>
          <p:cNvSpPr/>
          <p:nvPr/>
        </p:nvSpPr>
        <p:spPr>
          <a:xfrm>
            <a:off x="440690" y="635000"/>
            <a:ext cx="822960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45440" y="314325"/>
            <a:ext cx="1990090" cy="57086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Want to Try?</a:t>
            </a:r>
            <a:endParaRPr lang="pt-PT" altLang="en-US" sz="2000" b="1" dirty="0">
              <a:solidFill>
                <a:schemeClr val="bg1"/>
              </a:solidFill>
            </a:endParaRPr>
          </a:p>
        </p:txBody>
      </p:sp>
      <p:sp>
        <p:nvSpPr>
          <p:cNvPr id="6" name="Title 1"/>
          <p:cNvSpPr>
            <a:spLocks noGrp="1"/>
          </p:cNvSpPr>
          <p:nvPr/>
        </p:nvSpPr>
        <p:spPr>
          <a:xfrm>
            <a:off x="345440" y="668020"/>
            <a:ext cx="1691640" cy="370205"/>
          </a:xfrm>
          <a:prstGeom prst="rect">
            <a:avLst/>
          </a:prstGeom>
          <a:noFill/>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1600" b="1" dirty="0">
                <a:solidFill>
                  <a:srgbClr val="527FFF"/>
                </a:solidFill>
              </a:rPr>
              <a:t>CDK Patterns</a:t>
            </a:r>
            <a:endParaRPr lang="pt-PT" altLang="en-US" sz="1600" b="1" dirty="0">
              <a:solidFill>
                <a:srgbClr val="527FFF"/>
              </a:solidFill>
            </a:endParaRPr>
          </a:p>
        </p:txBody>
      </p:sp>
      <p:sp>
        <p:nvSpPr>
          <p:cNvPr id="3" name="Rectangles 2"/>
          <p:cNvSpPr/>
          <p:nvPr/>
        </p:nvSpPr>
        <p:spPr>
          <a:xfrm>
            <a:off x="9466580" y="6319520"/>
            <a:ext cx="2186305" cy="35560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8" name="Text Box 7"/>
          <p:cNvSpPr txBox="1"/>
          <p:nvPr/>
        </p:nvSpPr>
        <p:spPr>
          <a:xfrm>
            <a:off x="9606280" y="6359525"/>
            <a:ext cx="2009140" cy="275590"/>
          </a:xfrm>
          <a:prstGeom prst="rect">
            <a:avLst/>
          </a:prstGeom>
          <a:noFill/>
        </p:spPr>
        <p:txBody>
          <a:bodyPr wrap="square" rtlCol="0" anchor="t">
            <a:spAutoFit/>
          </a:bodyPr>
          <a:p>
            <a:r>
              <a:rPr lang="en-US" sz="1200">
                <a:solidFill>
                  <a:schemeClr val="bg1"/>
                </a:solidFill>
              </a:rPr>
              <a:t>https://cdkpatterns.com/</a:t>
            </a:r>
            <a:endParaRPr lang="en-US" sz="1200">
              <a:solidFill>
                <a:schemeClr val="bg1"/>
              </a:solidFill>
            </a:endParaRPr>
          </a:p>
        </p:txBody>
      </p:sp>
      <p:pic>
        <p:nvPicPr>
          <p:cNvPr id="4" name="Picture 3"/>
          <p:cNvPicPr>
            <a:picLocks noChangeAspect="1"/>
          </p:cNvPicPr>
          <p:nvPr/>
        </p:nvPicPr>
        <p:blipFill>
          <a:blip r:embed="rId1"/>
          <a:stretch>
            <a:fillRect/>
          </a:stretch>
        </p:blipFill>
        <p:spPr>
          <a:xfrm>
            <a:off x="423545" y="1986280"/>
            <a:ext cx="2170430" cy="2159635"/>
          </a:xfrm>
          <a:prstGeom prst="rect">
            <a:avLst/>
          </a:prstGeom>
        </p:spPr>
      </p:pic>
      <p:pic>
        <p:nvPicPr>
          <p:cNvPr id="7" name="Picture 6"/>
          <p:cNvPicPr>
            <a:picLocks noChangeAspect="1"/>
          </p:cNvPicPr>
          <p:nvPr/>
        </p:nvPicPr>
        <p:blipFill>
          <a:blip r:embed="rId2"/>
          <a:stretch>
            <a:fillRect/>
          </a:stretch>
        </p:blipFill>
        <p:spPr>
          <a:xfrm>
            <a:off x="2823210" y="628015"/>
            <a:ext cx="8893175" cy="4779010"/>
          </a:xfrm>
          <a:prstGeom prst="rect">
            <a:avLst/>
          </a:prstGeom>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45440" y="314325"/>
            <a:ext cx="1990090" cy="57086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Want to Try?</a:t>
            </a:r>
            <a:endParaRPr lang="pt-PT" altLang="en-US" sz="2000" b="1" dirty="0">
              <a:solidFill>
                <a:schemeClr val="bg1"/>
              </a:solidFill>
            </a:endParaRPr>
          </a:p>
        </p:txBody>
      </p:sp>
      <p:sp>
        <p:nvSpPr>
          <p:cNvPr id="6" name="Title 1"/>
          <p:cNvSpPr>
            <a:spLocks noGrp="1"/>
          </p:cNvSpPr>
          <p:nvPr/>
        </p:nvSpPr>
        <p:spPr>
          <a:xfrm>
            <a:off x="345440" y="668020"/>
            <a:ext cx="1691640" cy="370205"/>
          </a:xfrm>
          <a:prstGeom prst="rect">
            <a:avLst/>
          </a:prstGeom>
          <a:noFill/>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1600" b="1" dirty="0">
                <a:solidFill>
                  <a:srgbClr val="527FFF"/>
                </a:solidFill>
              </a:rPr>
              <a:t>handson.cloud</a:t>
            </a:r>
            <a:endParaRPr lang="pt-PT" altLang="en-US" sz="1600" b="1" dirty="0">
              <a:solidFill>
                <a:srgbClr val="527FFF"/>
              </a:solidFill>
            </a:endParaRPr>
          </a:p>
        </p:txBody>
      </p:sp>
      <p:sp>
        <p:nvSpPr>
          <p:cNvPr id="3" name="Rectangles 2"/>
          <p:cNvSpPr/>
          <p:nvPr/>
        </p:nvSpPr>
        <p:spPr>
          <a:xfrm>
            <a:off x="9466580" y="6319520"/>
            <a:ext cx="2186305" cy="35560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8" name="Text Box 7"/>
          <p:cNvSpPr txBox="1"/>
          <p:nvPr/>
        </p:nvSpPr>
        <p:spPr>
          <a:xfrm>
            <a:off x="9606280" y="6359525"/>
            <a:ext cx="2009140" cy="275590"/>
          </a:xfrm>
          <a:prstGeom prst="rect">
            <a:avLst/>
          </a:prstGeom>
          <a:noFill/>
        </p:spPr>
        <p:txBody>
          <a:bodyPr wrap="square" rtlCol="0" anchor="t">
            <a:spAutoFit/>
          </a:bodyPr>
          <a:p>
            <a:r>
              <a:rPr lang="en-US" sz="1200">
                <a:solidFill>
                  <a:schemeClr val="bg1"/>
                </a:solidFill>
              </a:rPr>
              <a:t>https://hands-on.cloud/</a:t>
            </a:r>
            <a:endParaRPr lang="en-US" sz="1200">
              <a:solidFill>
                <a:schemeClr val="bg1"/>
              </a:solidFill>
            </a:endParaRPr>
          </a:p>
        </p:txBody>
      </p:sp>
      <p:pic>
        <p:nvPicPr>
          <p:cNvPr id="5" name="Picture 4"/>
          <p:cNvPicPr>
            <a:picLocks noChangeAspect="1"/>
          </p:cNvPicPr>
          <p:nvPr/>
        </p:nvPicPr>
        <p:blipFill>
          <a:blip r:embed="rId1"/>
          <a:stretch>
            <a:fillRect/>
          </a:stretch>
        </p:blipFill>
        <p:spPr>
          <a:xfrm>
            <a:off x="345440" y="998220"/>
            <a:ext cx="10730865" cy="5187950"/>
          </a:xfrm>
          <a:prstGeom prst="rect">
            <a:avLst/>
          </a:prstGeom>
        </p:spPr>
      </p:pic>
      <p:pic>
        <p:nvPicPr>
          <p:cNvPr id="2" name="Picture 1"/>
          <p:cNvPicPr>
            <a:picLocks noChangeAspect="1"/>
          </p:cNvPicPr>
          <p:nvPr/>
        </p:nvPicPr>
        <p:blipFill>
          <a:blip r:embed="rId2"/>
          <a:stretch>
            <a:fillRect/>
          </a:stretch>
        </p:blipFill>
        <p:spPr>
          <a:xfrm>
            <a:off x="9403715" y="981075"/>
            <a:ext cx="2468245" cy="2437130"/>
          </a:xfrm>
          <a:prstGeom prst="rect">
            <a:avLst/>
          </a:prstGeom>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8" name="Text Box 7"/>
          <p:cNvSpPr txBox="1"/>
          <p:nvPr/>
        </p:nvSpPr>
        <p:spPr>
          <a:xfrm>
            <a:off x="615950" y="1075690"/>
            <a:ext cx="5459095" cy="645160"/>
          </a:xfrm>
          <a:prstGeom prst="rect">
            <a:avLst/>
          </a:prstGeom>
          <a:noFill/>
        </p:spPr>
        <p:txBody>
          <a:bodyPr wrap="none" rtlCol="0">
            <a:spAutoFit/>
          </a:bodyPr>
          <a:p>
            <a:pPr algn="l"/>
            <a:r>
              <a:rPr lang="en-US">
                <a:sym typeface="+mn-ea"/>
                <a:hlinkClick r:id="rId1" action="ppaction://hlinkfile"/>
              </a:rPr>
              <a:t>https://cdkworkshop.com</a:t>
            </a:r>
            <a:r>
              <a:rPr lang="en-US">
                <a:solidFill>
                  <a:schemeClr val="bg1"/>
                </a:solidFill>
              </a:rPr>
              <a:t> </a:t>
            </a:r>
            <a:endParaRPr lang="en-US">
              <a:solidFill>
                <a:schemeClr val="bg1"/>
              </a:solidFill>
            </a:endParaRPr>
          </a:p>
          <a:p>
            <a:pPr algn="l"/>
            <a:r>
              <a:rPr lang="en-US">
                <a:sym typeface="+mn-ea"/>
                <a:hlinkClick r:id="rId2" action="ppaction://hlinkfile"/>
              </a:rPr>
              <a:t>https://github.com/aws-samples/aws-cdk-examples</a:t>
            </a:r>
            <a:endParaRPr lang="pt-PT" altLang="en-US">
              <a:solidFill>
                <a:schemeClr val="bg1"/>
              </a:solidFill>
            </a:endParaRPr>
          </a:p>
        </p:txBody>
      </p:sp>
      <p:sp>
        <p:nvSpPr>
          <p:cNvPr id="9" name="Text Box 8"/>
          <p:cNvSpPr txBox="1"/>
          <p:nvPr/>
        </p:nvSpPr>
        <p:spPr>
          <a:xfrm>
            <a:off x="5628640" y="1127760"/>
            <a:ext cx="309880" cy="645160"/>
          </a:xfrm>
          <a:prstGeom prst="rect">
            <a:avLst/>
          </a:prstGeom>
          <a:noFill/>
        </p:spPr>
        <p:txBody>
          <a:bodyPr wrap="none" rtlCol="0">
            <a:spAutoFit/>
          </a:bodyPr>
          <a:p>
            <a:pPr algn="l"/>
            <a:endParaRPr lang="en-US"/>
          </a:p>
          <a:p>
            <a:pPr algn="l"/>
            <a:endParaRPr lang="en-US"/>
          </a:p>
        </p:txBody>
      </p:sp>
      <p:sp>
        <p:nvSpPr>
          <p:cNvPr id="10" name="Text Box 9"/>
          <p:cNvSpPr txBox="1"/>
          <p:nvPr/>
        </p:nvSpPr>
        <p:spPr>
          <a:xfrm>
            <a:off x="340995" y="168910"/>
            <a:ext cx="1953260" cy="460375"/>
          </a:xfrm>
          <a:prstGeom prst="rect">
            <a:avLst/>
          </a:prstGeom>
          <a:noFill/>
        </p:spPr>
        <p:txBody>
          <a:bodyPr wrap="none" rtlCol="0">
            <a:spAutoFit/>
          </a:bodyPr>
          <a:p>
            <a:r>
              <a:rPr lang="pt-PT" altLang="en-US" sz="2400" b="1">
                <a:solidFill>
                  <a:schemeClr val="bg1"/>
                </a:solidFill>
              </a:rPr>
              <a:t>Resources</a:t>
            </a:r>
            <a:endParaRPr lang="pt-PT" altLang="en-US" sz="2400" b="1">
              <a:solidFill>
                <a:schemeClr val="bg1"/>
              </a:solidFill>
            </a:endParaRPr>
          </a:p>
        </p:txBody>
      </p:sp>
      <p:sp>
        <p:nvSpPr>
          <p:cNvPr id="3" name="Text Box 2"/>
          <p:cNvSpPr txBox="1"/>
          <p:nvPr/>
        </p:nvSpPr>
        <p:spPr>
          <a:xfrm>
            <a:off x="615950" y="1649095"/>
            <a:ext cx="10741660" cy="4523105"/>
          </a:xfrm>
          <a:prstGeom prst="rect">
            <a:avLst/>
          </a:prstGeom>
          <a:noFill/>
        </p:spPr>
        <p:txBody>
          <a:bodyPr wrap="square" rtlCol="0" anchor="t">
            <a:spAutoFit/>
          </a:bodyPr>
          <a:p>
            <a:r>
              <a:rPr lang="en-US">
                <a:hlinkClick r:id="rId3" action="ppaction://hlinkfile"/>
              </a:rPr>
              <a:t>https://docs.aws.amazon.com/cli/latest/userguide/getting-started-install.html</a:t>
            </a:r>
            <a:endParaRPr lang="en-US"/>
          </a:p>
          <a:p>
            <a:r>
              <a:rPr lang="en-US">
                <a:hlinkClick r:id="rId4" action="ppaction://hlinkfile"/>
              </a:rPr>
              <a:t>https://aws.amazon.com/pt/developer/language/java/</a:t>
            </a:r>
            <a:endParaRPr lang="en-US"/>
          </a:p>
          <a:p>
            <a:r>
              <a:rPr lang="en-US">
                <a:hlinkClick r:id="rId5" action="ppaction://hlinkfile"/>
              </a:rPr>
              <a:t>https://docs.aws.amazon.com/toolkit-for-jetbrains/latest/userguide/setup-toolkit.html</a:t>
            </a:r>
            <a:endParaRPr lang="en-US"/>
          </a:p>
          <a:p>
            <a:r>
              <a:rPr lang="en-US">
                <a:hlinkClick r:id="rId6" action="ppaction://hlinkfile"/>
              </a:rPr>
              <a:t>https://aws.amazon.com/pt/intellij/</a:t>
            </a:r>
            <a:endParaRPr lang="en-US"/>
          </a:p>
          <a:p>
            <a:r>
              <a:rPr lang="en-US">
                <a:hlinkClick r:id="rId7" action="ppaction://hlinkfile"/>
              </a:rPr>
              <a:t>https://docs.aws.amazon.com/code-library/latest/ug/java_2_code_examples.html</a:t>
            </a:r>
            <a:endParaRPr lang="en-US"/>
          </a:p>
          <a:p>
            <a:r>
              <a:rPr lang="en-US">
                <a:hlinkClick r:id="rId8" action="ppaction://hlinkfile"/>
              </a:rPr>
              <a:t>https://docs.aws.amazon.com/pt_br/prescriptive-guidance/latest/patterns/deploy-a-ci-cd-pipeline-for-java-microservices-on-amazon-ecs.html</a:t>
            </a:r>
            <a:endParaRPr lang="en-US"/>
          </a:p>
          <a:p>
            <a:r>
              <a:rPr lang="en-US">
                <a:hlinkClick r:id="rId9" action="ppaction://hlinkfile"/>
              </a:rPr>
              <a:t>https://docs.aws.amazon.com/lambda/latest/dg/lambda-java.html</a:t>
            </a:r>
            <a:endParaRPr lang="en-US"/>
          </a:p>
          <a:p>
            <a:r>
              <a:rPr lang="en-US">
                <a:hlinkClick r:id="rId10" action="ppaction://hlinkfile"/>
              </a:rPr>
              <a:t>https://aws.amazon.com/pt/blogs/compute/java-17-runtime-now-available-on-aws-lambda/</a:t>
            </a:r>
            <a:endParaRPr lang="en-US"/>
          </a:p>
          <a:p>
            <a:r>
              <a:rPr lang="en-US">
                <a:hlinkClick r:id="rId11" action="ppaction://hlinkfile"/>
              </a:rPr>
              <a:t>https://www.slideshare.net/AmazonWebServices/java-on-aws</a:t>
            </a:r>
            <a:endParaRPr lang="en-US"/>
          </a:p>
          <a:p>
            <a:r>
              <a:rPr lang="en-US">
                <a:hlinkClick r:id="rId12" action="ppaction://hlinkfile"/>
              </a:rPr>
              <a:t>https://www.jrebel.com/blog/aws-java-application-setup</a:t>
            </a:r>
            <a:endParaRPr lang="en-US"/>
          </a:p>
          <a:p>
            <a:r>
              <a:rPr lang="en-US">
                <a:hlinkClick r:id="rId13" action="ppaction://hlinkfile"/>
              </a:rPr>
              <a:t>https://www.slideshare.net/VadymKazulkin/adopting-java-for-the-serverless-world-at-jax-2022</a:t>
            </a:r>
            <a:endParaRPr lang="en-US"/>
          </a:p>
          <a:p>
            <a:r>
              <a:rPr lang="en-US">
                <a:hlinkClick r:id="rId14" action="ppaction://hlinkfile"/>
              </a:rPr>
              <a:t>https://towardsaws.com/deploy-spring-boot-application-to-aws-ec2-using-docker-f359e7ad2026</a:t>
            </a:r>
            <a:endParaRPr lang="en-US"/>
          </a:p>
          <a:p>
            <a:r>
              <a:rPr lang="en-US">
                <a:hlinkClick r:id="rId15" action="ppaction://hlinkfile"/>
              </a:rPr>
              <a:t>https://aws.amazon.com/pt/blogs/developer/stepfunctions-fluent-api/</a:t>
            </a:r>
            <a:endParaRPr lang="en-US">
              <a:hlinkClick r:id="rId15" action="ppaction://hlinkfile"/>
            </a:endParaRPr>
          </a:p>
          <a:p>
            <a:r>
              <a:rPr lang="en-US">
                <a:hlinkClick r:id="rId16" action="ppaction://hlinkfile"/>
              </a:rPr>
              <a:t>https://aws.amazon.com/blogs/compute/java-17-runtime-now-available-on-aws-lambda/</a:t>
            </a:r>
            <a:endParaRPr lang="en-US"/>
          </a:p>
          <a:p>
            <a:r>
              <a:rPr lang="en-US">
                <a:hlinkClick r:id="rId17" action="ppaction://hlinkfile"/>
              </a:rPr>
              <a:t>https://docs.aws.amazon.com/lambda/latest/dg/snapstart.html</a:t>
            </a:r>
            <a:endParaRPr lang="en-US"/>
          </a:p>
        </p:txBody>
      </p:sp>
      <p:sp>
        <p:nvSpPr>
          <p:cNvPr id="15" name="Rectangles 14"/>
          <p:cNvSpPr/>
          <p:nvPr/>
        </p:nvSpPr>
        <p:spPr>
          <a:xfrm>
            <a:off x="450215" y="558800"/>
            <a:ext cx="20025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31" name="Picture 30" descr="22041818-removebg-preview"/>
          <p:cNvPicPr>
            <a:picLocks noChangeAspect="1"/>
          </p:cNvPicPr>
          <p:nvPr/>
        </p:nvPicPr>
        <p:blipFill>
          <a:blip r:embed="rId1"/>
          <a:stretch>
            <a:fillRect/>
          </a:stretch>
        </p:blipFill>
        <p:spPr>
          <a:xfrm>
            <a:off x="9282430" y="342265"/>
            <a:ext cx="2280285" cy="2280285"/>
          </a:xfrm>
          <a:prstGeom prst="rect">
            <a:avLst/>
          </a:prstGeom>
        </p:spPr>
      </p:pic>
      <p:sp>
        <p:nvSpPr>
          <p:cNvPr id="3" name="Text Placeholder 2"/>
          <p:cNvSpPr>
            <a:spLocks noGrp="1"/>
          </p:cNvSpPr>
          <p:nvPr>
            <p:ph type="body" sz="quarter" idx="10"/>
          </p:nvPr>
        </p:nvSpPr>
        <p:spPr>
          <a:xfrm>
            <a:off x="385445" y="1321435"/>
            <a:ext cx="4933950" cy="365125"/>
          </a:xfrm>
        </p:spPr>
        <p:txBody>
          <a:bodyPr vert="horz" lIns="91440" tIns="45720" rIns="91440" bIns="45720" rtlCol="0" anchor="t">
            <a:noAutofit/>
          </a:bodyPr>
          <a:p>
            <a:pPr marL="0" indent="0" algn="l">
              <a:buNone/>
            </a:pPr>
            <a:r>
              <a:rPr lang="en-GB" dirty="0">
                <a:solidFill>
                  <a:srgbClr val="527FFF"/>
                </a:solidFill>
                <a:ea typeface="Amazon Ember"/>
                <a:cs typeface="Amazon Ember"/>
              </a:rPr>
              <a:t>Weder Mariano de Sousa</a:t>
            </a:r>
            <a:endParaRPr lang="en-GB" dirty="0">
              <a:solidFill>
                <a:srgbClr val="527FFF"/>
              </a:solidFill>
              <a:ea typeface="Amazon Ember"/>
              <a:cs typeface="Amazon Ember"/>
            </a:endParaRPr>
          </a:p>
        </p:txBody>
      </p:sp>
      <p:sp>
        <p:nvSpPr>
          <p:cNvPr id="5" name="Text Placeholder 4"/>
          <p:cNvSpPr>
            <a:spLocks noGrp="1"/>
          </p:cNvSpPr>
          <p:nvPr/>
        </p:nvSpPr>
        <p:spPr>
          <a:xfrm>
            <a:off x="335915" y="3182620"/>
            <a:ext cx="4668520" cy="463550"/>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0"/>
              </a:spcBef>
              <a:spcAft>
                <a:spcPts val="300"/>
              </a:spcAft>
              <a:buSzPct val="90000"/>
              <a:buFont typeface="Amazon Ember" panose="020B0603020204020204" pitchFamily="34" charset="0"/>
              <a:buNone/>
              <a:defRPr sz="16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0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600"/>
              </a:spcAft>
              <a:buSzPct val="90000"/>
              <a:buFont typeface="Amazon Ember" panose="020B0603020204020204" pitchFamily="34" charset="0"/>
              <a:buChar char="–"/>
              <a:defRPr sz="18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600"/>
              </a:spcAft>
              <a:buFont typeface="Amazon Ember" panose="020B0603020204020204" pitchFamily="34" charset="0"/>
              <a:buChar char="•"/>
              <a:defRPr sz="16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600"/>
              </a:spcAft>
              <a:buFont typeface="Amazon Ember" panose="020B0603020204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r>
              <a:rPr sz="1800" dirty="0">
                <a:solidFill>
                  <a:schemeClr val="bg1"/>
                </a:solidFill>
                <a:ea typeface="Amazon Ember"/>
                <a:cs typeface="Amazon Ember"/>
              </a:rPr>
              <a:t>Post</a:t>
            </a:r>
            <a:r>
              <a:rPr lang="pt-PT" sz="1800" dirty="0">
                <a:solidFill>
                  <a:schemeClr val="bg1"/>
                </a:solidFill>
                <a:ea typeface="Amazon Ember"/>
                <a:cs typeface="Amazon Ember"/>
              </a:rPr>
              <a:t> G</a:t>
            </a:r>
            <a:r>
              <a:rPr sz="1800" dirty="0">
                <a:solidFill>
                  <a:schemeClr val="bg1"/>
                </a:solidFill>
                <a:ea typeface="Amazon Ember"/>
                <a:cs typeface="Amazon Ember"/>
              </a:rPr>
              <a:t>raduate in</a:t>
            </a:r>
            <a:r>
              <a:rPr lang="pt-PT" sz="1800" b="1" dirty="0">
                <a:solidFill>
                  <a:schemeClr val="bg1"/>
                </a:solidFill>
                <a:ea typeface="Amazon Ember"/>
                <a:cs typeface="Amazon Ember"/>
              </a:rPr>
              <a:t> </a:t>
            </a:r>
            <a:r>
              <a:rPr sz="1800" b="1" dirty="0">
                <a:solidFill>
                  <a:srgbClr val="D34BD9"/>
                </a:solidFill>
                <a:ea typeface="Amazon Ember"/>
                <a:cs typeface="Amazon Ember"/>
              </a:rPr>
              <a:t>Midias UFG</a:t>
            </a:r>
            <a:endParaRPr sz="1800" dirty="0">
              <a:solidFill>
                <a:schemeClr val="bg1"/>
              </a:solidFill>
              <a:ea typeface="Amazon Ember"/>
              <a:cs typeface="Amazon Ember"/>
            </a:endParaRPr>
          </a:p>
          <a:p>
            <a:endParaRPr sz="1800" dirty="0">
              <a:solidFill>
                <a:schemeClr val="bg1"/>
              </a:solidFill>
              <a:ea typeface="Amazon Ember"/>
              <a:cs typeface="Amazon Ember"/>
            </a:endParaRPr>
          </a:p>
        </p:txBody>
      </p:sp>
      <p:pic>
        <p:nvPicPr>
          <p:cNvPr id="8" name="Picture 7"/>
          <p:cNvPicPr>
            <a:picLocks noChangeAspect="1"/>
          </p:cNvPicPr>
          <p:nvPr/>
        </p:nvPicPr>
        <p:blipFill>
          <a:blip r:embed="rId2"/>
          <a:stretch>
            <a:fillRect/>
          </a:stretch>
        </p:blipFill>
        <p:spPr>
          <a:xfrm>
            <a:off x="8975090" y="2030095"/>
            <a:ext cx="953135" cy="953135"/>
          </a:xfrm>
          <a:prstGeom prst="rect">
            <a:avLst/>
          </a:prstGeom>
        </p:spPr>
      </p:pic>
      <p:sp>
        <p:nvSpPr>
          <p:cNvPr id="9" name="Text Box 8"/>
          <p:cNvSpPr txBox="1"/>
          <p:nvPr/>
        </p:nvSpPr>
        <p:spPr>
          <a:xfrm>
            <a:off x="6650355" y="3277870"/>
            <a:ext cx="4911725" cy="337185"/>
          </a:xfrm>
          <a:prstGeom prst="rect">
            <a:avLst/>
          </a:prstGeom>
          <a:noFill/>
        </p:spPr>
        <p:txBody>
          <a:bodyPr wrap="none" rtlCol="0">
            <a:spAutoFit/>
          </a:bodyPr>
          <a:p>
            <a:pPr algn="l"/>
            <a:r>
              <a:rPr lang="en-US" sz="1600" dirty="0" err="1" smtClean="0">
                <a:solidFill>
                  <a:schemeClr val="bg1"/>
                </a:solidFill>
              </a:rPr>
              <a:t>https://www.linkedin.com/in/wedermarianodesousa/</a:t>
            </a:r>
            <a:endParaRPr lang="en-US" sz="1600" dirty="0" err="1" smtClean="0">
              <a:solidFill>
                <a:schemeClr val="bg1"/>
              </a:solidFill>
            </a:endParaRPr>
          </a:p>
        </p:txBody>
      </p:sp>
      <p:pic>
        <p:nvPicPr>
          <p:cNvPr id="10" name="Picture 9"/>
          <p:cNvPicPr/>
          <p:nvPr/>
        </p:nvPicPr>
        <p:blipFill>
          <a:blip r:embed="rId3"/>
          <a:stretch>
            <a:fillRect/>
          </a:stretch>
        </p:blipFill>
        <p:spPr>
          <a:xfrm>
            <a:off x="10984865" y="4507865"/>
            <a:ext cx="1179576" cy="1179576"/>
          </a:xfrm>
          <a:prstGeom prst="rect">
            <a:avLst/>
          </a:prstGeom>
        </p:spPr>
      </p:pic>
      <p:pic>
        <p:nvPicPr>
          <p:cNvPr id="11" name="Picture 10"/>
          <p:cNvPicPr/>
          <p:nvPr/>
        </p:nvPicPr>
        <p:blipFill>
          <a:blip r:embed="rId4"/>
          <a:stretch>
            <a:fillRect/>
          </a:stretch>
        </p:blipFill>
        <p:spPr>
          <a:xfrm>
            <a:off x="9004935" y="4507865"/>
            <a:ext cx="1179576" cy="1179576"/>
          </a:xfrm>
          <a:prstGeom prst="rect">
            <a:avLst/>
          </a:prstGeom>
        </p:spPr>
      </p:pic>
      <p:pic>
        <p:nvPicPr>
          <p:cNvPr id="12" name="Picture 11"/>
          <p:cNvPicPr/>
          <p:nvPr/>
        </p:nvPicPr>
        <p:blipFill>
          <a:blip r:embed="rId5"/>
          <a:srcRect l="-768" r="-768"/>
          <a:stretch>
            <a:fillRect/>
          </a:stretch>
        </p:blipFill>
        <p:spPr>
          <a:xfrm>
            <a:off x="9994265" y="4488815"/>
            <a:ext cx="1179576" cy="1179576"/>
          </a:xfrm>
          <a:prstGeom prst="rect">
            <a:avLst/>
          </a:prstGeom>
        </p:spPr>
      </p:pic>
      <p:sp>
        <p:nvSpPr>
          <p:cNvPr id="24" name="Text Box 23"/>
          <p:cNvSpPr txBox="1"/>
          <p:nvPr/>
        </p:nvSpPr>
        <p:spPr>
          <a:xfrm>
            <a:off x="1142365" y="4178935"/>
            <a:ext cx="1757045" cy="737235"/>
          </a:xfrm>
          <a:prstGeom prst="rect">
            <a:avLst/>
          </a:prstGeom>
          <a:noFill/>
        </p:spPr>
        <p:txBody>
          <a:bodyPr wrap="square" rtlCol="0" anchor="t">
            <a:spAutoFit/>
          </a:bodyPr>
          <a:p>
            <a:pPr algn="l"/>
            <a:r>
              <a:rPr lang="en-US" sz="1400" b="1" dirty="0" err="1" smtClean="0">
                <a:solidFill>
                  <a:schemeClr val="bg1"/>
                </a:solidFill>
              </a:rPr>
              <a:t>AWS User </a:t>
            </a:r>
            <a:endParaRPr lang="en-US" sz="1400" b="1" dirty="0" err="1" smtClean="0">
              <a:solidFill>
                <a:schemeClr val="bg1"/>
              </a:solidFill>
            </a:endParaRPr>
          </a:p>
          <a:p>
            <a:pPr algn="l"/>
            <a:r>
              <a:rPr lang="en-US" sz="1400" b="1" dirty="0" err="1" smtClean="0">
                <a:solidFill>
                  <a:schemeClr val="bg1"/>
                </a:solidFill>
              </a:rPr>
              <a:t>Group </a:t>
            </a:r>
            <a:r>
              <a:rPr lang="pt-PT" altLang="en-US" sz="1400" b="1" dirty="0" err="1" smtClean="0">
                <a:solidFill>
                  <a:schemeClr val="bg1"/>
                </a:solidFill>
              </a:rPr>
              <a:t>Anápolis</a:t>
            </a:r>
            <a:endParaRPr lang="pt-PT" altLang="en-US" sz="1400" b="1" dirty="0" err="1" smtClean="0">
              <a:solidFill>
                <a:schemeClr val="bg1"/>
              </a:solidFill>
            </a:endParaRPr>
          </a:p>
          <a:p>
            <a:pPr algn="l"/>
            <a:r>
              <a:rPr lang="pt-PT" altLang="en-US" sz="1400" b="1" dirty="0" err="1" smtClean="0">
                <a:solidFill>
                  <a:schemeClr val="bg1"/>
                </a:solidFill>
                <a:sym typeface="+mn-ea"/>
              </a:rPr>
              <a:t>Leader</a:t>
            </a:r>
            <a:endParaRPr lang="pt-PT" altLang="en-US" sz="1400" b="1" dirty="0" err="1" smtClean="0">
              <a:solidFill>
                <a:schemeClr val="bg1"/>
              </a:solidFill>
            </a:endParaRPr>
          </a:p>
        </p:txBody>
      </p:sp>
      <p:sp>
        <p:nvSpPr>
          <p:cNvPr id="29" name="Text Box 28"/>
          <p:cNvSpPr txBox="1"/>
          <p:nvPr/>
        </p:nvSpPr>
        <p:spPr>
          <a:xfrm>
            <a:off x="6657340" y="3583940"/>
            <a:ext cx="2733040" cy="337185"/>
          </a:xfrm>
          <a:prstGeom prst="rect">
            <a:avLst/>
          </a:prstGeom>
          <a:noFill/>
        </p:spPr>
        <p:txBody>
          <a:bodyPr wrap="none" rtlCol="0">
            <a:spAutoFit/>
          </a:bodyPr>
          <a:p>
            <a:pPr algn="l"/>
            <a:r>
              <a:rPr lang="en-US" sz="1600" dirty="0" err="1" smtClean="0">
                <a:solidFill>
                  <a:schemeClr val="bg1"/>
                </a:solidFill>
              </a:rPr>
              <a:t>https://github.com/weder96</a:t>
            </a:r>
            <a:endParaRPr lang="en-US" sz="1600" dirty="0" err="1" smtClean="0">
              <a:solidFill>
                <a:schemeClr val="bg1"/>
              </a:solidFill>
            </a:endParaRPr>
          </a:p>
        </p:txBody>
      </p:sp>
      <p:sp>
        <p:nvSpPr>
          <p:cNvPr id="7" name="Text Box 6"/>
          <p:cNvSpPr txBox="1"/>
          <p:nvPr/>
        </p:nvSpPr>
        <p:spPr>
          <a:xfrm>
            <a:off x="3980815" y="4302125"/>
            <a:ext cx="1238885" cy="583565"/>
          </a:xfrm>
          <a:prstGeom prst="rect">
            <a:avLst/>
          </a:prstGeom>
          <a:noFill/>
        </p:spPr>
        <p:txBody>
          <a:bodyPr wrap="square" rtlCol="0" anchor="t">
            <a:spAutoFit/>
          </a:bodyPr>
          <a:p>
            <a:pPr algn="l"/>
            <a:r>
              <a:rPr lang="pt-PT" altLang="en-US" sz="1600" b="1" dirty="0" err="1" smtClean="0">
                <a:solidFill>
                  <a:schemeClr val="bg1"/>
                </a:solidFill>
              </a:rPr>
              <a:t>GOJava</a:t>
            </a:r>
            <a:endParaRPr lang="pt-PT" altLang="en-US" sz="1600" b="1" dirty="0" err="1" smtClean="0">
              <a:solidFill>
                <a:schemeClr val="bg1"/>
              </a:solidFill>
            </a:endParaRPr>
          </a:p>
          <a:p>
            <a:pPr algn="l"/>
            <a:r>
              <a:rPr lang="pt-PT" altLang="en-US" sz="1600" b="1" dirty="0" err="1" smtClean="0">
                <a:solidFill>
                  <a:schemeClr val="bg1"/>
                </a:solidFill>
              </a:rPr>
              <a:t>Leader</a:t>
            </a:r>
            <a:endParaRPr lang="pt-PT" altLang="en-US" sz="1600" b="1" dirty="0" err="1" smtClean="0">
              <a:solidFill>
                <a:schemeClr val="bg1"/>
              </a:solidFill>
            </a:endParaRPr>
          </a:p>
        </p:txBody>
      </p:sp>
      <p:pic>
        <p:nvPicPr>
          <p:cNvPr id="13" name="Picture 12" descr="Community Builder logo for dark background"/>
          <p:cNvPicPr>
            <a:picLocks noChangeAspect="1"/>
          </p:cNvPicPr>
          <p:nvPr/>
        </p:nvPicPr>
        <p:blipFill>
          <a:blip r:embed="rId6"/>
          <a:stretch>
            <a:fillRect/>
          </a:stretch>
        </p:blipFill>
        <p:spPr>
          <a:xfrm>
            <a:off x="10364470" y="2047240"/>
            <a:ext cx="1197610" cy="757555"/>
          </a:xfrm>
          <a:prstGeom prst="rect">
            <a:avLst/>
          </a:prstGeom>
        </p:spPr>
      </p:pic>
      <p:pic>
        <p:nvPicPr>
          <p:cNvPr id="14" name="Picture 13"/>
          <p:cNvPicPr>
            <a:picLocks noChangeAspect="1"/>
          </p:cNvPicPr>
          <p:nvPr/>
        </p:nvPicPr>
        <p:blipFill>
          <a:blip r:embed="rId7"/>
          <a:stretch>
            <a:fillRect/>
          </a:stretch>
        </p:blipFill>
        <p:spPr>
          <a:xfrm>
            <a:off x="3242945" y="4178935"/>
            <a:ext cx="737870" cy="737870"/>
          </a:xfrm>
          <a:prstGeom prst="rect">
            <a:avLst/>
          </a:prstGeom>
        </p:spPr>
      </p:pic>
      <p:sp>
        <p:nvSpPr>
          <p:cNvPr id="15" name="Text Box 14"/>
          <p:cNvSpPr txBox="1"/>
          <p:nvPr/>
        </p:nvSpPr>
        <p:spPr>
          <a:xfrm>
            <a:off x="407035" y="662305"/>
            <a:ext cx="4152900" cy="521970"/>
          </a:xfrm>
          <a:prstGeom prst="rect">
            <a:avLst/>
          </a:prstGeom>
          <a:noFill/>
        </p:spPr>
        <p:txBody>
          <a:bodyPr wrap="square" rtlCol="0" anchor="t">
            <a:spAutoFit/>
          </a:bodyPr>
          <a:p>
            <a:r>
              <a:rPr lang="en-US" sz="2800" b="1">
                <a:solidFill>
                  <a:schemeClr val="bg1"/>
                </a:solidFill>
              </a:rPr>
              <a:t>About the </a:t>
            </a:r>
            <a:r>
              <a:rPr lang="pt-PT" altLang="en-US" sz="2800" b="1">
                <a:solidFill>
                  <a:schemeClr val="bg1"/>
                </a:solidFill>
              </a:rPr>
              <a:t>S</a:t>
            </a:r>
            <a:r>
              <a:rPr lang="en-US" sz="2800" b="1">
                <a:solidFill>
                  <a:schemeClr val="bg1"/>
                </a:solidFill>
              </a:rPr>
              <a:t>peaker</a:t>
            </a:r>
            <a:endParaRPr lang="en-US" sz="2800" b="1">
              <a:solidFill>
                <a:schemeClr val="bg1"/>
              </a:solidFill>
            </a:endParaRPr>
          </a:p>
        </p:txBody>
      </p:sp>
      <p:grpSp>
        <p:nvGrpSpPr>
          <p:cNvPr id="16" name="Group 15"/>
          <p:cNvGrpSpPr/>
          <p:nvPr/>
        </p:nvGrpSpPr>
        <p:grpSpPr>
          <a:xfrm>
            <a:off x="440055" y="358775"/>
            <a:ext cx="1594485" cy="76200"/>
            <a:chOff x="533" y="869"/>
            <a:chExt cx="4189" cy="120"/>
          </a:xfrm>
        </p:grpSpPr>
        <p:sp>
          <p:nvSpPr>
            <p:cNvPr id="17" name="Rectangles 16"/>
            <p:cNvSpPr/>
            <p:nvPr/>
          </p:nvSpPr>
          <p:spPr>
            <a:xfrm>
              <a:off x="533" y="869"/>
              <a:ext cx="2023" cy="120"/>
            </a:xfrm>
            <a:prstGeom prst="rect">
              <a:avLst/>
            </a:prstGeom>
            <a:gradFill>
              <a:gsLst>
                <a:gs pos="0">
                  <a:srgbClr val="7B32B2"/>
                </a:gs>
                <a:gs pos="100000">
                  <a:srgbClr val="401A5D"/>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8" name="Rectangles 17"/>
            <p:cNvSpPr/>
            <p:nvPr/>
          </p:nvSpPr>
          <p:spPr>
            <a:xfrm>
              <a:off x="2556" y="869"/>
              <a:ext cx="2167" cy="120"/>
            </a:xfrm>
            <a:prstGeom prst="rect">
              <a:avLst/>
            </a:prstGeom>
            <a:gradFill>
              <a:gsLst>
                <a:gs pos="0">
                  <a:srgbClr val="14CD68"/>
                </a:gs>
                <a:gs pos="100000">
                  <a:srgbClr val="0B6E38"/>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sp>
        <p:nvSpPr>
          <p:cNvPr id="20" name="Text Placeholder 4"/>
          <p:cNvSpPr>
            <a:spLocks noGrp="1"/>
          </p:cNvSpPr>
          <p:nvPr/>
        </p:nvSpPr>
        <p:spPr>
          <a:xfrm>
            <a:off x="2029460" y="1739265"/>
            <a:ext cx="3072765" cy="216535"/>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0"/>
              </a:spcBef>
              <a:spcAft>
                <a:spcPts val="300"/>
              </a:spcAft>
              <a:buSzPct val="90000"/>
              <a:buFont typeface="Amazon Ember" panose="020B0603020204020204" pitchFamily="34" charset="0"/>
              <a:buNone/>
              <a:defRPr sz="16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0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600"/>
              </a:spcAft>
              <a:buSzPct val="90000"/>
              <a:buFont typeface="Amazon Ember" panose="020B0603020204020204" pitchFamily="34" charset="0"/>
              <a:buChar char="–"/>
              <a:defRPr sz="18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600"/>
              </a:spcAft>
              <a:buFont typeface="Amazon Ember" panose="020B0603020204020204" pitchFamily="34" charset="0"/>
              <a:buChar char="•"/>
              <a:defRPr sz="16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600"/>
              </a:spcAft>
              <a:buFont typeface="Amazon Ember" panose="020B0603020204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r>
              <a:rPr lang="en-GB" sz="1400" b="1" dirty="0">
                <a:solidFill>
                  <a:schemeClr val="bg1"/>
                </a:solidFill>
                <a:ea typeface="Amazon Ember"/>
                <a:cs typeface="Amazon Ember"/>
              </a:rPr>
              <a:t>Specialist Senior</a:t>
            </a:r>
            <a:r>
              <a:rPr lang="pt-PT" altLang="en-GB" sz="1400" b="1" dirty="0">
                <a:solidFill>
                  <a:schemeClr val="bg1"/>
                </a:solidFill>
                <a:ea typeface="Amazon Ember"/>
                <a:cs typeface="Amazon Ember"/>
              </a:rPr>
              <a:t> Java</a:t>
            </a:r>
            <a:r>
              <a:rPr lang="en-GB" sz="1400" b="1" dirty="0">
                <a:solidFill>
                  <a:schemeClr val="bg1"/>
                </a:solidFill>
                <a:ea typeface="Amazon Ember"/>
                <a:cs typeface="Amazon Ember"/>
              </a:rPr>
              <a:t> - </a:t>
            </a:r>
            <a:r>
              <a:rPr lang="pt-PT" altLang="en-GB" sz="1400" b="1" dirty="0">
                <a:solidFill>
                  <a:schemeClr val="bg1"/>
                </a:solidFill>
                <a:ea typeface="Amazon Ember"/>
                <a:cs typeface="Amazon Ember"/>
              </a:rPr>
              <a:t>GFT</a:t>
            </a:r>
            <a:endParaRPr lang="pt-PT" altLang="en-GB" sz="1400" b="1" dirty="0">
              <a:solidFill>
                <a:schemeClr val="bg1"/>
              </a:solidFill>
              <a:ea typeface="Amazon Ember"/>
              <a:cs typeface="Amazon Ember"/>
            </a:endParaRPr>
          </a:p>
        </p:txBody>
      </p:sp>
      <p:sp>
        <p:nvSpPr>
          <p:cNvPr id="21" name="Text Placeholder 4"/>
          <p:cNvSpPr>
            <a:spLocks noGrp="1"/>
          </p:cNvSpPr>
          <p:nvPr/>
        </p:nvSpPr>
        <p:spPr>
          <a:xfrm>
            <a:off x="340995" y="2794000"/>
            <a:ext cx="4262120" cy="463550"/>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0"/>
              </a:spcBef>
              <a:spcAft>
                <a:spcPts val="300"/>
              </a:spcAft>
              <a:buSzPct val="90000"/>
              <a:buFont typeface="Amazon Ember" panose="020B0603020204020204" pitchFamily="34" charset="0"/>
              <a:buNone/>
              <a:defRPr sz="16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0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600"/>
              </a:spcAft>
              <a:buSzPct val="90000"/>
              <a:buFont typeface="Amazon Ember" panose="020B0603020204020204" pitchFamily="34" charset="0"/>
              <a:buChar char="–"/>
              <a:defRPr sz="18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600"/>
              </a:spcAft>
              <a:buFont typeface="Amazon Ember" panose="020B0603020204020204" pitchFamily="34" charset="0"/>
              <a:buChar char="•"/>
              <a:defRPr sz="16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600"/>
              </a:spcAft>
              <a:buFont typeface="Amazon Ember" panose="020B0603020204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r>
              <a:rPr sz="1800" dirty="0">
                <a:solidFill>
                  <a:schemeClr val="bg1"/>
                </a:solidFill>
                <a:ea typeface="Amazon Ember"/>
                <a:cs typeface="Amazon Ember"/>
              </a:rPr>
              <a:t>Graduated </a:t>
            </a:r>
            <a:r>
              <a:rPr sz="1800" b="1" dirty="0">
                <a:solidFill>
                  <a:srgbClr val="D34BD9"/>
                </a:solidFill>
                <a:ea typeface="Amazon Ember"/>
                <a:cs typeface="Amazon Ember"/>
              </a:rPr>
              <a:t>Computer Science</a:t>
            </a:r>
            <a:endParaRPr sz="1800" b="1" dirty="0">
              <a:solidFill>
                <a:srgbClr val="D34BD9"/>
              </a:solidFill>
              <a:ea typeface="Amazon Ember"/>
              <a:cs typeface="Amazon Ember"/>
            </a:endParaRPr>
          </a:p>
        </p:txBody>
      </p:sp>
      <p:sp>
        <p:nvSpPr>
          <p:cNvPr id="22" name="Text Box 21"/>
          <p:cNvSpPr txBox="1"/>
          <p:nvPr/>
        </p:nvSpPr>
        <p:spPr>
          <a:xfrm>
            <a:off x="6644640" y="3903980"/>
            <a:ext cx="3081020" cy="337185"/>
          </a:xfrm>
          <a:prstGeom prst="rect">
            <a:avLst/>
          </a:prstGeom>
          <a:noFill/>
        </p:spPr>
        <p:txBody>
          <a:bodyPr wrap="square" rtlCol="0" anchor="t">
            <a:spAutoFit/>
          </a:bodyPr>
          <a:p>
            <a:r>
              <a:rPr sz="1600">
                <a:solidFill>
                  <a:schemeClr val="bg1"/>
                </a:solidFill>
              </a:rPr>
              <a:t>https://twitter.com/weder96</a:t>
            </a:r>
            <a:endParaRPr sz="1600">
              <a:solidFill>
                <a:schemeClr val="bg1"/>
              </a:solidFill>
            </a:endParaRPr>
          </a:p>
        </p:txBody>
      </p:sp>
      <p:pic>
        <p:nvPicPr>
          <p:cNvPr id="23" name="Picture 22"/>
          <p:cNvPicPr>
            <a:picLocks noChangeAspect="1"/>
          </p:cNvPicPr>
          <p:nvPr/>
        </p:nvPicPr>
        <p:blipFill>
          <a:blip r:embed="rId8"/>
          <a:stretch>
            <a:fillRect/>
          </a:stretch>
        </p:blipFill>
        <p:spPr>
          <a:xfrm>
            <a:off x="6326505" y="3923030"/>
            <a:ext cx="318135" cy="318135"/>
          </a:xfrm>
          <a:prstGeom prst="rect">
            <a:avLst/>
          </a:prstGeom>
        </p:spPr>
      </p:pic>
      <p:pic>
        <p:nvPicPr>
          <p:cNvPr id="25" name="Picture 24"/>
          <p:cNvPicPr>
            <a:picLocks noChangeAspect="1"/>
          </p:cNvPicPr>
          <p:nvPr/>
        </p:nvPicPr>
        <p:blipFill>
          <a:blip r:embed="rId9"/>
          <a:stretch>
            <a:fillRect/>
          </a:stretch>
        </p:blipFill>
        <p:spPr>
          <a:xfrm>
            <a:off x="6300470" y="3256915"/>
            <a:ext cx="320040" cy="320040"/>
          </a:xfrm>
          <a:prstGeom prst="rect">
            <a:avLst/>
          </a:prstGeom>
        </p:spPr>
      </p:pic>
      <p:pic>
        <p:nvPicPr>
          <p:cNvPr id="26" name="Picture 25"/>
          <p:cNvPicPr>
            <a:picLocks noChangeAspect="1"/>
          </p:cNvPicPr>
          <p:nvPr/>
        </p:nvPicPr>
        <p:blipFill>
          <a:blip r:embed="rId10"/>
          <a:stretch>
            <a:fillRect/>
          </a:stretch>
        </p:blipFill>
        <p:spPr>
          <a:xfrm>
            <a:off x="6300470" y="3585845"/>
            <a:ext cx="320040" cy="320040"/>
          </a:xfrm>
          <a:prstGeom prst="rect">
            <a:avLst/>
          </a:prstGeom>
        </p:spPr>
      </p:pic>
      <p:sp>
        <p:nvSpPr>
          <p:cNvPr id="27" name="Text Box 26"/>
          <p:cNvSpPr txBox="1"/>
          <p:nvPr/>
        </p:nvSpPr>
        <p:spPr>
          <a:xfrm>
            <a:off x="330200" y="3585210"/>
            <a:ext cx="4621530" cy="368300"/>
          </a:xfrm>
          <a:prstGeom prst="rect">
            <a:avLst/>
          </a:prstGeom>
          <a:noFill/>
        </p:spPr>
        <p:txBody>
          <a:bodyPr wrap="none" rtlCol="0" anchor="t">
            <a:spAutoFit/>
          </a:bodyPr>
          <a:p>
            <a:r>
              <a:rPr dirty="0">
                <a:solidFill>
                  <a:schemeClr val="bg1"/>
                </a:solidFill>
                <a:ea typeface="Amazon Ember"/>
                <a:cs typeface="Amazon Ember"/>
                <a:sym typeface="+mn-ea"/>
              </a:rPr>
              <a:t>Post Graduate in </a:t>
            </a:r>
            <a:r>
              <a:rPr b="1" dirty="0">
                <a:solidFill>
                  <a:srgbClr val="D34BD9"/>
                </a:solidFill>
                <a:ea typeface="Amazon Ember"/>
                <a:cs typeface="Amazon Ember"/>
                <a:sym typeface="+mn-ea"/>
              </a:rPr>
              <a:t>Information Security</a:t>
            </a:r>
            <a:endParaRPr lang="en-US" b="1" dirty="0">
              <a:solidFill>
                <a:srgbClr val="D34BD9"/>
              </a:solidFill>
              <a:ea typeface="Amazon Ember"/>
              <a:cs typeface="Amazon Ember"/>
              <a:sym typeface="+mn-ea"/>
            </a:endParaRPr>
          </a:p>
        </p:txBody>
      </p:sp>
      <p:sp>
        <p:nvSpPr>
          <p:cNvPr id="28" name="Text Box 27"/>
          <p:cNvSpPr txBox="1"/>
          <p:nvPr/>
        </p:nvSpPr>
        <p:spPr>
          <a:xfrm>
            <a:off x="6648450" y="4204335"/>
            <a:ext cx="2540000" cy="337185"/>
          </a:xfrm>
          <a:prstGeom prst="rect">
            <a:avLst/>
          </a:prstGeom>
          <a:noFill/>
        </p:spPr>
        <p:txBody>
          <a:bodyPr wrap="square" rtlCol="0" anchor="t">
            <a:spAutoFit/>
          </a:bodyPr>
          <a:p>
            <a:r>
              <a:rPr lang="en-US" sz="1600">
                <a:solidFill>
                  <a:schemeClr val="bg1"/>
                </a:solidFill>
              </a:rPr>
              <a:t>https://dev.to/weder96</a:t>
            </a:r>
            <a:endParaRPr lang="en-US" sz="1600">
              <a:solidFill>
                <a:schemeClr val="bg1"/>
              </a:solidFill>
            </a:endParaRPr>
          </a:p>
        </p:txBody>
      </p:sp>
      <p:pic>
        <p:nvPicPr>
          <p:cNvPr id="30" name="Picture 29"/>
          <p:cNvPicPr>
            <a:picLocks noChangeAspect="1"/>
          </p:cNvPicPr>
          <p:nvPr/>
        </p:nvPicPr>
        <p:blipFill>
          <a:blip r:embed="rId11"/>
          <a:stretch>
            <a:fillRect/>
          </a:stretch>
        </p:blipFill>
        <p:spPr>
          <a:xfrm>
            <a:off x="6334760" y="4207510"/>
            <a:ext cx="320040" cy="320040"/>
          </a:xfrm>
          <a:prstGeom prst="rect">
            <a:avLst/>
          </a:prstGeom>
        </p:spPr>
      </p:pic>
      <p:sp>
        <p:nvSpPr>
          <p:cNvPr id="2" name="Text Placeholder 4"/>
          <p:cNvSpPr>
            <a:spLocks noGrp="1"/>
          </p:cNvSpPr>
          <p:nvPr/>
        </p:nvSpPr>
        <p:spPr>
          <a:xfrm>
            <a:off x="344170" y="2417445"/>
            <a:ext cx="4262120" cy="463550"/>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0"/>
              </a:spcBef>
              <a:spcAft>
                <a:spcPts val="300"/>
              </a:spcAft>
              <a:buSzPct val="90000"/>
              <a:buFont typeface="Amazon Ember" panose="020B0603020204020204" pitchFamily="34" charset="0"/>
              <a:buNone/>
              <a:defRPr sz="16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0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600"/>
              </a:spcAft>
              <a:buSzPct val="90000"/>
              <a:buFont typeface="Amazon Ember" panose="020B0603020204020204" pitchFamily="34" charset="0"/>
              <a:buChar char="–"/>
              <a:defRPr sz="18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600"/>
              </a:spcAft>
              <a:buFont typeface="Amazon Ember" panose="020B0603020204020204" pitchFamily="34" charset="0"/>
              <a:buChar char="•"/>
              <a:defRPr sz="16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600"/>
              </a:spcAft>
              <a:buFont typeface="Amazon Ember" panose="020B0603020204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r>
              <a:rPr lang="pt-PT" sz="1800" dirty="0">
                <a:solidFill>
                  <a:schemeClr val="bg1"/>
                </a:solidFill>
                <a:ea typeface="Amazon Ember"/>
                <a:cs typeface="Amazon Ember"/>
                <a:sym typeface="+mn-ea"/>
              </a:rPr>
              <a:t>T</a:t>
            </a:r>
            <a:r>
              <a:rPr sz="1800" dirty="0">
                <a:solidFill>
                  <a:schemeClr val="bg1"/>
                </a:solidFill>
                <a:ea typeface="Amazon Ember"/>
                <a:cs typeface="Amazon Ember"/>
                <a:sym typeface="+mn-ea"/>
              </a:rPr>
              <a:t>echnician</a:t>
            </a:r>
            <a:r>
              <a:rPr lang="pt-PT" sz="1800" dirty="0">
                <a:solidFill>
                  <a:schemeClr val="bg1"/>
                </a:solidFill>
                <a:ea typeface="Amazon Ember"/>
                <a:cs typeface="Amazon Ember"/>
                <a:sym typeface="+mn-ea"/>
              </a:rPr>
              <a:t> </a:t>
            </a:r>
            <a:r>
              <a:rPr lang="pt-PT" sz="1800" b="1" dirty="0">
                <a:solidFill>
                  <a:srgbClr val="D34BD9"/>
                </a:solidFill>
                <a:ea typeface="Amazon Ember"/>
                <a:cs typeface="Amazon Ember"/>
              </a:rPr>
              <a:t>S</a:t>
            </a:r>
            <a:r>
              <a:rPr sz="1800" b="1" dirty="0">
                <a:solidFill>
                  <a:srgbClr val="D34BD9"/>
                </a:solidFill>
                <a:ea typeface="Amazon Ember"/>
                <a:cs typeface="Amazon Ember"/>
              </a:rPr>
              <a:t>ystem </a:t>
            </a:r>
            <a:r>
              <a:rPr lang="pt-PT" sz="1800" b="1" dirty="0">
                <a:solidFill>
                  <a:srgbClr val="D34BD9"/>
                </a:solidFill>
                <a:ea typeface="Amazon Ember"/>
                <a:cs typeface="Amazon Ember"/>
              </a:rPr>
              <a:t>D</a:t>
            </a:r>
            <a:r>
              <a:rPr sz="1800" b="1" dirty="0">
                <a:solidFill>
                  <a:srgbClr val="D34BD9"/>
                </a:solidFill>
                <a:ea typeface="Amazon Ember"/>
                <a:cs typeface="Amazon Ember"/>
              </a:rPr>
              <a:t>evelopment</a:t>
            </a:r>
            <a:endParaRPr sz="1800" b="1" dirty="0">
              <a:solidFill>
                <a:srgbClr val="D34BD9"/>
              </a:solidFill>
              <a:ea typeface="Amazon Ember"/>
              <a:cs typeface="Amazon Ember"/>
            </a:endParaRPr>
          </a:p>
        </p:txBody>
      </p:sp>
      <p:sp>
        <p:nvSpPr>
          <p:cNvPr id="19" name="Text Box 18"/>
          <p:cNvSpPr txBox="1"/>
          <p:nvPr/>
        </p:nvSpPr>
        <p:spPr>
          <a:xfrm rot="20220000">
            <a:off x="10299700" y="2701290"/>
            <a:ext cx="1370965" cy="368300"/>
          </a:xfrm>
          <a:prstGeom prst="rect">
            <a:avLst/>
          </a:prstGeom>
          <a:noFill/>
        </p:spPr>
        <p:txBody>
          <a:bodyPr wrap="none" rtlCol="0">
            <a:spAutoFit/>
          </a:bodyPr>
          <a:p>
            <a:r>
              <a:rPr lang="pt-PT" altLang="en-US">
                <a:solidFill>
                  <a:srgbClr val="D34BD9"/>
                </a:solidFill>
                <a:latin typeface="Cooper Black" panose="0208090404030B020404" charset="0"/>
                <a:cs typeface="Cooper Black" panose="0208090404030B020404" charset="0"/>
              </a:rPr>
              <a:t>Serverless</a:t>
            </a:r>
            <a:endParaRPr lang="pt-PT" altLang="en-US">
              <a:solidFill>
                <a:srgbClr val="D34BD9"/>
              </a:solidFill>
              <a:latin typeface="Cooper Black" panose="0208090404030B020404" charset="0"/>
              <a:cs typeface="Cooper Black" panose="0208090404030B020404" charset="0"/>
            </a:endParaRPr>
          </a:p>
        </p:txBody>
      </p:sp>
      <p:pic>
        <p:nvPicPr>
          <p:cNvPr id="32" name="Picture 31"/>
          <p:cNvPicPr>
            <a:picLocks noChangeAspect="1"/>
          </p:cNvPicPr>
          <p:nvPr/>
        </p:nvPicPr>
        <p:blipFill>
          <a:blip r:embed="rId12"/>
          <a:stretch>
            <a:fillRect/>
          </a:stretch>
        </p:blipFill>
        <p:spPr>
          <a:xfrm>
            <a:off x="-9525" y="-10160"/>
            <a:ext cx="106680" cy="6829425"/>
          </a:xfrm>
          <a:prstGeom prst="rect">
            <a:avLst/>
          </a:prstGeom>
        </p:spPr>
      </p:pic>
      <p:pic>
        <p:nvPicPr>
          <p:cNvPr id="4" name="Picture 3" descr="files_a_w_aws_prod1_docebosaas_com_wysiwyg_upload_1669640517254-AWSLearningBadges_Technology-Serverless-removebg-preview"/>
          <p:cNvPicPr/>
          <p:nvPr/>
        </p:nvPicPr>
        <p:blipFill>
          <a:blip r:embed="rId13"/>
          <a:stretch>
            <a:fillRect/>
          </a:stretch>
        </p:blipFill>
        <p:spPr>
          <a:xfrm>
            <a:off x="8472805" y="5478780"/>
            <a:ext cx="1179576" cy="1179576"/>
          </a:xfrm>
          <a:prstGeom prst="rect">
            <a:avLst/>
          </a:prstGeom>
        </p:spPr>
      </p:pic>
      <p:pic>
        <p:nvPicPr>
          <p:cNvPr id="33" name="Picture 32" descr="aws_credlybadges_technology_cloudessentials-removebg-preview"/>
          <p:cNvPicPr/>
          <p:nvPr/>
        </p:nvPicPr>
        <p:blipFill>
          <a:blip r:embed="rId14"/>
          <a:stretch>
            <a:fillRect/>
          </a:stretch>
        </p:blipFill>
        <p:spPr>
          <a:xfrm>
            <a:off x="11107420" y="5474970"/>
            <a:ext cx="1179576" cy="1179576"/>
          </a:xfrm>
          <a:prstGeom prst="rect">
            <a:avLst/>
          </a:prstGeom>
        </p:spPr>
      </p:pic>
      <p:pic>
        <p:nvPicPr>
          <p:cNvPr id="35" name="Picture 34" descr="aws_credlybadges_technology_compute-removebg-preview"/>
          <p:cNvPicPr/>
          <p:nvPr/>
        </p:nvPicPr>
        <p:blipFill>
          <a:blip r:embed="rId15"/>
          <a:stretch>
            <a:fillRect/>
          </a:stretch>
        </p:blipFill>
        <p:spPr>
          <a:xfrm>
            <a:off x="10230485" y="5483225"/>
            <a:ext cx="1179576" cy="1179576"/>
          </a:xfrm>
          <a:prstGeom prst="rect">
            <a:avLst/>
          </a:prstGeom>
        </p:spPr>
      </p:pic>
      <p:pic>
        <p:nvPicPr>
          <p:cNvPr id="37" name="Picture 36" descr="aws_credlybadges_storage_file-removebg-preview"/>
          <p:cNvPicPr/>
          <p:nvPr/>
        </p:nvPicPr>
        <p:blipFill>
          <a:blip r:embed="rId16"/>
          <a:stretch>
            <a:fillRect/>
          </a:stretch>
        </p:blipFill>
        <p:spPr>
          <a:xfrm>
            <a:off x="-20320" y="5493385"/>
            <a:ext cx="1179576" cy="1179576"/>
          </a:xfrm>
          <a:prstGeom prst="rect">
            <a:avLst/>
          </a:prstGeom>
        </p:spPr>
      </p:pic>
      <p:pic>
        <p:nvPicPr>
          <p:cNvPr id="36" name="Picture 35" descr="networkingcore-removebg-preview"/>
          <p:cNvPicPr/>
          <p:nvPr/>
        </p:nvPicPr>
        <p:blipFill>
          <a:blip r:embed="rId17"/>
          <a:stretch>
            <a:fillRect/>
          </a:stretch>
        </p:blipFill>
        <p:spPr>
          <a:xfrm>
            <a:off x="7647940" y="5475605"/>
            <a:ext cx="1179576" cy="1179576"/>
          </a:xfrm>
          <a:prstGeom prst="rect">
            <a:avLst/>
          </a:prstGeom>
        </p:spPr>
      </p:pic>
      <p:pic>
        <p:nvPicPr>
          <p:cNvPr id="38" name="Picture 37" descr="aws_credlybadges_technology_events_workflows-removebg-preview"/>
          <p:cNvPicPr/>
          <p:nvPr/>
        </p:nvPicPr>
        <p:blipFill>
          <a:blip r:embed="rId18"/>
          <a:stretch>
            <a:fillRect/>
          </a:stretch>
        </p:blipFill>
        <p:spPr>
          <a:xfrm>
            <a:off x="9352915" y="5481955"/>
            <a:ext cx="1179576" cy="1179576"/>
          </a:xfrm>
          <a:prstGeom prst="rect">
            <a:avLst/>
          </a:prstGeom>
        </p:spPr>
      </p:pic>
      <p:pic>
        <p:nvPicPr>
          <p:cNvPr id="40" name="Picture 39" descr="aws_credlybadges_technology_amazon_eks-removebg-preview"/>
          <p:cNvPicPr/>
          <p:nvPr/>
        </p:nvPicPr>
        <p:blipFill>
          <a:blip r:embed="rId19"/>
          <a:stretch>
            <a:fillRect/>
          </a:stretch>
        </p:blipFill>
        <p:spPr>
          <a:xfrm>
            <a:off x="6769735" y="5477510"/>
            <a:ext cx="1179576" cy="1179576"/>
          </a:xfrm>
          <a:prstGeom prst="rect">
            <a:avLst/>
          </a:prstGeom>
        </p:spPr>
      </p:pic>
      <p:pic>
        <p:nvPicPr>
          <p:cNvPr id="39" name="Picture 38" descr="aws_credlybadges_storage_datamigration"/>
          <p:cNvPicPr/>
          <p:nvPr/>
        </p:nvPicPr>
        <p:blipFill>
          <a:blip r:embed="rId20"/>
          <a:stretch>
            <a:fillRect/>
          </a:stretch>
        </p:blipFill>
        <p:spPr>
          <a:xfrm>
            <a:off x="850265" y="5499735"/>
            <a:ext cx="1179576" cy="1179576"/>
          </a:xfrm>
          <a:prstGeom prst="rect">
            <a:avLst/>
          </a:prstGeom>
        </p:spPr>
      </p:pic>
      <p:pic>
        <p:nvPicPr>
          <p:cNvPr id="41" name="Picture 40"/>
          <p:cNvPicPr/>
          <p:nvPr/>
        </p:nvPicPr>
        <p:blipFill>
          <a:blip r:embed="rId21"/>
          <a:stretch>
            <a:fillRect/>
          </a:stretch>
        </p:blipFill>
        <p:spPr>
          <a:xfrm>
            <a:off x="5902325" y="5477510"/>
            <a:ext cx="1179576" cy="1179576"/>
          </a:xfrm>
          <a:prstGeom prst="rect">
            <a:avLst/>
          </a:prstGeom>
        </p:spPr>
      </p:pic>
      <p:pic>
        <p:nvPicPr>
          <p:cNvPr id="42" name="Picture 41"/>
          <p:cNvPicPr/>
          <p:nvPr/>
        </p:nvPicPr>
        <p:blipFill>
          <a:blip r:embed="rId22"/>
          <a:stretch>
            <a:fillRect/>
          </a:stretch>
        </p:blipFill>
        <p:spPr>
          <a:xfrm>
            <a:off x="5027295" y="5477510"/>
            <a:ext cx="1179576" cy="1179576"/>
          </a:xfrm>
          <a:prstGeom prst="rect">
            <a:avLst/>
          </a:prstGeom>
        </p:spPr>
      </p:pic>
      <p:pic>
        <p:nvPicPr>
          <p:cNvPr id="43" name="Picture 42"/>
          <p:cNvPicPr/>
          <p:nvPr/>
        </p:nvPicPr>
        <p:blipFill>
          <a:blip r:embed="rId23"/>
          <a:stretch>
            <a:fillRect/>
          </a:stretch>
        </p:blipFill>
        <p:spPr>
          <a:xfrm>
            <a:off x="4146550" y="5476875"/>
            <a:ext cx="1179576" cy="1179576"/>
          </a:xfrm>
          <a:prstGeom prst="rect">
            <a:avLst/>
          </a:prstGeom>
        </p:spPr>
      </p:pic>
      <p:pic>
        <p:nvPicPr>
          <p:cNvPr id="44" name="Picture 43"/>
          <p:cNvPicPr/>
          <p:nvPr/>
        </p:nvPicPr>
        <p:blipFill>
          <a:blip r:embed="rId24"/>
          <a:stretch>
            <a:fillRect/>
          </a:stretch>
        </p:blipFill>
        <p:spPr>
          <a:xfrm>
            <a:off x="2609850" y="5491480"/>
            <a:ext cx="1179576" cy="1179576"/>
          </a:xfrm>
          <a:prstGeom prst="rect">
            <a:avLst/>
          </a:prstGeom>
        </p:spPr>
      </p:pic>
      <p:pic>
        <p:nvPicPr>
          <p:cNvPr id="45" name="Picture 44"/>
          <p:cNvPicPr/>
          <p:nvPr/>
        </p:nvPicPr>
        <p:blipFill>
          <a:blip r:embed="rId25"/>
          <a:stretch>
            <a:fillRect/>
          </a:stretch>
        </p:blipFill>
        <p:spPr>
          <a:xfrm>
            <a:off x="1715770" y="5497195"/>
            <a:ext cx="1179576" cy="1179576"/>
          </a:xfrm>
          <a:prstGeom prst="rect">
            <a:avLst/>
          </a:prstGeom>
        </p:spPr>
      </p:pic>
      <p:pic>
        <p:nvPicPr>
          <p:cNvPr id="46" name="Picture 45"/>
          <p:cNvPicPr>
            <a:picLocks noChangeAspect="1"/>
          </p:cNvPicPr>
          <p:nvPr/>
        </p:nvPicPr>
        <p:blipFill>
          <a:blip r:embed="rId26"/>
          <a:stretch>
            <a:fillRect/>
          </a:stretch>
        </p:blipFill>
        <p:spPr>
          <a:xfrm>
            <a:off x="8121015" y="2030730"/>
            <a:ext cx="1001395" cy="974090"/>
          </a:xfrm>
          <a:prstGeom prst="rect">
            <a:avLst/>
          </a:prstGeom>
        </p:spPr>
      </p:pic>
      <p:pic>
        <p:nvPicPr>
          <p:cNvPr id="47" name="Picture 46" descr="Group 44 (2)"/>
          <p:cNvPicPr>
            <a:picLocks noChangeAspect="1"/>
          </p:cNvPicPr>
          <p:nvPr/>
        </p:nvPicPr>
        <p:blipFill>
          <a:blip r:embed="rId27"/>
          <a:stretch>
            <a:fillRect/>
          </a:stretch>
        </p:blipFill>
        <p:spPr>
          <a:xfrm>
            <a:off x="406400" y="4122420"/>
            <a:ext cx="735965" cy="850265"/>
          </a:xfrm>
          <a:prstGeom prst="rect">
            <a:avLst/>
          </a:prstGeom>
        </p:spPr>
      </p:pic>
      <p:pic>
        <p:nvPicPr>
          <p:cNvPr id="48" name="Picture 47"/>
          <p:cNvPicPr>
            <a:picLocks noChangeAspect="1"/>
          </p:cNvPicPr>
          <p:nvPr/>
        </p:nvPicPr>
        <p:blipFill>
          <a:blip r:embed="rId28"/>
          <a:stretch>
            <a:fillRect/>
          </a:stretch>
        </p:blipFill>
        <p:spPr>
          <a:xfrm>
            <a:off x="8547735" y="1329690"/>
            <a:ext cx="983615" cy="946785"/>
          </a:xfrm>
          <a:prstGeom prst="rect">
            <a:avLst/>
          </a:prstGeom>
        </p:spPr>
      </p:pic>
      <p:pic>
        <p:nvPicPr>
          <p:cNvPr id="50" name="Picture 49"/>
          <p:cNvPicPr>
            <a:picLocks noChangeAspect="1"/>
          </p:cNvPicPr>
          <p:nvPr/>
        </p:nvPicPr>
        <p:blipFill>
          <a:blip r:embed="rId29"/>
          <a:stretch>
            <a:fillRect/>
          </a:stretch>
        </p:blipFill>
        <p:spPr>
          <a:xfrm>
            <a:off x="7676515" y="4545330"/>
            <a:ext cx="1122045" cy="1142365"/>
          </a:xfrm>
          <a:prstGeom prst="rect">
            <a:avLst/>
          </a:prstGeom>
        </p:spPr>
      </p:pic>
      <p:sp>
        <p:nvSpPr>
          <p:cNvPr id="6" name="Text Box 5"/>
          <p:cNvSpPr txBox="1"/>
          <p:nvPr/>
        </p:nvSpPr>
        <p:spPr>
          <a:xfrm>
            <a:off x="4986655" y="252730"/>
            <a:ext cx="4227830" cy="1568450"/>
          </a:xfrm>
          <a:prstGeom prst="rect">
            <a:avLst/>
          </a:prstGeom>
          <a:noFill/>
        </p:spPr>
        <p:txBody>
          <a:bodyPr wrap="square" rtlCol="0" anchor="t">
            <a:spAutoFit/>
          </a:bodyPr>
          <a:p>
            <a:r>
              <a:rPr lang="pt-PT" sz="9600">
                <a:solidFill>
                  <a:schemeClr val="bg1"/>
                </a:solidFill>
                <a:latin typeface="Padauk" panose="02000400020000020004" charset="0"/>
                <a:cs typeface="Padauk" panose="02000400020000020004" charset="0"/>
              </a:rPr>
              <a:t>Q &amp; A</a:t>
            </a:r>
            <a:endParaRPr lang="pt-PT" sz="9600">
              <a:solidFill>
                <a:schemeClr val="bg1"/>
              </a:solidFill>
              <a:latin typeface="Padauk" panose="02000400020000020004" charset="0"/>
              <a:cs typeface="Padauk" panose="02000400020000020004" charset="0"/>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2655570" y="3087370"/>
            <a:ext cx="7604760" cy="1635760"/>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9600" dirty="0">
                <a:solidFill>
                  <a:srgbClr val="D34BD9"/>
                </a:solidFill>
              </a:rPr>
              <a:t>THANK YOU</a:t>
            </a:r>
            <a:endParaRPr lang="pt-PT" altLang="en-US" sz="9600" dirty="0">
              <a:solidFill>
                <a:srgbClr val="D34BD9"/>
              </a:solidFill>
            </a:endParaRPr>
          </a:p>
        </p:txBody>
      </p:sp>
      <p:pic>
        <p:nvPicPr>
          <p:cNvPr id="2" name="Picture 1" descr="Group 47"/>
          <p:cNvPicPr>
            <a:picLocks noChangeAspect="1"/>
          </p:cNvPicPr>
          <p:nvPr/>
        </p:nvPicPr>
        <p:blipFill>
          <a:blip r:embed="rId1"/>
          <a:stretch>
            <a:fillRect/>
          </a:stretch>
        </p:blipFill>
        <p:spPr>
          <a:xfrm>
            <a:off x="322580" y="281305"/>
            <a:ext cx="4355465" cy="211391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2" name="Text Box 1"/>
          <p:cNvSpPr txBox="1"/>
          <p:nvPr/>
        </p:nvSpPr>
        <p:spPr>
          <a:xfrm>
            <a:off x="352425" y="886460"/>
            <a:ext cx="1475740" cy="275590"/>
          </a:xfrm>
          <a:prstGeom prst="rect">
            <a:avLst/>
          </a:prstGeom>
          <a:noFill/>
        </p:spPr>
        <p:txBody>
          <a:bodyPr wrap="square" rtlCol="0" anchor="t">
            <a:spAutoFit/>
          </a:bodyPr>
          <a:p>
            <a:pPr indent="0" algn="ctr" eaLnBrk="1" hangingPunct="1">
              <a:lnSpc>
                <a:spcPct val="100000"/>
              </a:lnSpc>
              <a:buFont typeface="Arial" panose="02080604020202020204" pitchFamily="34" charset="0"/>
              <a:buNone/>
            </a:pPr>
            <a:r>
              <a:rPr sz="1200" dirty="0">
                <a:solidFill>
                  <a:schemeClr val="bg1"/>
                </a:solidFill>
                <a:latin typeface="Chilanka" panose="02000503000000000000" charset="0"/>
                <a:cs typeface="Chilanka" panose="02000503000000000000" charset="0"/>
                <a:sym typeface="+mn-ea"/>
              </a:rPr>
              <a:t>More opinionated</a:t>
            </a:r>
            <a:endParaRPr sz="1200" dirty="0">
              <a:solidFill>
                <a:schemeClr val="bg1"/>
              </a:solidFill>
              <a:latin typeface="Chilanka" panose="02000503000000000000" charset="0"/>
              <a:cs typeface="Chilanka" panose="02000503000000000000" charset="0"/>
              <a:sym typeface="+mn-ea"/>
            </a:endParaRPr>
          </a:p>
        </p:txBody>
      </p:sp>
      <p:sp>
        <p:nvSpPr>
          <p:cNvPr id="8" name="Title 1"/>
          <p:cNvSpPr>
            <a:spLocks noGrp="1"/>
          </p:cNvSpPr>
          <p:nvPr/>
        </p:nvSpPr>
        <p:spPr>
          <a:xfrm>
            <a:off x="437515" y="356870"/>
            <a:ext cx="6733540" cy="64071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sz="2000" b="1">
                <a:solidFill>
                  <a:schemeClr val="bg1"/>
                </a:solidFill>
              </a:rPr>
              <a:t>Comparison of operational responsibility</a:t>
            </a:r>
            <a:endParaRPr sz="2000" b="1">
              <a:solidFill>
                <a:schemeClr val="bg1"/>
              </a:solidFill>
            </a:endParaRPr>
          </a:p>
        </p:txBody>
      </p:sp>
      <p:sp>
        <p:nvSpPr>
          <p:cNvPr id="5" name="Rectangles 4"/>
          <p:cNvSpPr/>
          <p:nvPr/>
        </p:nvSpPr>
        <p:spPr>
          <a:xfrm>
            <a:off x="534035" y="756920"/>
            <a:ext cx="561240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4" name="Up-Down Arrow 3"/>
          <p:cNvSpPr/>
          <p:nvPr/>
        </p:nvSpPr>
        <p:spPr>
          <a:xfrm>
            <a:off x="661670" y="1086485"/>
            <a:ext cx="723900" cy="5267960"/>
          </a:xfrm>
          <a:prstGeom prst="upDownArrow">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6" name="Text Box 5"/>
          <p:cNvSpPr txBox="1"/>
          <p:nvPr/>
        </p:nvSpPr>
        <p:spPr>
          <a:xfrm>
            <a:off x="269875" y="6356985"/>
            <a:ext cx="1475740" cy="275590"/>
          </a:xfrm>
          <a:prstGeom prst="rect">
            <a:avLst/>
          </a:prstGeom>
          <a:noFill/>
        </p:spPr>
        <p:txBody>
          <a:bodyPr wrap="square" rtlCol="0" anchor="t">
            <a:spAutoFit/>
          </a:bodyPr>
          <a:p>
            <a:pPr indent="0" algn="ctr" eaLnBrk="1" hangingPunct="1">
              <a:lnSpc>
                <a:spcPct val="100000"/>
              </a:lnSpc>
              <a:buFont typeface="Arial" panose="02080604020202020204" pitchFamily="34" charset="0"/>
              <a:buNone/>
            </a:pPr>
            <a:r>
              <a:rPr sz="1200" dirty="0">
                <a:solidFill>
                  <a:schemeClr val="bg1"/>
                </a:solidFill>
                <a:latin typeface="Chilanka" panose="02000503000000000000" charset="0"/>
                <a:cs typeface="Chilanka" panose="02000503000000000000" charset="0"/>
                <a:sym typeface="+mn-ea"/>
              </a:rPr>
              <a:t>Less opinionated</a:t>
            </a:r>
            <a:endParaRPr sz="1200" dirty="0">
              <a:solidFill>
                <a:schemeClr val="bg1"/>
              </a:solidFill>
              <a:latin typeface="Chilanka" panose="02000503000000000000" charset="0"/>
              <a:cs typeface="Chilanka" panose="02000503000000000000" charset="0"/>
              <a:sym typeface="+mn-ea"/>
            </a:endParaRPr>
          </a:p>
        </p:txBody>
      </p:sp>
      <p:sp>
        <p:nvSpPr>
          <p:cNvPr id="7" name="Text Box 6"/>
          <p:cNvSpPr txBox="1"/>
          <p:nvPr/>
        </p:nvSpPr>
        <p:spPr>
          <a:xfrm>
            <a:off x="2073275" y="1740535"/>
            <a:ext cx="1837055" cy="460375"/>
          </a:xfrm>
          <a:prstGeom prst="rect">
            <a:avLst/>
          </a:prstGeom>
          <a:noFill/>
        </p:spPr>
        <p:txBody>
          <a:bodyPr wrap="square" rtlCol="0" anchor="t">
            <a:spAutoFit/>
          </a:bodyPr>
          <a:p>
            <a:pPr indent="0" algn="ctr" eaLnBrk="1" hangingPunct="1">
              <a:lnSpc>
                <a:spcPct val="100000"/>
              </a:lnSpc>
              <a:buFont typeface="Arial" panose="02080604020202020204" pitchFamily="34" charset="0"/>
              <a:buNone/>
            </a:pPr>
            <a:r>
              <a:rPr sz="1200" b="1" dirty="0">
                <a:solidFill>
                  <a:schemeClr val="bg1"/>
                </a:solidFill>
                <a:latin typeface="Chilanka" panose="02000503000000000000" charset="0"/>
                <a:cs typeface="Chilanka" panose="02000503000000000000" charset="0"/>
                <a:sym typeface="+mn-ea"/>
              </a:rPr>
              <a:t>AWS Lambda</a:t>
            </a:r>
            <a:endParaRPr sz="1200" dirty="0">
              <a:solidFill>
                <a:schemeClr val="bg1"/>
              </a:solidFill>
              <a:latin typeface="Chilanka" panose="02000503000000000000" charset="0"/>
              <a:cs typeface="Chilanka" panose="02000503000000000000" charset="0"/>
              <a:sym typeface="+mn-ea"/>
            </a:endParaRPr>
          </a:p>
          <a:p>
            <a:pPr indent="0" algn="ctr" eaLnBrk="1" hangingPunct="1">
              <a:lnSpc>
                <a:spcPct val="100000"/>
              </a:lnSpc>
              <a:buFont typeface="Arial" panose="02080604020202020204" pitchFamily="34" charset="0"/>
              <a:buNone/>
            </a:pPr>
            <a:r>
              <a:rPr sz="1200" dirty="0">
                <a:solidFill>
                  <a:schemeClr val="bg1"/>
                </a:solidFill>
                <a:latin typeface="Chilanka" panose="02000503000000000000" charset="0"/>
                <a:cs typeface="Chilanka" panose="02000503000000000000" charset="0"/>
                <a:sym typeface="+mn-ea"/>
              </a:rPr>
              <a:t>Serverless</a:t>
            </a:r>
            <a:r>
              <a:rPr lang="pt-PT" sz="1200" dirty="0">
                <a:solidFill>
                  <a:schemeClr val="bg1"/>
                </a:solidFill>
                <a:latin typeface="Chilanka" panose="02000503000000000000" charset="0"/>
                <a:cs typeface="Chilanka" panose="02000503000000000000" charset="0"/>
                <a:sym typeface="+mn-ea"/>
              </a:rPr>
              <a:t> </a:t>
            </a:r>
            <a:r>
              <a:rPr sz="1200" dirty="0">
                <a:solidFill>
                  <a:schemeClr val="bg1"/>
                </a:solidFill>
                <a:latin typeface="Chilanka" panose="02000503000000000000" charset="0"/>
                <a:cs typeface="Chilanka" panose="02000503000000000000" charset="0"/>
                <a:sym typeface="+mn-ea"/>
              </a:rPr>
              <a:t>functions</a:t>
            </a:r>
            <a:endParaRPr sz="1200" dirty="0">
              <a:solidFill>
                <a:schemeClr val="bg1"/>
              </a:solidFill>
              <a:latin typeface="Chilanka" panose="02000503000000000000" charset="0"/>
              <a:cs typeface="Chilanka" panose="02000503000000000000" charset="0"/>
              <a:sym typeface="+mn-ea"/>
            </a:endParaRPr>
          </a:p>
        </p:txBody>
      </p:sp>
      <p:sp>
        <p:nvSpPr>
          <p:cNvPr id="10" name="Rectangles 9"/>
          <p:cNvSpPr/>
          <p:nvPr/>
        </p:nvSpPr>
        <p:spPr>
          <a:xfrm>
            <a:off x="1852295" y="1543685"/>
            <a:ext cx="2306955" cy="786130"/>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 name="Text Box 10"/>
          <p:cNvSpPr txBox="1"/>
          <p:nvPr/>
        </p:nvSpPr>
        <p:spPr>
          <a:xfrm>
            <a:off x="2076450" y="2829560"/>
            <a:ext cx="1814195" cy="460375"/>
          </a:xfrm>
          <a:prstGeom prst="rect">
            <a:avLst/>
          </a:prstGeom>
          <a:noFill/>
        </p:spPr>
        <p:txBody>
          <a:bodyPr wrap="square" rtlCol="0" anchor="t">
            <a:spAutoFit/>
          </a:bodyPr>
          <a:p>
            <a:pPr indent="0" algn="ctr" eaLnBrk="1" hangingPunct="1">
              <a:lnSpc>
                <a:spcPct val="100000"/>
              </a:lnSpc>
              <a:buFont typeface="Arial" panose="02080604020202020204" pitchFamily="34" charset="0"/>
              <a:buNone/>
            </a:pPr>
            <a:r>
              <a:rPr sz="1200" b="1" dirty="0">
                <a:solidFill>
                  <a:schemeClr val="bg1"/>
                </a:solidFill>
                <a:latin typeface="Chilanka" panose="02000503000000000000" charset="0"/>
                <a:cs typeface="Chilanka" panose="02000503000000000000" charset="0"/>
                <a:sym typeface="+mn-ea"/>
              </a:rPr>
              <a:t>AWS Fargate</a:t>
            </a:r>
            <a:endParaRPr sz="1200" dirty="0">
              <a:solidFill>
                <a:schemeClr val="bg1"/>
              </a:solidFill>
              <a:latin typeface="Chilanka" panose="02000503000000000000" charset="0"/>
              <a:cs typeface="Chilanka" panose="02000503000000000000" charset="0"/>
              <a:sym typeface="+mn-ea"/>
            </a:endParaRPr>
          </a:p>
          <a:p>
            <a:pPr indent="0" algn="ctr" eaLnBrk="1" hangingPunct="1">
              <a:lnSpc>
                <a:spcPct val="100000"/>
              </a:lnSpc>
              <a:buFont typeface="Arial" panose="02080604020202020204" pitchFamily="34" charset="0"/>
              <a:buNone/>
            </a:pPr>
            <a:r>
              <a:rPr sz="1200" dirty="0">
                <a:solidFill>
                  <a:schemeClr val="bg1"/>
                </a:solidFill>
                <a:latin typeface="Chilanka" panose="02000503000000000000" charset="0"/>
                <a:cs typeface="Chilanka" panose="02000503000000000000" charset="0"/>
                <a:sym typeface="+mn-ea"/>
              </a:rPr>
              <a:t>Serverless</a:t>
            </a:r>
            <a:r>
              <a:rPr lang="pt-PT" sz="1200" dirty="0">
                <a:solidFill>
                  <a:schemeClr val="bg1"/>
                </a:solidFill>
                <a:latin typeface="Chilanka" panose="02000503000000000000" charset="0"/>
                <a:cs typeface="Chilanka" panose="02000503000000000000" charset="0"/>
                <a:sym typeface="+mn-ea"/>
              </a:rPr>
              <a:t> </a:t>
            </a:r>
            <a:r>
              <a:rPr sz="1200" dirty="0">
                <a:solidFill>
                  <a:schemeClr val="bg1"/>
                </a:solidFill>
                <a:latin typeface="Chilanka" panose="02000503000000000000" charset="0"/>
                <a:cs typeface="Chilanka" panose="02000503000000000000" charset="0"/>
                <a:sym typeface="+mn-ea"/>
              </a:rPr>
              <a:t>containers</a:t>
            </a:r>
            <a:endParaRPr sz="1200" dirty="0">
              <a:solidFill>
                <a:schemeClr val="bg1"/>
              </a:solidFill>
              <a:latin typeface="Chilanka" panose="02000503000000000000" charset="0"/>
              <a:cs typeface="Chilanka" panose="02000503000000000000" charset="0"/>
              <a:sym typeface="+mn-ea"/>
            </a:endParaRPr>
          </a:p>
        </p:txBody>
      </p:sp>
      <p:sp>
        <p:nvSpPr>
          <p:cNvPr id="12" name="Rectangles 11"/>
          <p:cNvSpPr/>
          <p:nvPr/>
        </p:nvSpPr>
        <p:spPr>
          <a:xfrm>
            <a:off x="1855470" y="2651760"/>
            <a:ext cx="2303145" cy="786130"/>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3" name="Text Box 12"/>
          <p:cNvSpPr txBox="1"/>
          <p:nvPr/>
        </p:nvSpPr>
        <p:spPr>
          <a:xfrm>
            <a:off x="2009775" y="3934460"/>
            <a:ext cx="1968500" cy="645160"/>
          </a:xfrm>
          <a:prstGeom prst="rect">
            <a:avLst/>
          </a:prstGeom>
          <a:noFill/>
        </p:spPr>
        <p:txBody>
          <a:bodyPr wrap="square" rtlCol="0" anchor="t">
            <a:spAutoFit/>
          </a:bodyPr>
          <a:p>
            <a:pPr indent="0" algn="ctr" eaLnBrk="1" hangingPunct="1">
              <a:lnSpc>
                <a:spcPct val="100000"/>
              </a:lnSpc>
              <a:buFont typeface="Arial" panose="02080604020202020204" pitchFamily="34" charset="0"/>
              <a:buNone/>
            </a:pPr>
            <a:r>
              <a:rPr sz="1200" b="1" dirty="0">
                <a:solidFill>
                  <a:schemeClr val="bg1"/>
                </a:solidFill>
                <a:latin typeface="Chilanka" panose="02000503000000000000" charset="0"/>
                <a:cs typeface="Chilanka" panose="02000503000000000000" charset="0"/>
                <a:sym typeface="+mn-ea"/>
              </a:rPr>
              <a:t>ECS/EKS</a:t>
            </a:r>
            <a:endParaRPr sz="1200" dirty="0">
              <a:solidFill>
                <a:schemeClr val="bg1"/>
              </a:solidFill>
              <a:latin typeface="Chilanka" panose="02000503000000000000" charset="0"/>
              <a:cs typeface="Chilanka" panose="02000503000000000000" charset="0"/>
              <a:sym typeface="+mn-ea"/>
            </a:endParaRPr>
          </a:p>
          <a:p>
            <a:pPr indent="0" algn="ctr" eaLnBrk="1" hangingPunct="1">
              <a:lnSpc>
                <a:spcPct val="100000"/>
              </a:lnSpc>
              <a:buFont typeface="Arial" panose="02080604020202020204" pitchFamily="34" charset="0"/>
              <a:buNone/>
            </a:pPr>
            <a:r>
              <a:rPr sz="1200" dirty="0">
                <a:solidFill>
                  <a:schemeClr val="bg1"/>
                </a:solidFill>
                <a:latin typeface="Chilanka" panose="02000503000000000000" charset="0"/>
                <a:cs typeface="Chilanka" panose="02000503000000000000" charset="0"/>
                <a:sym typeface="+mn-ea"/>
              </a:rPr>
              <a:t>Container-management as a service</a:t>
            </a:r>
            <a:endParaRPr sz="1200" dirty="0">
              <a:solidFill>
                <a:schemeClr val="bg1"/>
              </a:solidFill>
              <a:latin typeface="Chilanka" panose="02000503000000000000" charset="0"/>
              <a:cs typeface="Chilanka" panose="02000503000000000000" charset="0"/>
              <a:sym typeface="+mn-ea"/>
            </a:endParaRPr>
          </a:p>
        </p:txBody>
      </p:sp>
      <p:sp>
        <p:nvSpPr>
          <p:cNvPr id="14" name="Rectangles 13"/>
          <p:cNvSpPr/>
          <p:nvPr/>
        </p:nvSpPr>
        <p:spPr>
          <a:xfrm>
            <a:off x="1855470" y="3823335"/>
            <a:ext cx="2291080" cy="786130"/>
          </a:xfrm>
          <a:prstGeom prst="rect">
            <a:avLst/>
          </a:prstGeom>
          <a:no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5" name="Text Box 14"/>
          <p:cNvSpPr txBox="1"/>
          <p:nvPr/>
        </p:nvSpPr>
        <p:spPr>
          <a:xfrm>
            <a:off x="1879600" y="5090160"/>
            <a:ext cx="2221865" cy="460375"/>
          </a:xfrm>
          <a:prstGeom prst="rect">
            <a:avLst/>
          </a:prstGeom>
          <a:noFill/>
        </p:spPr>
        <p:txBody>
          <a:bodyPr wrap="square" rtlCol="0" anchor="t">
            <a:spAutoFit/>
          </a:bodyPr>
          <a:p>
            <a:pPr indent="0" algn="ctr" eaLnBrk="1" hangingPunct="1">
              <a:lnSpc>
                <a:spcPct val="100000"/>
              </a:lnSpc>
              <a:buFont typeface="Arial" panose="02080604020202020204" pitchFamily="34" charset="0"/>
              <a:buNone/>
            </a:pPr>
            <a:r>
              <a:rPr sz="1200" b="1" dirty="0">
                <a:solidFill>
                  <a:schemeClr val="bg1"/>
                </a:solidFill>
                <a:latin typeface="Chilanka" panose="02000503000000000000" charset="0"/>
                <a:cs typeface="Chilanka" panose="02000503000000000000" charset="0"/>
                <a:sym typeface="+mn-ea"/>
              </a:rPr>
              <a:t>EC2</a:t>
            </a:r>
            <a:endParaRPr sz="1200" dirty="0">
              <a:solidFill>
                <a:schemeClr val="bg1"/>
              </a:solidFill>
              <a:latin typeface="Chilanka" panose="02000503000000000000" charset="0"/>
              <a:cs typeface="Chilanka" panose="02000503000000000000" charset="0"/>
              <a:sym typeface="+mn-ea"/>
            </a:endParaRPr>
          </a:p>
          <a:p>
            <a:pPr indent="0" algn="ctr" eaLnBrk="1" hangingPunct="1">
              <a:lnSpc>
                <a:spcPct val="100000"/>
              </a:lnSpc>
              <a:buFont typeface="Arial" panose="02080604020202020204" pitchFamily="34" charset="0"/>
              <a:buNone/>
            </a:pPr>
            <a:r>
              <a:rPr sz="1200" dirty="0">
                <a:solidFill>
                  <a:schemeClr val="bg1"/>
                </a:solidFill>
                <a:latin typeface="Chilanka" panose="02000503000000000000" charset="0"/>
                <a:cs typeface="Chilanka" panose="02000503000000000000" charset="0"/>
                <a:sym typeface="+mn-ea"/>
              </a:rPr>
              <a:t>Infrastructure-as-a-Service</a:t>
            </a:r>
            <a:endParaRPr sz="1200" dirty="0">
              <a:solidFill>
                <a:schemeClr val="bg1"/>
              </a:solidFill>
              <a:latin typeface="Chilanka" panose="02000503000000000000" charset="0"/>
              <a:cs typeface="Chilanka" panose="02000503000000000000" charset="0"/>
              <a:sym typeface="+mn-ea"/>
            </a:endParaRPr>
          </a:p>
        </p:txBody>
      </p:sp>
      <p:sp>
        <p:nvSpPr>
          <p:cNvPr id="17" name="Rectangles 16"/>
          <p:cNvSpPr/>
          <p:nvPr/>
        </p:nvSpPr>
        <p:spPr>
          <a:xfrm>
            <a:off x="1858645" y="4931410"/>
            <a:ext cx="2299970" cy="786130"/>
          </a:xfrm>
          <a:prstGeom prst="rect">
            <a:avLst/>
          </a:prstGeom>
          <a:no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8" name="Text Box 17"/>
          <p:cNvSpPr txBox="1"/>
          <p:nvPr/>
        </p:nvSpPr>
        <p:spPr>
          <a:xfrm>
            <a:off x="5378450" y="997585"/>
            <a:ext cx="1825625" cy="368300"/>
          </a:xfrm>
          <a:prstGeom prst="rect">
            <a:avLst/>
          </a:prstGeom>
          <a:noFill/>
        </p:spPr>
        <p:txBody>
          <a:bodyPr wrap="square" rtlCol="0" anchor="t">
            <a:spAutoFit/>
          </a:bodyPr>
          <a:p>
            <a:r>
              <a:rPr lang="en-US">
                <a:solidFill>
                  <a:schemeClr val="bg1"/>
                </a:solidFill>
                <a:latin typeface="Cooper Black" panose="0208090404030B020404" charset="0"/>
                <a:cs typeface="Cooper Black" panose="0208090404030B020404" charset="0"/>
              </a:rPr>
              <a:t>AWS </a:t>
            </a:r>
            <a:r>
              <a:rPr lang="pt-PT" altLang="en-US">
                <a:solidFill>
                  <a:schemeClr val="bg1"/>
                </a:solidFill>
                <a:latin typeface="Cooper Black" panose="0208090404030B020404" charset="0"/>
                <a:cs typeface="Cooper Black" panose="0208090404030B020404" charset="0"/>
              </a:rPr>
              <a:t>M</a:t>
            </a:r>
            <a:r>
              <a:rPr lang="en-US">
                <a:solidFill>
                  <a:schemeClr val="bg1"/>
                </a:solidFill>
                <a:latin typeface="Cooper Black" panose="0208090404030B020404" charset="0"/>
                <a:cs typeface="Cooper Black" panose="0208090404030B020404" charset="0"/>
              </a:rPr>
              <a:t>anages</a:t>
            </a:r>
            <a:endParaRPr lang="en-US">
              <a:solidFill>
                <a:schemeClr val="bg1"/>
              </a:solidFill>
              <a:latin typeface="Cooper Black" panose="0208090404030B020404" charset="0"/>
              <a:cs typeface="Cooper Black" panose="0208090404030B020404" charset="0"/>
            </a:endParaRPr>
          </a:p>
        </p:txBody>
      </p:sp>
      <p:sp>
        <p:nvSpPr>
          <p:cNvPr id="19" name="Text Box 18"/>
          <p:cNvSpPr txBox="1"/>
          <p:nvPr/>
        </p:nvSpPr>
        <p:spPr>
          <a:xfrm>
            <a:off x="8274050" y="997585"/>
            <a:ext cx="2540000" cy="368300"/>
          </a:xfrm>
          <a:prstGeom prst="rect">
            <a:avLst/>
          </a:prstGeom>
          <a:noFill/>
        </p:spPr>
        <p:txBody>
          <a:bodyPr wrap="square" rtlCol="0" anchor="t">
            <a:spAutoFit/>
          </a:bodyPr>
          <a:p>
            <a:r>
              <a:rPr lang="en-US" b="1">
                <a:solidFill>
                  <a:schemeClr val="bg1"/>
                </a:solidFill>
                <a:latin typeface="Cooper Black" panose="0208090404030B020404" charset="0"/>
                <a:cs typeface="Cooper Black" panose="0208090404030B020404" charset="0"/>
              </a:rPr>
              <a:t>Customer </a:t>
            </a:r>
            <a:r>
              <a:rPr lang="pt-PT" altLang="en-US" b="1">
                <a:solidFill>
                  <a:schemeClr val="bg1"/>
                </a:solidFill>
                <a:latin typeface="Cooper Black" panose="0208090404030B020404" charset="0"/>
                <a:cs typeface="Cooper Black" panose="0208090404030B020404" charset="0"/>
              </a:rPr>
              <a:t>M</a:t>
            </a:r>
            <a:r>
              <a:rPr lang="en-US" b="1">
                <a:solidFill>
                  <a:schemeClr val="bg1"/>
                </a:solidFill>
                <a:latin typeface="Cooper Black" panose="0208090404030B020404" charset="0"/>
                <a:cs typeface="Cooper Black" panose="0208090404030B020404" charset="0"/>
              </a:rPr>
              <a:t>anages</a:t>
            </a:r>
            <a:endParaRPr lang="en-US" b="1">
              <a:solidFill>
                <a:schemeClr val="bg1"/>
              </a:solidFill>
              <a:latin typeface="Cooper Black" panose="0208090404030B020404" charset="0"/>
              <a:cs typeface="Cooper Black" panose="0208090404030B020404" charset="0"/>
            </a:endParaRPr>
          </a:p>
        </p:txBody>
      </p:sp>
      <p:cxnSp>
        <p:nvCxnSpPr>
          <p:cNvPr id="20" name="Straight Connector 19"/>
          <p:cNvCxnSpPr/>
          <p:nvPr/>
        </p:nvCxnSpPr>
        <p:spPr>
          <a:xfrm flipV="1">
            <a:off x="1852295" y="2509520"/>
            <a:ext cx="893762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V="1">
            <a:off x="1845945" y="3636645"/>
            <a:ext cx="893762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flipV="1">
            <a:off x="1868170" y="4801870"/>
            <a:ext cx="893762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3" name="Text Box 22"/>
          <p:cNvSpPr txBox="1"/>
          <p:nvPr/>
        </p:nvSpPr>
        <p:spPr>
          <a:xfrm>
            <a:off x="4695825" y="1466850"/>
            <a:ext cx="3331210" cy="953135"/>
          </a:xfrm>
          <a:prstGeom prst="rect">
            <a:avLst/>
          </a:prstGeom>
          <a:noFill/>
        </p:spPr>
        <p:txBody>
          <a:bodyPr wrap="none" rtlCol="0">
            <a:spAutoFit/>
          </a:bodyPr>
          <a:p>
            <a:pPr algn="l"/>
            <a:r>
              <a:rPr lang="en-US" sz="1400">
                <a:solidFill>
                  <a:schemeClr val="bg1"/>
                </a:solidFill>
                <a:latin typeface="Padauk" panose="02000400020000020004" charset="0"/>
                <a:cs typeface="Padauk" panose="02000400020000020004" charset="0"/>
              </a:rPr>
              <a:t>Data source integrations</a:t>
            </a:r>
            <a:endParaRPr lang="en-US" sz="1400">
              <a:solidFill>
                <a:schemeClr val="bg1"/>
              </a:solidFill>
              <a:latin typeface="Padauk" panose="02000400020000020004" charset="0"/>
              <a:cs typeface="Padauk" panose="02000400020000020004" charset="0"/>
            </a:endParaRPr>
          </a:p>
          <a:p>
            <a:pPr algn="l"/>
            <a:r>
              <a:rPr lang="pt-PT" altLang="en-US" sz="1400">
                <a:solidFill>
                  <a:schemeClr val="bg1"/>
                </a:solidFill>
                <a:latin typeface="Padauk" panose="02000400020000020004" charset="0"/>
                <a:cs typeface="Padauk" panose="02000400020000020004" charset="0"/>
              </a:rPr>
              <a:t>- </a:t>
            </a:r>
            <a:r>
              <a:rPr lang="en-US" sz="1400">
                <a:solidFill>
                  <a:schemeClr val="bg1"/>
                </a:solidFill>
                <a:latin typeface="Padauk" panose="02000400020000020004" charset="0"/>
                <a:cs typeface="Padauk" panose="02000400020000020004" charset="0"/>
              </a:rPr>
              <a:t>Physical hardware, software, networking,</a:t>
            </a:r>
            <a:endParaRPr lang="en-US" sz="1400">
              <a:solidFill>
                <a:schemeClr val="bg1"/>
              </a:solidFill>
              <a:latin typeface="Padauk" panose="02000400020000020004" charset="0"/>
              <a:cs typeface="Padauk" panose="02000400020000020004" charset="0"/>
            </a:endParaRPr>
          </a:p>
          <a:p>
            <a:pPr algn="l"/>
            <a:r>
              <a:rPr lang="en-US" sz="1400">
                <a:solidFill>
                  <a:schemeClr val="bg1"/>
                </a:solidFill>
                <a:latin typeface="Padauk" panose="02000400020000020004" charset="0"/>
                <a:cs typeface="Padauk" panose="02000400020000020004" charset="0"/>
              </a:rPr>
              <a:t>and facilities</a:t>
            </a:r>
            <a:endParaRPr lang="en-US" sz="1400">
              <a:solidFill>
                <a:schemeClr val="bg1"/>
              </a:solidFill>
              <a:latin typeface="Padauk" panose="02000400020000020004" charset="0"/>
              <a:cs typeface="Padauk" panose="02000400020000020004" charset="0"/>
            </a:endParaRPr>
          </a:p>
          <a:p>
            <a:pPr algn="l"/>
            <a:r>
              <a:rPr lang="pt-PT" altLang="en-US" sz="1400">
                <a:solidFill>
                  <a:schemeClr val="bg1"/>
                </a:solidFill>
                <a:latin typeface="Padauk" panose="02000400020000020004" charset="0"/>
                <a:cs typeface="Padauk" panose="02000400020000020004" charset="0"/>
              </a:rPr>
              <a:t>- </a:t>
            </a:r>
            <a:r>
              <a:rPr lang="en-US" sz="1400">
                <a:solidFill>
                  <a:schemeClr val="bg1"/>
                </a:solidFill>
                <a:latin typeface="Padauk" panose="02000400020000020004" charset="0"/>
                <a:cs typeface="Padauk" panose="02000400020000020004" charset="0"/>
              </a:rPr>
              <a:t>Provisioning</a:t>
            </a:r>
            <a:endParaRPr lang="en-US" sz="1400">
              <a:solidFill>
                <a:schemeClr val="bg1"/>
              </a:solidFill>
              <a:latin typeface="Padauk" panose="02000400020000020004" charset="0"/>
              <a:cs typeface="Padauk" panose="02000400020000020004" charset="0"/>
            </a:endParaRPr>
          </a:p>
        </p:txBody>
      </p:sp>
      <p:sp>
        <p:nvSpPr>
          <p:cNvPr id="24" name="Text Box 23"/>
          <p:cNvSpPr txBox="1"/>
          <p:nvPr/>
        </p:nvSpPr>
        <p:spPr>
          <a:xfrm>
            <a:off x="4689475" y="2584450"/>
            <a:ext cx="3011170" cy="953135"/>
          </a:xfrm>
          <a:prstGeom prst="rect">
            <a:avLst/>
          </a:prstGeom>
          <a:noFill/>
        </p:spPr>
        <p:txBody>
          <a:bodyPr wrap="none" rtlCol="0">
            <a:spAutoFit/>
          </a:bodyPr>
          <a:p>
            <a:pPr algn="l"/>
            <a:r>
              <a:rPr lang="pt-PT" altLang="en-US" sz="1400">
                <a:solidFill>
                  <a:schemeClr val="bg1"/>
                </a:solidFill>
                <a:latin typeface="Padauk" panose="02000400020000020004" charset="0"/>
                <a:cs typeface="Padauk" panose="02000400020000020004" charset="0"/>
              </a:rPr>
              <a:t>- </a:t>
            </a:r>
            <a:r>
              <a:rPr lang="en-US" sz="1400">
                <a:solidFill>
                  <a:schemeClr val="bg1"/>
                </a:solidFill>
                <a:latin typeface="Padauk" panose="02000400020000020004" charset="0"/>
                <a:cs typeface="Padauk" panose="02000400020000020004" charset="0"/>
              </a:rPr>
              <a:t>Container orchestration, provisioning</a:t>
            </a:r>
            <a:endParaRPr lang="en-US" sz="1400">
              <a:solidFill>
                <a:schemeClr val="bg1"/>
              </a:solidFill>
              <a:latin typeface="Padauk" panose="02000400020000020004" charset="0"/>
              <a:cs typeface="Padauk" panose="02000400020000020004" charset="0"/>
            </a:endParaRPr>
          </a:p>
          <a:p>
            <a:pPr algn="l"/>
            <a:r>
              <a:rPr lang="pt-PT" altLang="en-US" sz="1400">
                <a:solidFill>
                  <a:schemeClr val="bg1"/>
                </a:solidFill>
                <a:latin typeface="Padauk" panose="02000400020000020004" charset="0"/>
                <a:cs typeface="Padauk" panose="02000400020000020004" charset="0"/>
              </a:rPr>
              <a:t>- </a:t>
            </a:r>
            <a:r>
              <a:rPr lang="en-US" sz="1400">
                <a:solidFill>
                  <a:schemeClr val="bg1"/>
                </a:solidFill>
                <a:latin typeface="Padauk" panose="02000400020000020004" charset="0"/>
                <a:cs typeface="Padauk" panose="02000400020000020004" charset="0"/>
              </a:rPr>
              <a:t>Cluster scaling</a:t>
            </a:r>
            <a:endParaRPr lang="en-US" sz="1400">
              <a:solidFill>
                <a:schemeClr val="bg1"/>
              </a:solidFill>
              <a:latin typeface="Padauk" panose="02000400020000020004" charset="0"/>
              <a:cs typeface="Padauk" panose="02000400020000020004" charset="0"/>
            </a:endParaRPr>
          </a:p>
          <a:p>
            <a:pPr algn="l"/>
            <a:r>
              <a:rPr lang="pt-PT" altLang="en-US" sz="1400">
                <a:solidFill>
                  <a:schemeClr val="bg1"/>
                </a:solidFill>
                <a:latin typeface="Padauk" panose="02000400020000020004" charset="0"/>
                <a:cs typeface="Padauk" panose="02000400020000020004" charset="0"/>
              </a:rPr>
              <a:t>- </a:t>
            </a:r>
            <a:r>
              <a:rPr lang="en-US" sz="1400">
                <a:solidFill>
                  <a:schemeClr val="bg1"/>
                </a:solidFill>
                <a:latin typeface="Padauk" panose="02000400020000020004" charset="0"/>
                <a:cs typeface="Padauk" panose="02000400020000020004" charset="0"/>
              </a:rPr>
              <a:t>Physical hardware, host OS/kernel,</a:t>
            </a:r>
            <a:endParaRPr lang="en-US" sz="1400">
              <a:solidFill>
                <a:schemeClr val="bg1"/>
              </a:solidFill>
              <a:latin typeface="Padauk" panose="02000400020000020004" charset="0"/>
              <a:cs typeface="Padauk" panose="02000400020000020004" charset="0"/>
            </a:endParaRPr>
          </a:p>
          <a:p>
            <a:pPr algn="l"/>
            <a:r>
              <a:rPr lang="en-US" sz="1400">
                <a:solidFill>
                  <a:schemeClr val="bg1"/>
                </a:solidFill>
                <a:latin typeface="Padauk" panose="02000400020000020004" charset="0"/>
                <a:cs typeface="Padauk" panose="02000400020000020004" charset="0"/>
              </a:rPr>
              <a:t>networking, and facilities</a:t>
            </a:r>
            <a:endParaRPr lang="en-US" sz="1400">
              <a:solidFill>
                <a:schemeClr val="bg1"/>
              </a:solidFill>
              <a:latin typeface="Padauk" panose="02000400020000020004" charset="0"/>
              <a:cs typeface="Padauk" panose="02000400020000020004" charset="0"/>
            </a:endParaRPr>
          </a:p>
        </p:txBody>
      </p:sp>
      <p:sp>
        <p:nvSpPr>
          <p:cNvPr id="25" name="Text Box 24"/>
          <p:cNvSpPr txBox="1"/>
          <p:nvPr/>
        </p:nvSpPr>
        <p:spPr>
          <a:xfrm>
            <a:off x="4673600" y="3721100"/>
            <a:ext cx="3055620" cy="737235"/>
          </a:xfrm>
          <a:prstGeom prst="rect">
            <a:avLst/>
          </a:prstGeom>
          <a:noFill/>
        </p:spPr>
        <p:txBody>
          <a:bodyPr wrap="none" rtlCol="0">
            <a:spAutoFit/>
          </a:bodyPr>
          <a:p>
            <a:pPr algn="l"/>
            <a:r>
              <a:rPr lang="pt-PT" sz="1400">
                <a:solidFill>
                  <a:schemeClr val="bg1"/>
                </a:solidFill>
                <a:latin typeface="Padauk" panose="02000400020000020004" charset="0"/>
                <a:cs typeface="Padauk" panose="02000400020000020004" charset="0"/>
              </a:rPr>
              <a:t>- </a:t>
            </a:r>
            <a:r>
              <a:rPr sz="1400">
                <a:solidFill>
                  <a:schemeClr val="bg1"/>
                </a:solidFill>
                <a:latin typeface="Padauk" panose="02000400020000020004" charset="0"/>
                <a:cs typeface="Padauk" panose="02000400020000020004" charset="0"/>
              </a:rPr>
              <a:t>Container orchestration control plane</a:t>
            </a:r>
            <a:endParaRPr sz="1400">
              <a:solidFill>
                <a:schemeClr val="bg1"/>
              </a:solidFill>
              <a:latin typeface="Padauk" panose="02000400020000020004" charset="0"/>
              <a:cs typeface="Padauk" panose="02000400020000020004" charset="0"/>
            </a:endParaRPr>
          </a:p>
          <a:p>
            <a:pPr algn="l"/>
            <a:r>
              <a:rPr lang="pt-PT" sz="1400">
                <a:solidFill>
                  <a:schemeClr val="bg1"/>
                </a:solidFill>
                <a:latin typeface="Padauk" panose="02000400020000020004" charset="0"/>
                <a:cs typeface="Padauk" panose="02000400020000020004" charset="0"/>
              </a:rPr>
              <a:t>- </a:t>
            </a:r>
            <a:r>
              <a:rPr sz="1400">
                <a:solidFill>
                  <a:schemeClr val="bg1"/>
                </a:solidFill>
                <a:latin typeface="Padauk" panose="02000400020000020004" charset="0"/>
                <a:cs typeface="Padauk" panose="02000400020000020004" charset="0"/>
              </a:rPr>
              <a:t>Physical hardware software,</a:t>
            </a:r>
            <a:endParaRPr sz="1400">
              <a:solidFill>
                <a:schemeClr val="bg1"/>
              </a:solidFill>
              <a:latin typeface="Padauk" panose="02000400020000020004" charset="0"/>
              <a:cs typeface="Padauk" panose="02000400020000020004" charset="0"/>
            </a:endParaRPr>
          </a:p>
          <a:p>
            <a:pPr algn="l"/>
            <a:r>
              <a:rPr sz="1400">
                <a:solidFill>
                  <a:schemeClr val="bg1"/>
                </a:solidFill>
                <a:latin typeface="Padauk" panose="02000400020000020004" charset="0"/>
                <a:cs typeface="Padauk" panose="02000400020000020004" charset="0"/>
              </a:rPr>
              <a:t>networking, and facilities</a:t>
            </a:r>
            <a:endParaRPr sz="1400">
              <a:solidFill>
                <a:schemeClr val="bg1"/>
              </a:solidFill>
              <a:latin typeface="Padauk" panose="02000400020000020004" charset="0"/>
              <a:cs typeface="Padauk" panose="02000400020000020004" charset="0"/>
            </a:endParaRPr>
          </a:p>
        </p:txBody>
      </p:sp>
      <p:sp>
        <p:nvSpPr>
          <p:cNvPr id="26" name="Text Box 25"/>
          <p:cNvSpPr txBox="1"/>
          <p:nvPr/>
        </p:nvSpPr>
        <p:spPr>
          <a:xfrm>
            <a:off x="4772025" y="4972050"/>
            <a:ext cx="2390775" cy="521970"/>
          </a:xfrm>
          <a:prstGeom prst="rect">
            <a:avLst/>
          </a:prstGeom>
          <a:noFill/>
        </p:spPr>
        <p:txBody>
          <a:bodyPr wrap="none" rtlCol="0">
            <a:spAutoFit/>
          </a:bodyPr>
          <a:p>
            <a:pPr algn="l"/>
            <a:r>
              <a:rPr lang="pt-PT" sz="1400">
                <a:solidFill>
                  <a:schemeClr val="bg1"/>
                </a:solidFill>
                <a:latin typeface="Padauk" panose="02000400020000020004" charset="0"/>
                <a:cs typeface="Padauk" panose="02000400020000020004" charset="0"/>
              </a:rPr>
              <a:t>-</a:t>
            </a:r>
            <a:r>
              <a:rPr sz="1400">
                <a:solidFill>
                  <a:schemeClr val="bg1"/>
                </a:solidFill>
                <a:latin typeface="Padauk" panose="02000400020000020004" charset="0"/>
                <a:cs typeface="Padauk" panose="02000400020000020004" charset="0"/>
              </a:rPr>
              <a:t> Physical hardware software,</a:t>
            </a:r>
            <a:endParaRPr sz="1400">
              <a:solidFill>
                <a:schemeClr val="bg1"/>
              </a:solidFill>
              <a:latin typeface="Padauk" panose="02000400020000020004" charset="0"/>
              <a:cs typeface="Padauk" panose="02000400020000020004" charset="0"/>
            </a:endParaRPr>
          </a:p>
          <a:p>
            <a:pPr algn="l"/>
            <a:r>
              <a:rPr sz="1400">
                <a:solidFill>
                  <a:schemeClr val="bg1"/>
                </a:solidFill>
                <a:latin typeface="Padauk" panose="02000400020000020004" charset="0"/>
                <a:cs typeface="Padauk" panose="02000400020000020004" charset="0"/>
              </a:rPr>
              <a:t>networking, and facilities</a:t>
            </a:r>
            <a:endParaRPr sz="1400">
              <a:solidFill>
                <a:schemeClr val="bg1"/>
              </a:solidFill>
              <a:latin typeface="Padauk" panose="02000400020000020004" charset="0"/>
              <a:cs typeface="Padauk" panose="02000400020000020004" charset="0"/>
            </a:endParaRPr>
          </a:p>
        </p:txBody>
      </p:sp>
      <p:sp>
        <p:nvSpPr>
          <p:cNvPr id="27" name="Text Box 26"/>
          <p:cNvSpPr txBox="1"/>
          <p:nvPr/>
        </p:nvSpPr>
        <p:spPr>
          <a:xfrm>
            <a:off x="8299450" y="1470025"/>
            <a:ext cx="1557655" cy="306705"/>
          </a:xfrm>
          <a:prstGeom prst="rect">
            <a:avLst/>
          </a:prstGeom>
          <a:noFill/>
        </p:spPr>
        <p:txBody>
          <a:bodyPr wrap="none" rtlCol="0">
            <a:spAutoFit/>
          </a:bodyPr>
          <a:p>
            <a:pPr algn="l"/>
            <a:r>
              <a:rPr lang="pt-PT" altLang="en-US" sz="1400">
                <a:solidFill>
                  <a:schemeClr val="bg1"/>
                </a:solidFill>
                <a:latin typeface="Padauk" panose="02000400020000020004" charset="0"/>
                <a:cs typeface="Padauk" panose="02000400020000020004" charset="0"/>
              </a:rPr>
              <a:t>-</a:t>
            </a:r>
            <a:r>
              <a:rPr lang="en-US" sz="1400">
                <a:solidFill>
                  <a:schemeClr val="bg1"/>
                </a:solidFill>
                <a:latin typeface="Padauk" panose="02000400020000020004" charset="0"/>
                <a:cs typeface="Padauk" panose="02000400020000020004" charset="0"/>
              </a:rPr>
              <a:t> Application code</a:t>
            </a:r>
            <a:endParaRPr lang="en-US" sz="1400">
              <a:solidFill>
                <a:schemeClr val="bg1"/>
              </a:solidFill>
              <a:latin typeface="Padauk" panose="02000400020000020004" charset="0"/>
              <a:cs typeface="Padauk" panose="02000400020000020004" charset="0"/>
            </a:endParaRPr>
          </a:p>
        </p:txBody>
      </p:sp>
      <p:sp>
        <p:nvSpPr>
          <p:cNvPr id="28" name="Text Box 27"/>
          <p:cNvSpPr txBox="1"/>
          <p:nvPr/>
        </p:nvSpPr>
        <p:spPr>
          <a:xfrm>
            <a:off x="8302625" y="2606675"/>
            <a:ext cx="3625850" cy="953135"/>
          </a:xfrm>
          <a:prstGeom prst="rect">
            <a:avLst/>
          </a:prstGeom>
          <a:noFill/>
        </p:spPr>
        <p:txBody>
          <a:bodyPr wrap="none" rtlCol="0">
            <a:spAutoFit/>
          </a:bodyPr>
          <a:p>
            <a:pPr algn="l"/>
            <a:r>
              <a:rPr lang="pt-PT" sz="1400">
                <a:solidFill>
                  <a:schemeClr val="bg1"/>
                </a:solidFill>
                <a:latin typeface="Padauk" panose="02000400020000020004" charset="0"/>
                <a:cs typeface="Padauk" panose="02000400020000020004" charset="0"/>
              </a:rPr>
              <a:t>- </a:t>
            </a:r>
            <a:r>
              <a:rPr sz="1400">
                <a:solidFill>
                  <a:schemeClr val="bg1"/>
                </a:solidFill>
                <a:latin typeface="Padauk" panose="02000400020000020004" charset="0"/>
                <a:cs typeface="Padauk" panose="02000400020000020004" charset="0"/>
              </a:rPr>
              <a:t>Application code</a:t>
            </a:r>
            <a:endParaRPr sz="1400">
              <a:solidFill>
                <a:schemeClr val="bg1"/>
              </a:solidFill>
              <a:latin typeface="Padauk" panose="02000400020000020004" charset="0"/>
              <a:cs typeface="Padauk" panose="02000400020000020004" charset="0"/>
            </a:endParaRPr>
          </a:p>
          <a:p>
            <a:pPr algn="l"/>
            <a:r>
              <a:rPr lang="pt-PT" sz="1400">
                <a:solidFill>
                  <a:schemeClr val="bg1"/>
                </a:solidFill>
                <a:latin typeface="Padauk" panose="02000400020000020004" charset="0"/>
                <a:cs typeface="Padauk" panose="02000400020000020004" charset="0"/>
              </a:rPr>
              <a:t>- </a:t>
            </a:r>
            <a:r>
              <a:rPr sz="1400">
                <a:solidFill>
                  <a:schemeClr val="bg1"/>
                </a:solidFill>
                <a:latin typeface="Padauk" panose="02000400020000020004" charset="0"/>
                <a:cs typeface="Padauk" panose="02000400020000020004" charset="0"/>
              </a:rPr>
              <a:t>Data source integrations</a:t>
            </a:r>
            <a:endParaRPr sz="1400">
              <a:solidFill>
                <a:schemeClr val="bg1"/>
              </a:solidFill>
              <a:latin typeface="Padauk" panose="02000400020000020004" charset="0"/>
              <a:cs typeface="Padauk" panose="02000400020000020004" charset="0"/>
            </a:endParaRPr>
          </a:p>
          <a:p>
            <a:pPr algn="l"/>
            <a:r>
              <a:rPr lang="pt-PT" sz="1400">
                <a:solidFill>
                  <a:schemeClr val="bg1"/>
                </a:solidFill>
                <a:latin typeface="Padauk" panose="02000400020000020004" charset="0"/>
                <a:cs typeface="Padauk" panose="02000400020000020004" charset="0"/>
              </a:rPr>
              <a:t>- </a:t>
            </a:r>
            <a:r>
              <a:rPr sz="1400">
                <a:solidFill>
                  <a:schemeClr val="bg1"/>
                </a:solidFill>
                <a:latin typeface="Padauk" panose="02000400020000020004" charset="0"/>
                <a:cs typeface="Padauk" panose="02000400020000020004" charset="0"/>
              </a:rPr>
              <a:t>Security config and updates, network config,</a:t>
            </a:r>
            <a:endParaRPr sz="1400">
              <a:solidFill>
                <a:schemeClr val="bg1"/>
              </a:solidFill>
              <a:latin typeface="Padauk" panose="02000400020000020004" charset="0"/>
              <a:cs typeface="Padauk" panose="02000400020000020004" charset="0"/>
            </a:endParaRPr>
          </a:p>
          <a:p>
            <a:pPr algn="l"/>
            <a:r>
              <a:rPr sz="1400">
                <a:solidFill>
                  <a:schemeClr val="bg1"/>
                </a:solidFill>
                <a:latin typeface="Padauk" panose="02000400020000020004" charset="0"/>
                <a:cs typeface="Padauk" panose="02000400020000020004" charset="0"/>
              </a:rPr>
              <a:t>management tasks</a:t>
            </a:r>
            <a:endParaRPr sz="1400">
              <a:solidFill>
                <a:schemeClr val="bg1"/>
              </a:solidFill>
              <a:latin typeface="Padauk" panose="02000400020000020004" charset="0"/>
              <a:cs typeface="Padauk" panose="02000400020000020004" charset="0"/>
            </a:endParaRPr>
          </a:p>
        </p:txBody>
      </p:sp>
      <p:sp>
        <p:nvSpPr>
          <p:cNvPr id="29" name="Text Box 28"/>
          <p:cNvSpPr txBox="1"/>
          <p:nvPr/>
        </p:nvSpPr>
        <p:spPr>
          <a:xfrm>
            <a:off x="8305800" y="3657600"/>
            <a:ext cx="3560445" cy="1168400"/>
          </a:xfrm>
          <a:prstGeom prst="rect">
            <a:avLst/>
          </a:prstGeom>
          <a:noFill/>
        </p:spPr>
        <p:txBody>
          <a:bodyPr wrap="none" rtlCol="0">
            <a:spAutoFit/>
          </a:bodyPr>
          <a:p>
            <a:pPr algn="l"/>
            <a:r>
              <a:rPr lang="pt-PT" sz="1400">
                <a:solidFill>
                  <a:schemeClr val="bg1"/>
                </a:solidFill>
                <a:latin typeface="Padauk" panose="02000400020000020004" charset="0"/>
                <a:cs typeface="Padauk" panose="02000400020000020004" charset="0"/>
              </a:rPr>
              <a:t>- </a:t>
            </a:r>
            <a:r>
              <a:rPr sz="1400">
                <a:solidFill>
                  <a:schemeClr val="bg1"/>
                </a:solidFill>
                <a:latin typeface="Padauk" panose="02000400020000020004" charset="0"/>
                <a:cs typeface="Padauk" panose="02000400020000020004" charset="0"/>
              </a:rPr>
              <a:t>Application code</a:t>
            </a:r>
            <a:endParaRPr sz="1400">
              <a:solidFill>
                <a:schemeClr val="bg1"/>
              </a:solidFill>
              <a:latin typeface="Padauk" panose="02000400020000020004" charset="0"/>
              <a:cs typeface="Padauk" panose="02000400020000020004" charset="0"/>
            </a:endParaRPr>
          </a:p>
          <a:p>
            <a:pPr algn="l"/>
            <a:r>
              <a:rPr lang="pt-PT" sz="1400">
                <a:solidFill>
                  <a:schemeClr val="bg1"/>
                </a:solidFill>
                <a:latin typeface="Padauk" panose="02000400020000020004" charset="0"/>
                <a:cs typeface="Padauk" panose="02000400020000020004" charset="0"/>
              </a:rPr>
              <a:t>=</a:t>
            </a:r>
            <a:r>
              <a:rPr sz="1400">
                <a:solidFill>
                  <a:schemeClr val="bg1"/>
                </a:solidFill>
                <a:latin typeface="Padauk" panose="02000400020000020004" charset="0"/>
                <a:cs typeface="Padauk" panose="02000400020000020004" charset="0"/>
              </a:rPr>
              <a:t> Data source integrations</a:t>
            </a:r>
            <a:endParaRPr sz="1400">
              <a:solidFill>
                <a:schemeClr val="bg1"/>
              </a:solidFill>
              <a:latin typeface="Padauk" panose="02000400020000020004" charset="0"/>
              <a:cs typeface="Padauk" panose="02000400020000020004" charset="0"/>
            </a:endParaRPr>
          </a:p>
          <a:p>
            <a:pPr algn="l"/>
            <a:r>
              <a:rPr lang="pt-PT" sz="1400">
                <a:solidFill>
                  <a:schemeClr val="bg1"/>
                </a:solidFill>
                <a:latin typeface="Padauk" panose="02000400020000020004" charset="0"/>
                <a:cs typeface="Padauk" panose="02000400020000020004" charset="0"/>
              </a:rPr>
              <a:t>-</a:t>
            </a:r>
            <a:r>
              <a:rPr sz="1400">
                <a:solidFill>
                  <a:schemeClr val="bg1"/>
                </a:solidFill>
                <a:latin typeface="Padauk" panose="02000400020000020004" charset="0"/>
                <a:cs typeface="Padauk" panose="02000400020000020004" charset="0"/>
              </a:rPr>
              <a:t>Work clusters</a:t>
            </a:r>
            <a:endParaRPr sz="1400">
              <a:solidFill>
                <a:schemeClr val="bg1"/>
              </a:solidFill>
              <a:latin typeface="Padauk" panose="02000400020000020004" charset="0"/>
              <a:cs typeface="Padauk" panose="02000400020000020004" charset="0"/>
            </a:endParaRPr>
          </a:p>
          <a:p>
            <a:pPr algn="l"/>
            <a:r>
              <a:rPr lang="pt-PT" sz="1400">
                <a:solidFill>
                  <a:schemeClr val="bg1"/>
                </a:solidFill>
                <a:latin typeface="Padauk" panose="02000400020000020004" charset="0"/>
                <a:cs typeface="Padauk" panose="02000400020000020004" charset="0"/>
              </a:rPr>
              <a:t>-</a:t>
            </a:r>
            <a:r>
              <a:rPr sz="1400">
                <a:solidFill>
                  <a:schemeClr val="bg1"/>
                </a:solidFill>
                <a:latin typeface="Padauk" panose="02000400020000020004" charset="0"/>
                <a:cs typeface="Padauk" panose="02000400020000020004" charset="0"/>
              </a:rPr>
              <a:t>Security config and updates, network config,</a:t>
            </a:r>
            <a:endParaRPr sz="1400">
              <a:solidFill>
                <a:schemeClr val="bg1"/>
              </a:solidFill>
              <a:latin typeface="Padauk" panose="02000400020000020004" charset="0"/>
              <a:cs typeface="Padauk" panose="02000400020000020004" charset="0"/>
            </a:endParaRPr>
          </a:p>
          <a:p>
            <a:pPr algn="l"/>
            <a:r>
              <a:rPr sz="1400">
                <a:solidFill>
                  <a:schemeClr val="bg1"/>
                </a:solidFill>
                <a:latin typeface="Padauk" panose="02000400020000020004" charset="0"/>
                <a:cs typeface="Padauk" panose="02000400020000020004" charset="0"/>
              </a:rPr>
              <a:t>firewall, management tasks</a:t>
            </a:r>
            <a:endParaRPr sz="1400">
              <a:solidFill>
                <a:schemeClr val="bg1"/>
              </a:solidFill>
              <a:latin typeface="Padauk" panose="02000400020000020004" charset="0"/>
              <a:cs typeface="Padauk" panose="02000400020000020004" charset="0"/>
            </a:endParaRPr>
          </a:p>
        </p:txBody>
      </p:sp>
      <p:sp>
        <p:nvSpPr>
          <p:cNvPr id="30" name="Text Box 29"/>
          <p:cNvSpPr txBox="1"/>
          <p:nvPr/>
        </p:nvSpPr>
        <p:spPr>
          <a:xfrm>
            <a:off x="8308975" y="4908550"/>
            <a:ext cx="3658235" cy="1599565"/>
          </a:xfrm>
          <a:prstGeom prst="rect">
            <a:avLst/>
          </a:prstGeom>
          <a:noFill/>
        </p:spPr>
        <p:txBody>
          <a:bodyPr wrap="none" rtlCol="0">
            <a:spAutoFit/>
          </a:bodyPr>
          <a:p>
            <a:pPr algn="l"/>
            <a:r>
              <a:rPr lang="pt-PT" sz="1400">
                <a:solidFill>
                  <a:schemeClr val="bg1"/>
                </a:solidFill>
                <a:latin typeface="Padauk" panose="02000400020000020004" charset="0"/>
                <a:cs typeface="Padauk" panose="02000400020000020004" charset="0"/>
              </a:rPr>
              <a:t>- </a:t>
            </a:r>
            <a:r>
              <a:rPr sz="1400">
                <a:solidFill>
                  <a:schemeClr val="bg1"/>
                </a:solidFill>
                <a:latin typeface="Padauk" panose="02000400020000020004" charset="0"/>
                <a:cs typeface="Padauk" panose="02000400020000020004" charset="0"/>
              </a:rPr>
              <a:t>Application code</a:t>
            </a:r>
            <a:endParaRPr sz="1400">
              <a:solidFill>
                <a:schemeClr val="bg1"/>
              </a:solidFill>
              <a:latin typeface="Padauk" panose="02000400020000020004" charset="0"/>
              <a:cs typeface="Padauk" panose="02000400020000020004" charset="0"/>
            </a:endParaRPr>
          </a:p>
          <a:p>
            <a:pPr algn="l"/>
            <a:r>
              <a:rPr lang="pt-PT" sz="1400">
                <a:solidFill>
                  <a:schemeClr val="bg1"/>
                </a:solidFill>
                <a:latin typeface="Padauk" panose="02000400020000020004" charset="0"/>
                <a:cs typeface="Padauk" panose="02000400020000020004" charset="0"/>
              </a:rPr>
              <a:t>- </a:t>
            </a:r>
            <a:r>
              <a:rPr sz="1400">
                <a:solidFill>
                  <a:schemeClr val="bg1"/>
                </a:solidFill>
                <a:latin typeface="Padauk" panose="02000400020000020004" charset="0"/>
                <a:cs typeface="Padauk" panose="02000400020000020004" charset="0"/>
              </a:rPr>
              <a:t>Data source integrations</a:t>
            </a:r>
            <a:endParaRPr sz="1400">
              <a:solidFill>
                <a:schemeClr val="bg1"/>
              </a:solidFill>
              <a:latin typeface="Padauk" panose="02000400020000020004" charset="0"/>
              <a:cs typeface="Padauk" panose="02000400020000020004" charset="0"/>
            </a:endParaRPr>
          </a:p>
          <a:p>
            <a:pPr algn="l"/>
            <a:r>
              <a:rPr lang="pt-PT" sz="1400">
                <a:solidFill>
                  <a:schemeClr val="bg1"/>
                </a:solidFill>
                <a:latin typeface="Padauk" panose="02000400020000020004" charset="0"/>
                <a:cs typeface="Padauk" panose="02000400020000020004" charset="0"/>
              </a:rPr>
              <a:t>- </a:t>
            </a:r>
            <a:r>
              <a:rPr sz="1400">
                <a:solidFill>
                  <a:schemeClr val="bg1"/>
                </a:solidFill>
                <a:latin typeface="Padauk" panose="02000400020000020004" charset="0"/>
                <a:cs typeface="Padauk" panose="02000400020000020004" charset="0"/>
              </a:rPr>
              <a:t>Scaling</a:t>
            </a:r>
            <a:endParaRPr sz="1400">
              <a:solidFill>
                <a:schemeClr val="bg1"/>
              </a:solidFill>
              <a:latin typeface="Padauk" panose="02000400020000020004" charset="0"/>
              <a:cs typeface="Padauk" panose="02000400020000020004" charset="0"/>
            </a:endParaRPr>
          </a:p>
          <a:p>
            <a:pPr algn="l"/>
            <a:r>
              <a:rPr lang="pt-PT" sz="1400">
                <a:solidFill>
                  <a:schemeClr val="bg1"/>
                </a:solidFill>
                <a:latin typeface="Padauk" panose="02000400020000020004" charset="0"/>
                <a:cs typeface="Padauk" panose="02000400020000020004" charset="0"/>
              </a:rPr>
              <a:t>- </a:t>
            </a:r>
            <a:r>
              <a:rPr sz="1400">
                <a:solidFill>
                  <a:schemeClr val="bg1"/>
                </a:solidFill>
                <a:latin typeface="Padauk" panose="02000400020000020004" charset="0"/>
                <a:cs typeface="Padauk" panose="02000400020000020004" charset="0"/>
              </a:rPr>
              <a:t>Security config and updates, network config,</a:t>
            </a:r>
            <a:endParaRPr sz="1400">
              <a:solidFill>
                <a:schemeClr val="bg1"/>
              </a:solidFill>
              <a:latin typeface="Padauk" panose="02000400020000020004" charset="0"/>
              <a:cs typeface="Padauk" panose="02000400020000020004" charset="0"/>
            </a:endParaRPr>
          </a:p>
          <a:p>
            <a:pPr algn="l"/>
            <a:r>
              <a:rPr sz="1400">
                <a:solidFill>
                  <a:schemeClr val="bg1"/>
                </a:solidFill>
                <a:latin typeface="Padauk" panose="02000400020000020004" charset="0"/>
                <a:cs typeface="Padauk" panose="02000400020000020004" charset="0"/>
              </a:rPr>
              <a:t>management tasks</a:t>
            </a:r>
            <a:endParaRPr sz="1400">
              <a:solidFill>
                <a:schemeClr val="bg1"/>
              </a:solidFill>
              <a:latin typeface="Padauk" panose="02000400020000020004" charset="0"/>
              <a:cs typeface="Padauk" panose="02000400020000020004" charset="0"/>
            </a:endParaRPr>
          </a:p>
          <a:p>
            <a:pPr algn="l"/>
            <a:r>
              <a:rPr lang="pt-PT" sz="1400">
                <a:solidFill>
                  <a:schemeClr val="bg1"/>
                </a:solidFill>
                <a:latin typeface="Padauk" panose="02000400020000020004" charset="0"/>
                <a:cs typeface="Padauk" panose="02000400020000020004" charset="0"/>
              </a:rPr>
              <a:t>-</a:t>
            </a:r>
            <a:r>
              <a:rPr sz="1400">
                <a:solidFill>
                  <a:schemeClr val="bg1"/>
                </a:solidFill>
                <a:latin typeface="Padauk" panose="02000400020000020004" charset="0"/>
                <a:cs typeface="Padauk" panose="02000400020000020004" charset="0"/>
              </a:rPr>
              <a:t> Provisioning, managing scaling and</a:t>
            </a:r>
            <a:r>
              <a:rPr lang="pt-PT" sz="1400">
                <a:solidFill>
                  <a:schemeClr val="bg1"/>
                </a:solidFill>
                <a:latin typeface="Padauk" panose="02000400020000020004" charset="0"/>
                <a:cs typeface="Padauk" panose="02000400020000020004" charset="0"/>
              </a:rPr>
              <a:t> </a:t>
            </a:r>
            <a:r>
              <a:rPr sz="1400">
                <a:solidFill>
                  <a:schemeClr val="bg1"/>
                </a:solidFill>
                <a:latin typeface="Padauk" panose="02000400020000020004" charset="0"/>
                <a:cs typeface="Padauk" panose="02000400020000020004" charset="0"/>
              </a:rPr>
              <a:t>patching </a:t>
            </a:r>
            <a:endParaRPr sz="1400">
              <a:solidFill>
                <a:schemeClr val="bg1"/>
              </a:solidFill>
              <a:latin typeface="Padauk" panose="02000400020000020004" charset="0"/>
              <a:cs typeface="Padauk" panose="02000400020000020004" charset="0"/>
            </a:endParaRPr>
          </a:p>
          <a:p>
            <a:pPr algn="l"/>
            <a:r>
              <a:rPr sz="1400">
                <a:solidFill>
                  <a:schemeClr val="bg1"/>
                </a:solidFill>
                <a:latin typeface="Padauk" panose="02000400020000020004" charset="0"/>
                <a:cs typeface="Padauk" panose="02000400020000020004" charset="0"/>
              </a:rPr>
              <a:t>of servers</a:t>
            </a:r>
            <a:endParaRPr sz="1400">
              <a:solidFill>
                <a:schemeClr val="bg1"/>
              </a:solidFill>
              <a:latin typeface="Padauk" panose="02000400020000020004" charset="0"/>
              <a:cs typeface="Padauk" panose="02000400020000020004" charset="0"/>
            </a:endParaRPr>
          </a:p>
        </p:txBody>
      </p:sp>
      <p:cxnSp>
        <p:nvCxnSpPr>
          <p:cNvPr id="31" name="Straight Connector 30"/>
          <p:cNvCxnSpPr/>
          <p:nvPr/>
        </p:nvCxnSpPr>
        <p:spPr>
          <a:xfrm flipV="1">
            <a:off x="4766945" y="1365885"/>
            <a:ext cx="2933700" cy="0"/>
          </a:xfrm>
          <a:prstGeom prst="line">
            <a:avLst/>
          </a:prstGeom>
          <a:ln>
            <a:solidFill>
              <a:srgbClr val="09B6A4"/>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flipV="1">
            <a:off x="8284845" y="1359535"/>
            <a:ext cx="2933700"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8" name="Title 1"/>
          <p:cNvSpPr>
            <a:spLocks noGrp="1"/>
          </p:cNvSpPr>
          <p:nvPr/>
        </p:nvSpPr>
        <p:spPr>
          <a:xfrm>
            <a:off x="301625" y="238125"/>
            <a:ext cx="3566795" cy="354330"/>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pPr algn="l">
              <a:buClrTx/>
              <a:buSzTx/>
              <a:buFontTx/>
            </a:pPr>
            <a:r>
              <a:rPr lang="en-US" sz="2000" b="1">
                <a:solidFill>
                  <a:schemeClr val="bg1"/>
                </a:solidFill>
              </a:rPr>
              <a:t>AWS Services </a:t>
            </a:r>
            <a:r>
              <a:rPr lang="en-US" sz="2000" b="1">
                <a:solidFill>
                  <a:schemeClr val="bg1"/>
                </a:solidFill>
                <a:sym typeface="+mn-ea"/>
              </a:rPr>
              <a:t>Serverless</a:t>
            </a:r>
            <a:endParaRPr lang="en-US" sz="2000" b="1">
              <a:solidFill>
                <a:schemeClr val="bg1"/>
              </a:solidFill>
            </a:endParaRPr>
          </a:p>
        </p:txBody>
      </p:sp>
      <p:sp>
        <p:nvSpPr>
          <p:cNvPr id="35" name="TextBox 34"/>
          <p:cNvSpPr txBox="1"/>
          <p:nvPr/>
        </p:nvSpPr>
        <p:spPr>
          <a:xfrm>
            <a:off x="305232" y="2048246"/>
            <a:ext cx="1506552" cy="276999"/>
          </a:xfrm>
          <a:prstGeom prst="rect">
            <a:avLst/>
          </a:prstGeom>
          <a:noFill/>
        </p:spPr>
        <p:txBody>
          <a:bodyPr wrap="square" rtlCol="0">
            <a:spAutoFit/>
          </a:bodyPr>
          <a:p>
            <a:pPr algn="ctr"/>
            <a:r>
              <a:rPr lang="en-US" sz="1200" dirty="0">
                <a:solidFill>
                  <a:schemeClr val="bg1"/>
                </a:solidFill>
                <a:latin typeface="Inter Light" panose="02000403000000020004" charset="0"/>
                <a:cs typeface="Inter Light" panose="02000403000000020004" charset="0"/>
              </a:rPr>
              <a:t>AWS Lambda</a:t>
            </a:r>
            <a:endParaRPr lang="en-US" sz="1200" dirty="0">
              <a:solidFill>
                <a:schemeClr val="bg1"/>
              </a:solidFill>
              <a:latin typeface="Inter Light" panose="02000403000000020004" charset="0"/>
              <a:cs typeface="Inter Light" panose="02000403000000020004" charset="0"/>
            </a:endParaRPr>
          </a:p>
        </p:txBody>
      </p:sp>
      <p:pic>
        <p:nvPicPr>
          <p:cNvPr id="10" name="Graphic 1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93973" y="126065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Graphic 1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7868" y="126015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extBox 12"/>
          <p:cNvSpPr txBox="1">
            <a:spLocks noChangeArrowheads="1"/>
          </p:cNvSpPr>
          <p:nvPr/>
        </p:nvSpPr>
        <p:spPr bwMode="auto">
          <a:xfrm>
            <a:off x="1232853" y="2061210"/>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AWS Fargate</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3" name="Graphic 19"/>
          <p:cNvPicPr>
            <a:picLocks noChangeAspect="1" noChangeArrowheads="1"/>
          </p:cNvPicPr>
          <p:nvPr/>
        </p:nvPicPr>
        <p:blipFill>
          <a:blip r:embed="rId3">
            <a:extLst>
              <a:ext uri="{96DAC541-7B7A-43D3-8B79-37D633B846F1}">
                <asvg:svgBlip xmlns:asvg="http://schemas.microsoft.com/office/drawing/2016/SVG/main" r:embed="rId4"/>
              </a:ext>
            </a:extLst>
          </a:blip>
          <a:srcRect/>
          <a:stretch>
            <a:fillRect/>
          </a:stretch>
        </p:blipFill>
        <p:spPr bwMode="auto">
          <a:xfrm>
            <a:off x="10874375" y="1339215"/>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11"/>
          <p:cNvSpPr txBox="1">
            <a:spLocks noChangeArrowheads="1"/>
          </p:cNvSpPr>
          <p:nvPr/>
        </p:nvSpPr>
        <p:spPr bwMode="auto">
          <a:xfrm>
            <a:off x="10556240" y="2110740"/>
            <a:ext cx="138620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a:solidFill>
                  <a:schemeClr val="bg1"/>
                </a:solidFill>
                <a:latin typeface="Inter Light" panose="02000403000000020004" charset="0"/>
                <a:ea typeface="Amazon Ember" panose="020B0603020204020204" pitchFamily="34" charset="0"/>
                <a:cs typeface="Inter Light" panose="02000403000000020004" charset="0"/>
              </a:rPr>
              <a:t>Amazon </a:t>
            </a:r>
            <a:endParaRPr lang="en-US" altLang="en-US" sz="120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200">
                <a:solidFill>
                  <a:schemeClr val="bg1"/>
                </a:solidFill>
                <a:latin typeface="Inter Light" panose="02000403000000020004" charset="0"/>
                <a:ea typeface="Amazon Ember" panose="020B0603020204020204" pitchFamily="34" charset="0"/>
                <a:cs typeface="Inter Light" panose="02000403000000020004" charset="0"/>
              </a:rPr>
              <a:t>EventBridge</a:t>
            </a:r>
            <a:endParaRPr lang="en-US" altLang="en-US" sz="120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75779" name="Graphic 2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05340" y="13509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80" name="Graphic 2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80743" y="13509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785" name="TextBox 9"/>
          <p:cNvSpPr txBox="1">
            <a:spLocks noChangeArrowheads="1"/>
          </p:cNvSpPr>
          <p:nvPr/>
        </p:nvSpPr>
        <p:spPr bwMode="auto">
          <a:xfrm>
            <a:off x="8281670" y="2114550"/>
            <a:ext cx="121793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SNS</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75787" name="TextBox 11"/>
          <p:cNvSpPr txBox="1">
            <a:spLocks noChangeArrowheads="1"/>
          </p:cNvSpPr>
          <p:nvPr/>
        </p:nvSpPr>
        <p:spPr bwMode="auto">
          <a:xfrm>
            <a:off x="9503410" y="2141220"/>
            <a:ext cx="116649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SQS</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75791" name="TextBox 15"/>
          <p:cNvSpPr txBox="1">
            <a:spLocks noChangeArrowheads="1"/>
          </p:cNvSpPr>
          <p:nvPr/>
        </p:nvSpPr>
        <p:spPr bwMode="auto">
          <a:xfrm>
            <a:off x="9816783" y="5989955"/>
            <a:ext cx="227965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AWS </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AppSync</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18" name="TextBox 9"/>
          <p:cNvSpPr txBox="1">
            <a:spLocks noChangeArrowheads="1"/>
          </p:cNvSpPr>
          <p:nvPr/>
        </p:nvSpPr>
        <p:spPr bwMode="auto">
          <a:xfrm>
            <a:off x="8331835" y="5922645"/>
            <a:ext cx="151320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API Gateway</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73064" name="Graphic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93738" y="513937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3069" name="TextBox 9"/>
          <p:cNvSpPr txBox="1">
            <a:spLocks noChangeArrowheads="1"/>
          </p:cNvSpPr>
          <p:nvPr/>
        </p:nvSpPr>
        <p:spPr bwMode="auto">
          <a:xfrm>
            <a:off x="244475" y="5969635"/>
            <a:ext cx="151574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 Amazon S3</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4" name="Graphic 1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038911" y="513937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Box 11"/>
          <p:cNvSpPr txBox="1">
            <a:spLocks noChangeArrowheads="1"/>
          </p:cNvSpPr>
          <p:nvPr/>
        </p:nvSpPr>
        <p:spPr bwMode="auto">
          <a:xfrm>
            <a:off x="1881505" y="5993765"/>
            <a:ext cx="1079500"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a:solidFill>
                  <a:schemeClr val="bg1"/>
                </a:solidFill>
                <a:latin typeface="Inter Light" panose="02000403000000020004" charset="0"/>
                <a:ea typeface="Amazon Ember" panose="020B0603020204020204" pitchFamily="34" charset="0"/>
                <a:cs typeface="Inter Light" panose="02000403000000020004" charset="0"/>
              </a:rPr>
              <a:t>Amazon EFS</a:t>
            </a:r>
            <a:endParaRPr lang="en-US" altLang="en-US" sz="120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04449" name="Graphic 2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71170" y="308959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459" name="TextBox 12"/>
          <p:cNvSpPr txBox="1">
            <a:spLocks noChangeArrowheads="1"/>
          </p:cNvSpPr>
          <p:nvPr/>
        </p:nvSpPr>
        <p:spPr bwMode="auto">
          <a:xfrm>
            <a:off x="243840" y="3834765"/>
            <a:ext cx="119189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DynamoDB</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09570" name="Graphic 19"/>
          <p:cNvPicPr>
            <a:picLocks noChangeAspect="1" noChangeArrowheads="1"/>
          </p:cNvPicPr>
          <p:nvPr/>
        </p:nvPicPr>
        <p:blipFill>
          <a:blip r:embed="rId10">
            <a:extLst>
              <a:ext uri="{96DAC541-7B7A-43D3-8B79-37D633B846F1}">
                <asvg:svgBlip xmlns:asvg="http://schemas.microsoft.com/office/drawing/2016/SVG/main" r:embed="rId11"/>
              </a:ext>
            </a:extLst>
          </a:blip>
          <a:srcRect/>
          <a:stretch>
            <a:fillRect/>
          </a:stretch>
        </p:blipFill>
        <p:spPr bwMode="auto">
          <a:xfrm>
            <a:off x="3596005" y="3078480"/>
            <a:ext cx="751205" cy="75120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9605" name="TextBox 36"/>
          <p:cNvSpPr txBox="1">
            <a:spLocks noChangeArrowheads="1"/>
          </p:cNvSpPr>
          <p:nvPr/>
        </p:nvSpPr>
        <p:spPr bwMode="auto">
          <a:xfrm>
            <a:off x="3264535" y="3841750"/>
            <a:ext cx="1327785" cy="429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RDS</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proxy instance</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04451" name="Graphic 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455738" y="308959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456" name="TextBox 9"/>
          <p:cNvSpPr txBox="1">
            <a:spLocks noChangeArrowheads="1"/>
          </p:cNvSpPr>
          <p:nvPr/>
        </p:nvSpPr>
        <p:spPr bwMode="auto">
          <a:xfrm>
            <a:off x="1190625" y="3841750"/>
            <a:ext cx="131191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Aurora</a:t>
            </a:r>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 </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Serverless</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6" name="Graphic 23"/>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358830" y="328517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34"/>
          <p:cNvSpPr txBox="1">
            <a:spLocks noChangeArrowheads="1"/>
          </p:cNvSpPr>
          <p:nvPr/>
        </p:nvSpPr>
        <p:spPr bwMode="auto">
          <a:xfrm>
            <a:off x="5139055" y="4055745"/>
            <a:ext cx="116776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a:solidFill>
                  <a:schemeClr val="bg1"/>
                </a:solidFill>
                <a:latin typeface="Inter Light" panose="02000403000000020004" charset="0"/>
                <a:ea typeface="Amazon Ember" panose="020B0603020204020204" pitchFamily="34" charset="0"/>
                <a:cs typeface="Inter Light" panose="02000403000000020004" charset="0"/>
              </a:rPr>
              <a:t>Amazon Redshift</a:t>
            </a:r>
            <a:endParaRPr lang="en-US" altLang="en-US" sz="120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06498" name="Graphic 23"/>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502535" y="3079722"/>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6508" name="TextBox 12"/>
          <p:cNvSpPr txBox="1">
            <a:spLocks noChangeArrowheads="1"/>
          </p:cNvSpPr>
          <p:nvPr/>
        </p:nvSpPr>
        <p:spPr bwMode="auto">
          <a:xfrm>
            <a:off x="2191385" y="3841750"/>
            <a:ext cx="14192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Neptune</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sym typeface="+mn-ea"/>
              </a:rPr>
              <a:t>Serverless</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71692" name="TextBox 19"/>
          <p:cNvSpPr txBox="1">
            <a:spLocks noChangeArrowheads="1"/>
          </p:cNvSpPr>
          <p:nvPr/>
        </p:nvSpPr>
        <p:spPr bwMode="auto">
          <a:xfrm>
            <a:off x="6366510" y="4076065"/>
            <a:ext cx="147828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 OpenSearch </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Service</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22" name="Graphic 18"/>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731318" y="329374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s 1"/>
          <p:cNvSpPr/>
          <p:nvPr/>
        </p:nvSpPr>
        <p:spPr>
          <a:xfrm>
            <a:off x="206375" y="6460490"/>
            <a:ext cx="4531360" cy="35560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23" name="Text Box 22"/>
          <p:cNvSpPr txBox="1"/>
          <p:nvPr/>
        </p:nvSpPr>
        <p:spPr>
          <a:xfrm>
            <a:off x="338455" y="6485255"/>
            <a:ext cx="3965575" cy="306705"/>
          </a:xfrm>
          <a:prstGeom prst="rect">
            <a:avLst/>
          </a:prstGeom>
          <a:noFill/>
        </p:spPr>
        <p:txBody>
          <a:bodyPr wrap="square" rtlCol="0">
            <a:spAutoFit/>
          </a:bodyPr>
          <a:p>
            <a:pPr algn="l"/>
            <a:r>
              <a:rPr lang="en-US" sz="1400">
                <a:solidFill>
                  <a:schemeClr val="bg1"/>
                </a:solidFill>
                <a:latin typeface="Inter Light" panose="02000403000000020004" charset="0"/>
                <a:cs typeface="Inter Light" panose="02000403000000020004" charset="0"/>
              </a:rPr>
              <a:t>https://aws.amazon.com/serverless/?nc1=h_ls</a:t>
            </a:r>
            <a:endParaRPr lang="en-US" sz="1400">
              <a:solidFill>
                <a:schemeClr val="bg1"/>
              </a:solidFill>
              <a:latin typeface="Inter Light" panose="02000403000000020004" charset="0"/>
              <a:cs typeface="Inter Light" panose="02000403000000020004" charset="0"/>
            </a:endParaRPr>
          </a:p>
        </p:txBody>
      </p:sp>
      <p:sp>
        <p:nvSpPr>
          <p:cNvPr id="46" name="Rectangle 45"/>
          <p:cNvSpPr/>
          <p:nvPr/>
        </p:nvSpPr>
        <p:spPr>
          <a:xfrm>
            <a:off x="287655" y="799465"/>
            <a:ext cx="2952115" cy="1578610"/>
          </a:xfrm>
          <a:prstGeom prst="rect">
            <a:avLst/>
          </a:prstGeom>
          <a:noFill/>
          <a:ln w="12700">
            <a:solidFill>
              <a:srgbClr val="FF9902"/>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r>
              <a:rPr lang="pt-PT" sz="1200" dirty="0">
                <a:ln w="0"/>
                <a:solidFill>
                  <a:srgbClr val="FF9902"/>
                </a:solidFill>
                <a:latin typeface="Inter Light" panose="02000403000000020004" charset="0"/>
                <a:cs typeface="Inter Light" panose="02000403000000020004" charset="0"/>
              </a:rPr>
              <a:t>Compute</a:t>
            </a:r>
            <a:endParaRPr lang="pt-PT" sz="1200" dirty="0">
              <a:ln w="0"/>
              <a:solidFill>
                <a:srgbClr val="FF9902"/>
              </a:solidFill>
              <a:latin typeface="Inter Light" panose="02000403000000020004" charset="0"/>
              <a:cs typeface="Inter Light" panose="02000403000000020004" charset="0"/>
            </a:endParaRPr>
          </a:p>
        </p:txBody>
      </p:sp>
      <p:pic>
        <p:nvPicPr>
          <p:cNvPr id="6" name="Graphic 12"/>
          <p:cNvPicPr>
            <a:picLocks noChangeAspect="1"/>
          </p:cNvPicPr>
          <p:nvPr/>
        </p:nvPicPr>
        <p:blipFill>
          <a:blip r:embed="rId16">
            <a:extLst>
              <a:ext uri="{96DAC541-7B7A-43D3-8B79-37D633B846F1}">
                <asvg:svgBlip xmlns:asvg="http://schemas.microsoft.com/office/drawing/2016/SVG/main" r:embed="rId17"/>
              </a:ext>
            </a:extLst>
          </a:blip>
          <a:srcRect/>
          <a:stretch>
            <a:fillRect/>
          </a:stretch>
        </p:blipFill>
        <p:spPr>
          <a:xfrm>
            <a:off x="290672" y="808038"/>
            <a:ext cx="381000" cy="381000"/>
          </a:xfrm>
          <a:prstGeom prst="rect">
            <a:avLst/>
          </a:prstGeom>
        </p:spPr>
      </p:pic>
      <p:sp>
        <p:nvSpPr>
          <p:cNvPr id="58" name="Rectangle 57"/>
          <p:cNvSpPr/>
          <p:nvPr/>
        </p:nvSpPr>
        <p:spPr>
          <a:xfrm>
            <a:off x="8202930" y="774700"/>
            <a:ext cx="3766185" cy="1945640"/>
          </a:xfrm>
          <a:prstGeom prst="rect">
            <a:avLst/>
          </a:prstGeom>
          <a:noFill/>
          <a:ln w="12700">
            <a:solidFill>
              <a:srgbClr val="FF4F8B"/>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r>
              <a:rPr lang="en-US" sz="1200" dirty="0">
                <a:solidFill>
                  <a:srgbClr val="FF4F8B"/>
                </a:solidFill>
                <a:latin typeface="Inter Light" panose="02000403000000020004" charset="0"/>
                <a:cs typeface="Inter Light" panose="02000403000000020004" charset="0"/>
              </a:rPr>
              <a:t>Application Integrations Services</a:t>
            </a:r>
            <a:endParaRPr lang="en-US" sz="1200" dirty="0">
              <a:solidFill>
                <a:srgbClr val="FF4F8B"/>
              </a:solidFill>
              <a:latin typeface="Inter Light" panose="02000403000000020004" charset="0"/>
              <a:cs typeface="Inter Light" panose="02000403000000020004" charset="0"/>
            </a:endParaRPr>
          </a:p>
        </p:txBody>
      </p:sp>
      <p:pic>
        <p:nvPicPr>
          <p:cNvPr id="24" name="Graphic 12"/>
          <p:cNvPicPr>
            <a:picLocks noChangeAspect="1"/>
          </p:cNvPicPr>
          <p:nvPr/>
        </p:nvPicPr>
        <p:blipFill>
          <a:blip r:embed="rId16">
            <a:extLst>
              <a:ext uri="{96DAC541-7B7A-43D3-8B79-37D633B846F1}">
                <asvg:svgBlip xmlns:asvg="http://schemas.microsoft.com/office/drawing/2016/SVG/main" r:embed="rId17"/>
              </a:ext>
            </a:extLst>
          </a:blip>
          <a:srcRect/>
          <a:stretch>
            <a:fillRect/>
          </a:stretch>
        </p:blipFill>
        <p:spPr>
          <a:xfrm>
            <a:off x="8202772" y="767398"/>
            <a:ext cx="381000" cy="381000"/>
          </a:xfrm>
          <a:prstGeom prst="rect">
            <a:avLst/>
          </a:prstGeom>
        </p:spPr>
      </p:pic>
      <p:pic>
        <p:nvPicPr>
          <p:cNvPr id="25" name="Graphic 17"/>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9705975" y="33274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TextBox 9"/>
          <p:cNvSpPr txBox="1">
            <a:spLocks noChangeArrowheads="1"/>
          </p:cNvSpPr>
          <p:nvPr/>
        </p:nvSpPr>
        <p:spPr bwMode="auto">
          <a:xfrm>
            <a:off x="8936038" y="4062095"/>
            <a:ext cx="2268537"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a:solidFill>
                  <a:schemeClr val="bg1"/>
                </a:solidFill>
                <a:latin typeface="Inter Light" panose="02000403000000020004" charset="0"/>
                <a:ea typeface="Amazon Ember" panose="020B0603020204020204" pitchFamily="34" charset="0"/>
                <a:cs typeface="Inter Light" panose="02000403000000020004" charset="0"/>
              </a:rPr>
              <a:t>AWS </a:t>
            </a:r>
            <a:endParaRPr lang="en-US" altLang="en-US" sz="120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200">
                <a:solidFill>
                  <a:schemeClr val="bg1"/>
                </a:solidFill>
                <a:latin typeface="Inter Light" panose="02000403000000020004" charset="0"/>
                <a:ea typeface="Amazon Ember" panose="020B0603020204020204" pitchFamily="34" charset="0"/>
                <a:cs typeface="Inter Light" panose="02000403000000020004" charset="0"/>
              </a:rPr>
              <a:t>Step Functions</a:t>
            </a:r>
            <a:endParaRPr lang="en-US" altLang="en-US" sz="120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27" name="Graphic 32"/>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0575608" y="526510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Graphic 17"/>
          <p:cNvPicPr>
            <a:picLocks noChangeAspect="1" noChangeArrowheads="1"/>
          </p:cNvPicPr>
          <p:nvPr/>
        </p:nvPicPr>
        <p:blipFill>
          <a:blip r:embed="rId20"/>
          <a:srcRect/>
          <a:stretch>
            <a:fillRect/>
          </a:stretch>
        </p:blipFill>
        <p:spPr bwMode="auto">
          <a:xfrm>
            <a:off x="8737596" y="51943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Rectangle 57"/>
          <p:cNvSpPr/>
          <p:nvPr/>
        </p:nvSpPr>
        <p:spPr>
          <a:xfrm>
            <a:off x="8202930" y="2872105"/>
            <a:ext cx="3766185" cy="1737995"/>
          </a:xfrm>
          <a:prstGeom prst="rect">
            <a:avLst/>
          </a:prstGeom>
          <a:noFill/>
          <a:ln w="12700">
            <a:solidFill>
              <a:srgbClr val="FF4F8B"/>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r>
              <a:rPr lang="en-US" sz="1200" dirty="0">
                <a:solidFill>
                  <a:srgbClr val="FF4F8B"/>
                </a:solidFill>
                <a:latin typeface="Inter Light" panose="02000403000000020004" charset="0"/>
                <a:cs typeface="Inter Light" panose="02000403000000020004" charset="0"/>
              </a:rPr>
              <a:t>Application</a:t>
            </a:r>
            <a:r>
              <a:rPr lang="pt-PT" altLang="en-US" sz="1200" dirty="0">
                <a:solidFill>
                  <a:srgbClr val="FF4F8B"/>
                </a:solidFill>
                <a:latin typeface="Inter Light" panose="02000403000000020004" charset="0"/>
                <a:cs typeface="Inter Light" panose="02000403000000020004" charset="0"/>
              </a:rPr>
              <a:t> </a:t>
            </a:r>
            <a:r>
              <a:rPr lang="en-US" sz="1200" dirty="0">
                <a:solidFill>
                  <a:srgbClr val="FF4F8B"/>
                </a:solidFill>
                <a:latin typeface="Inter Light" panose="02000403000000020004" charset="0"/>
                <a:cs typeface="Inter Light" panose="02000403000000020004" charset="0"/>
              </a:rPr>
              <a:t>Orchestration</a:t>
            </a:r>
            <a:endParaRPr lang="en-US" sz="1200" dirty="0">
              <a:solidFill>
                <a:srgbClr val="FF4F8B"/>
              </a:solidFill>
              <a:latin typeface="Inter Light" panose="02000403000000020004" charset="0"/>
              <a:cs typeface="Inter Light" panose="02000403000000020004" charset="0"/>
            </a:endParaRPr>
          </a:p>
        </p:txBody>
      </p:sp>
      <p:pic>
        <p:nvPicPr>
          <p:cNvPr id="30" name="Graphic 12"/>
          <p:cNvPicPr>
            <a:picLocks noChangeAspect="1"/>
          </p:cNvPicPr>
          <p:nvPr/>
        </p:nvPicPr>
        <p:blipFill>
          <a:blip r:embed="rId16">
            <a:extLst>
              <a:ext uri="{96DAC541-7B7A-43D3-8B79-37D633B846F1}">
                <asvg:svgBlip xmlns:asvg="http://schemas.microsoft.com/office/drawing/2016/SVG/main" r:embed="rId17"/>
              </a:ext>
            </a:extLst>
          </a:blip>
          <a:srcRect/>
          <a:stretch>
            <a:fillRect/>
          </a:stretch>
        </p:blipFill>
        <p:spPr>
          <a:xfrm>
            <a:off x="8202772" y="2864803"/>
            <a:ext cx="381000" cy="381000"/>
          </a:xfrm>
          <a:prstGeom prst="rect">
            <a:avLst/>
          </a:prstGeom>
        </p:spPr>
      </p:pic>
      <p:sp>
        <p:nvSpPr>
          <p:cNvPr id="31" name="Rectangle 57"/>
          <p:cNvSpPr/>
          <p:nvPr/>
        </p:nvSpPr>
        <p:spPr>
          <a:xfrm>
            <a:off x="8202930" y="4799965"/>
            <a:ext cx="3766185" cy="1737995"/>
          </a:xfrm>
          <a:prstGeom prst="rect">
            <a:avLst/>
          </a:prstGeom>
          <a:noFill/>
          <a:ln w="12700">
            <a:solidFill>
              <a:srgbClr val="FF4F8B"/>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r>
              <a:rPr lang="pt-PT" sz="1200" dirty="0">
                <a:solidFill>
                  <a:srgbClr val="FF4F8B"/>
                </a:solidFill>
                <a:latin typeface="Inter Light" panose="02000403000000020004" charset="0"/>
                <a:cs typeface="Inter Light" panose="02000403000000020004" charset="0"/>
              </a:rPr>
              <a:t>API and AppSync</a:t>
            </a:r>
            <a:endParaRPr lang="pt-PT" sz="1200" dirty="0">
              <a:solidFill>
                <a:srgbClr val="FF4F8B"/>
              </a:solidFill>
              <a:latin typeface="Inter Light" panose="02000403000000020004" charset="0"/>
              <a:cs typeface="Inter Light" panose="02000403000000020004" charset="0"/>
            </a:endParaRPr>
          </a:p>
        </p:txBody>
      </p:sp>
      <p:pic>
        <p:nvPicPr>
          <p:cNvPr id="32" name="Graphic 12"/>
          <p:cNvPicPr>
            <a:picLocks noChangeAspect="1"/>
          </p:cNvPicPr>
          <p:nvPr/>
        </p:nvPicPr>
        <p:blipFill>
          <a:blip r:embed="rId16">
            <a:extLst>
              <a:ext uri="{96DAC541-7B7A-43D3-8B79-37D633B846F1}">
                <asvg:svgBlip xmlns:asvg="http://schemas.microsoft.com/office/drawing/2016/SVG/main" r:embed="rId17"/>
              </a:ext>
            </a:extLst>
          </a:blip>
          <a:srcRect/>
          <a:stretch>
            <a:fillRect/>
          </a:stretch>
        </p:blipFill>
        <p:spPr>
          <a:xfrm>
            <a:off x="8202772" y="4792663"/>
            <a:ext cx="381000" cy="381000"/>
          </a:xfrm>
          <a:prstGeom prst="rect">
            <a:avLst/>
          </a:prstGeom>
        </p:spPr>
      </p:pic>
      <p:sp>
        <p:nvSpPr>
          <p:cNvPr id="57" name="Rectangle 56"/>
          <p:cNvSpPr/>
          <p:nvPr/>
        </p:nvSpPr>
        <p:spPr>
          <a:xfrm>
            <a:off x="264795" y="4646295"/>
            <a:ext cx="2943225" cy="1688465"/>
          </a:xfrm>
          <a:prstGeom prst="rect">
            <a:avLst/>
          </a:prstGeom>
          <a:noFill/>
          <a:ln w="12700">
            <a:solidFill>
              <a:srgbClr val="6BAE3D"/>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r>
              <a:rPr lang="en-US" sz="1200" dirty="0">
                <a:ln w="0"/>
                <a:solidFill>
                  <a:srgbClr val="6BAE3D"/>
                </a:solidFill>
                <a:latin typeface="Inter Light" panose="02000403000000020004" charset="0"/>
                <a:cs typeface="Inter Light" panose="02000403000000020004" charset="0"/>
              </a:rPr>
              <a:t>Storing &amp; Hosting</a:t>
            </a:r>
            <a:endParaRPr lang="en-US" sz="1200" dirty="0">
              <a:ln w="0"/>
              <a:solidFill>
                <a:srgbClr val="6BAE3D"/>
              </a:solidFill>
              <a:latin typeface="Inter Light" panose="02000403000000020004" charset="0"/>
              <a:cs typeface="Inter Light" panose="02000403000000020004" charset="0"/>
            </a:endParaRPr>
          </a:p>
        </p:txBody>
      </p:sp>
      <p:pic>
        <p:nvPicPr>
          <p:cNvPr id="33" name="Graphic 12"/>
          <p:cNvPicPr>
            <a:picLocks noChangeAspect="1"/>
          </p:cNvPicPr>
          <p:nvPr/>
        </p:nvPicPr>
        <p:blipFill>
          <a:blip r:embed="rId16">
            <a:extLst>
              <a:ext uri="{96DAC541-7B7A-43D3-8B79-37D633B846F1}">
                <asvg:svgBlip xmlns:asvg="http://schemas.microsoft.com/office/drawing/2016/SVG/main" r:embed="rId17"/>
              </a:ext>
            </a:extLst>
          </a:blip>
          <a:srcRect/>
          <a:stretch>
            <a:fillRect/>
          </a:stretch>
        </p:blipFill>
        <p:spPr>
          <a:xfrm>
            <a:off x="265272" y="4653598"/>
            <a:ext cx="381000" cy="381000"/>
          </a:xfrm>
          <a:prstGeom prst="rect">
            <a:avLst/>
          </a:prstGeom>
        </p:spPr>
      </p:pic>
      <p:sp>
        <p:nvSpPr>
          <p:cNvPr id="56" name="Rectangle 55"/>
          <p:cNvSpPr/>
          <p:nvPr/>
        </p:nvSpPr>
        <p:spPr>
          <a:xfrm>
            <a:off x="287655" y="2677160"/>
            <a:ext cx="4273550" cy="1738630"/>
          </a:xfrm>
          <a:prstGeom prst="rect">
            <a:avLst/>
          </a:prstGeom>
          <a:noFill/>
          <a:ln w="12700">
            <a:solidFill>
              <a:srgbClr val="517FFF"/>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r>
              <a:rPr lang="en-US" sz="1200" dirty="0">
                <a:solidFill>
                  <a:srgbClr val="517FFF"/>
                </a:solidFill>
                <a:latin typeface="Inter Light" panose="02000403000000020004" charset="0"/>
                <a:cs typeface="Inter Light" panose="02000403000000020004" charset="0"/>
              </a:rPr>
              <a:t>Data Persistence</a:t>
            </a:r>
            <a:endParaRPr lang="en-US" sz="1200" dirty="0">
              <a:solidFill>
                <a:srgbClr val="517FFF"/>
              </a:solidFill>
              <a:latin typeface="Inter Light" panose="02000403000000020004" charset="0"/>
              <a:cs typeface="Inter Light" panose="02000403000000020004" charset="0"/>
            </a:endParaRPr>
          </a:p>
        </p:txBody>
      </p:sp>
      <p:pic>
        <p:nvPicPr>
          <p:cNvPr id="34" name="Graphic 12"/>
          <p:cNvPicPr>
            <a:picLocks noChangeAspect="1"/>
          </p:cNvPicPr>
          <p:nvPr/>
        </p:nvPicPr>
        <p:blipFill>
          <a:blip r:embed="rId16">
            <a:extLst>
              <a:ext uri="{96DAC541-7B7A-43D3-8B79-37D633B846F1}">
                <asvg:svgBlip xmlns:asvg="http://schemas.microsoft.com/office/drawing/2016/SVG/main" r:embed="rId17"/>
              </a:ext>
            </a:extLst>
          </a:blip>
          <a:srcRect/>
          <a:stretch>
            <a:fillRect/>
          </a:stretch>
        </p:blipFill>
        <p:spPr>
          <a:xfrm>
            <a:off x="290672" y="2676843"/>
            <a:ext cx="381000" cy="381000"/>
          </a:xfrm>
          <a:prstGeom prst="rect">
            <a:avLst/>
          </a:prstGeom>
        </p:spPr>
      </p:pic>
      <p:sp>
        <p:nvSpPr>
          <p:cNvPr id="52" name="Rectangle 51"/>
          <p:cNvSpPr/>
          <p:nvPr/>
        </p:nvSpPr>
        <p:spPr>
          <a:xfrm>
            <a:off x="5057140" y="4803140"/>
            <a:ext cx="2900045" cy="1872615"/>
          </a:xfrm>
          <a:prstGeom prst="rect">
            <a:avLst/>
          </a:prstGeom>
          <a:noFill/>
          <a:ln w="12700">
            <a:solidFill>
              <a:srgbClr val="56C0A7"/>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r>
              <a:rPr lang="pt-PT" altLang="en-US" sz="1200" dirty="0">
                <a:ln w="0"/>
                <a:solidFill>
                  <a:srgbClr val="56C0A7"/>
                </a:solidFill>
                <a:latin typeface="Inter Light" panose="02000403000000020004" charset="0"/>
                <a:cs typeface="Inter Light" panose="02000403000000020004" charset="0"/>
              </a:rPr>
              <a:t>Streams</a:t>
            </a:r>
            <a:endParaRPr lang="pt-PT" altLang="en-US" sz="1200" dirty="0">
              <a:ln w="0"/>
              <a:solidFill>
                <a:srgbClr val="56C0A7"/>
              </a:solidFill>
              <a:latin typeface="Inter Light" panose="02000403000000020004" charset="0"/>
              <a:cs typeface="Inter Light" panose="02000403000000020004" charset="0"/>
            </a:endParaRPr>
          </a:p>
        </p:txBody>
      </p:sp>
      <p:pic>
        <p:nvPicPr>
          <p:cNvPr id="37" name="Graphic 12"/>
          <p:cNvPicPr>
            <a:picLocks noChangeAspect="1"/>
          </p:cNvPicPr>
          <p:nvPr/>
        </p:nvPicPr>
        <p:blipFill>
          <a:blip r:embed="rId16">
            <a:extLst>
              <a:ext uri="{96DAC541-7B7A-43D3-8B79-37D633B846F1}">
                <asvg:svgBlip xmlns:asvg="http://schemas.microsoft.com/office/drawing/2016/SVG/main" r:embed="rId17"/>
              </a:ext>
            </a:extLst>
          </a:blip>
          <a:srcRect/>
          <a:stretch>
            <a:fillRect/>
          </a:stretch>
        </p:blipFill>
        <p:spPr>
          <a:xfrm>
            <a:off x="5056982" y="4798378"/>
            <a:ext cx="381000" cy="381000"/>
          </a:xfrm>
          <a:prstGeom prst="rect">
            <a:avLst/>
          </a:prstGeom>
        </p:spPr>
      </p:pic>
      <p:pic>
        <p:nvPicPr>
          <p:cNvPr id="70659" name="Graphic 9"/>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6735128" y="528161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667" name="TextBox 17"/>
          <p:cNvSpPr txBox="1">
            <a:spLocks noChangeArrowheads="1"/>
          </p:cNvSpPr>
          <p:nvPr/>
        </p:nvSpPr>
        <p:spPr bwMode="auto">
          <a:xfrm>
            <a:off x="6509385" y="6024880"/>
            <a:ext cx="122618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Kinesis</a:t>
            </a:r>
            <a:b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br>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Data Streams</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38" name="Graphic 2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393055" y="528161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 name="TextBox 12"/>
          <p:cNvSpPr txBox="1">
            <a:spLocks noChangeArrowheads="1"/>
          </p:cNvSpPr>
          <p:nvPr/>
        </p:nvSpPr>
        <p:spPr bwMode="auto">
          <a:xfrm>
            <a:off x="5191125" y="6024880"/>
            <a:ext cx="119951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DynamoDB</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Stream</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50" name="Rectangle 49"/>
          <p:cNvSpPr/>
          <p:nvPr/>
        </p:nvSpPr>
        <p:spPr>
          <a:xfrm>
            <a:off x="5066665" y="2828290"/>
            <a:ext cx="2898775" cy="1722120"/>
          </a:xfrm>
          <a:prstGeom prst="rect">
            <a:avLst/>
          </a:prstGeom>
          <a:noFill/>
          <a:ln w="12700">
            <a:solidFill>
              <a:srgbClr val="A165FF"/>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r>
              <a:rPr lang="pt-PT" altLang="en-US" sz="1200" dirty="0">
                <a:solidFill>
                  <a:srgbClr val="A165FF"/>
                </a:solidFill>
                <a:latin typeface="Inter Light" panose="02000403000000020004" charset="0"/>
                <a:cs typeface="Inter Light" panose="02000403000000020004" charset="0"/>
              </a:rPr>
              <a:t>R</a:t>
            </a:r>
            <a:r>
              <a:rPr lang="en-US" sz="1200" dirty="0">
                <a:solidFill>
                  <a:srgbClr val="A165FF"/>
                </a:solidFill>
                <a:latin typeface="Inter Light" panose="02000403000000020004" charset="0"/>
                <a:cs typeface="Inter Light" panose="02000403000000020004" charset="0"/>
              </a:rPr>
              <a:t>esearch and </a:t>
            </a:r>
            <a:r>
              <a:rPr lang="pt-PT" altLang="en-US" sz="1200" dirty="0">
                <a:solidFill>
                  <a:srgbClr val="A165FF"/>
                </a:solidFill>
                <a:latin typeface="Inter Light" panose="02000403000000020004" charset="0"/>
                <a:cs typeface="Inter Light" panose="02000403000000020004" charset="0"/>
              </a:rPr>
              <a:t>A</a:t>
            </a:r>
            <a:r>
              <a:rPr lang="en-US" sz="1200" dirty="0">
                <a:solidFill>
                  <a:srgbClr val="A165FF"/>
                </a:solidFill>
                <a:latin typeface="Inter Light" panose="02000403000000020004" charset="0"/>
                <a:cs typeface="Inter Light" panose="02000403000000020004" charset="0"/>
              </a:rPr>
              <a:t>nalysis</a:t>
            </a:r>
            <a:endParaRPr lang="en-US" sz="1200" dirty="0">
              <a:solidFill>
                <a:srgbClr val="A165FF"/>
              </a:solidFill>
              <a:latin typeface="Inter Light" panose="02000403000000020004" charset="0"/>
              <a:cs typeface="Inter Light" panose="02000403000000020004" charset="0"/>
            </a:endParaRPr>
          </a:p>
        </p:txBody>
      </p:sp>
      <p:pic>
        <p:nvPicPr>
          <p:cNvPr id="40" name="Graphic 12"/>
          <p:cNvPicPr>
            <a:picLocks noChangeAspect="1"/>
          </p:cNvPicPr>
          <p:nvPr/>
        </p:nvPicPr>
        <p:blipFill>
          <a:blip r:embed="rId16">
            <a:extLst>
              <a:ext uri="{96DAC541-7B7A-43D3-8B79-37D633B846F1}">
                <asvg:svgBlip xmlns:asvg="http://schemas.microsoft.com/office/drawing/2016/SVG/main" r:embed="rId17"/>
              </a:ext>
            </a:extLst>
          </a:blip>
          <a:srcRect/>
          <a:stretch>
            <a:fillRect/>
          </a:stretch>
        </p:blipFill>
        <p:spPr>
          <a:xfrm>
            <a:off x="5067777" y="2829243"/>
            <a:ext cx="381000" cy="381000"/>
          </a:xfrm>
          <a:prstGeom prst="rect">
            <a:avLst/>
          </a:prstGeom>
        </p:spPr>
      </p:pic>
      <p:sp>
        <p:nvSpPr>
          <p:cNvPr id="41" name="Rectangle 57"/>
          <p:cNvSpPr/>
          <p:nvPr/>
        </p:nvSpPr>
        <p:spPr>
          <a:xfrm>
            <a:off x="3446780" y="808355"/>
            <a:ext cx="1911350" cy="1587500"/>
          </a:xfrm>
          <a:prstGeom prst="rect">
            <a:avLst/>
          </a:prstGeom>
          <a:noFill/>
          <a:ln w="12700">
            <a:solidFill>
              <a:srgbClr val="FF515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r>
              <a:rPr lang="en-US" sz="1200" dirty="0">
                <a:solidFill>
                  <a:srgbClr val="FF5151"/>
                </a:solidFill>
                <a:latin typeface="Inter Light" panose="02000403000000020004" charset="0"/>
                <a:cs typeface="Inter Light" panose="02000403000000020004" charset="0"/>
              </a:rPr>
              <a:t>Authentication</a:t>
            </a:r>
            <a:endParaRPr lang="en-US" sz="1200" dirty="0">
              <a:solidFill>
                <a:srgbClr val="FF5151"/>
              </a:solidFill>
              <a:latin typeface="Inter Light" panose="02000403000000020004" charset="0"/>
              <a:cs typeface="Inter Light" panose="02000403000000020004" charset="0"/>
            </a:endParaRPr>
          </a:p>
          <a:p>
            <a:pPr eaLnBrk="1" fontAlgn="auto" hangingPunct="1">
              <a:spcBef>
                <a:spcPts val="0"/>
              </a:spcBef>
              <a:spcAft>
                <a:spcPts val="0"/>
              </a:spcAft>
              <a:defRPr/>
            </a:pPr>
            <a:r>
              <a:rPr lang="en-US" sz="1200" dirty="0">
                <a:solidFill>
                  <a:srgbClr val="FF5151"/>
                </a:solidFill>
                <a:latin typeface="Inter Light" panose="02000403000000020004" charset="0"/>
                <a:cs typeface="Inter Light" panose="02000403000000020004" charset="0"/>
              </a:rPr>
              <a:t>and Authorization</a:t>
            </a:r>
            <a:endParaRPr lang="en-US" sz="1200" dirty="0">
              <a:solidFill>
                <a:srgbClr val="FF5151"/>
              </a:solidFill>
              <a:latin typeface="Inter Light" panose="02000403000000020004" charset="0"/>
              <a:cs typeface="Inter Light" panose="02000403000000020004" charset="0"/>
            </a:endParaRPr>
          </a:p>
        </p:txBody>
      </p:sp>
      <p:pic>
        <p:nvPicPr>
          <p:cNvPr id="42" name="Graphic 12"/>
          <p:cNvPicPr>
            <a:picLocks noChangeAspect="1"/>
          </p:cNvPicPr>
          <p:nvPr/>
        </p:nvPicPr>
        <p:blipFill>
          <a:blip r:embed="rId16">
            <a:extLst>
              <a:ext uri="{96DAC541-7B7A-43D3-8B79-37D633B846F1}">
                <asvg:svgBlip xmlns:asvg="http://schemas.microsoft.com/office/drawing/2016/SVG/main" r:embed="rId17"/>
              </a:ext>
            </a:extLst>
          </a:blip>
          <a:srcRect/>
          <a:stretch>
            <a:fillRect/>
          </a:stretch>
        </p:blipFill>
        <p:spPr>
          <a:xfrm>
            <a:off x="3452972" y="799148"/>
            <a:ext cx="381000" cy="381000"/>
          </a:xfrm>
          <a:prstGeom prst="rect">
            <a:avLst/>
          </a:prstGeom>
        </p:spPr>
      </p:pic>
      <p:pic>
        <p:nvPicPr>
          <p:cNvPr id="163844" name="Graphic 17"/>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4032250" y="13239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51" name="TextBox 11"/>
          <p:cNvSpPr txBox="1">
            <a:spLocks noChangeArrowheads="1"/>
          </p:cNvSpPr>
          <p:nvPr/>
        </p:nvSpPr>
        <p:spPr bwMode="auto">
          <a:xfrm>
            <a:off x="3646170" y="2073910"/>
            <a:ext cx="153098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Cognito</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43" name="Rectangle 49"/>
          <p:cNvSpPr/>
          <p:nvPr/>
        </p:nvSpPr>
        <p:spPr>
          <a:xfrm>
            <a:off x="5463540" y="799465"/>
            <a:ext cx="2499995" cy="1831975"/>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r>
              <a:rPr lang="en-US" sz="1200" dirty="0">
                <a:solidFill>
                  <a:schemeClr val="bg1"/>
                </a:solidFill>
                <a:latin typeface="Inter Light" panose="02000403000000020004" charset="0"/>
                <a:cs typeface="Inter Light" panose="02000403000000020004" charset="0"/>
              </a:rPr>
              <a:t>Serverless Deployment</a:t>
            </a:r>
            <a:endParaRPr lang="en-US" sz="1200" dirty="0">
              <a:solidFill>
                <a:schemeClr val="bg1"/>
              </a:solidFill>
              <a:latin typeface="Inter Light" panose="02000403000000020004" charset="0"/>
              <a:cs typeface="Inter Light" panose="02000403000000020004" charset="0"/>
            </a:endParaRPr>
          </a:p>
          <a:p>
            <a:pPr eaLnBrk="1" fontAlgn="auto" hangingPunct="1">
              <a:spcBef>
                <a:spcPts val="0"/>
              </a:spcBef>
              <a:spcAft>
                <a:spcPts val="0"/>
              </a:spcAft>
              <a:defRPr/>
            </a:pPr>
            <a:r>
              <a:rPr lang="en-US" sz="1200" dirty="0">
                <a:solidFill>
                  <a:schemeClr val="bg1"/>
                </a:solidFill>
                <a:latin typeface="Inter Light" panose="02000403000000020004" charset="0"/>
                <a:cs typeface="Inter Light" panose="02000403000000020004" charset="0"/>
              </a:rPr>
              <a:t>Frameworks</a:t>
            </a:r>
            <a:endParaRPr lang="en-US" sz="1200" dirty="0">
              <a:solidFill>
                <a:schemeClr val="bg1"/>
              </a:solidFill>
              <a:latin typeface="Inter Light" panose="02000403000000020004" charset="0"/>
              <a:cs typeface="Inter Light" panose="02000403000000020004" charset="0"/>
            </a:endParaRPr>
          </a:p>
        </p:txBody>
      </p:sp>
      <p:pic>
        <p:nvPicPr>
          <p:cNvPr id="44" name="Graphic 12"/>
          <p:cNvPicPr>
            <a:picLocks noChangeAspect="1"/>
          </p:cNvPicPr>
          <p:nvPr/>
        </p:nvPicPr>
        <p:blipFill>
          <a:blip r:embed="rId16">
            <a:extLst>
              <a:ext uri="{96DAC541-7B7A-43D3-8B79-37D633B846F1}">
                <asvg:svgBlip xmlns:asvg="http://schemas.microsoft.com/office/drawing/2016/SVG/main" r:embed="rId17"/>
              </a:ext>
            </a:extLst>
          </a:blip>
          <a:srcRect/>
          <a:stretch>
            <a:fillRect/>
          </a:stretch>
        </p:blipFill>
        <p:spPr>
          <a:xfrm>
            <a:off x="5471002" y="799148"/>
            <a:ext cx="381000" cy="381000"/>
          </a:xfrm>
          <a:prstGeom prst="rect">
            <a:avLst/>
          </a:prstGeom>
        </p:spPr>
      </p:pic>
      <p:pic>
        <p:nvPicPr>
          <p:cNvPr id="113666" name="Graphic 17"/>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7085965" y="126015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3674" name="TextBox 11"/>
          <p:cNvSpPr txBox="1">
            <a:spLocks noChangeArrowheads="1"/>
          </p:cNvSpPr>
          <p:nvPr/>
        </p:nvSpPr>
        <p:spPr bwMode="auto">
          <a:xfrm>
            <a:off x="6750685" y="2027555"/>
            <a:ext cx="143192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AWS CDK</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45" name="Graphic 21"/>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5772589" y="12604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 name="TextBox 12"/>
          <p:cNvSpPr txBox="1">
            <a:spLocks noChangeArrowheads="1"/>
          </p:cNvSpPr>
          <p:nvPr/>
        </p:nvSpPr>
        <p:spPr bwMode="auto">
          <a:xfrm>
            <a:off x="5375275" y="2022475"/>
            <a:ext cx="1675130"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AWS CloudFormation</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9" name="Rectangles 8"/>
          <p:cNvSpPr/>
          <p:nvPr/>
        </p:nvSpPr>
        <p:spPr>
          <a:xfrm>
            <a:off x="368935" y="575310"/>
            <a:ext cx="346557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21250</Words>
  <Application>WPS Presentation</Application>
  <PresentationFormat>Widescreen</PresentationFormat>
  <Paragraphs>1262</Paragraphs>
  <Slides>74</Slides>
  <Notes>0</Notes>
  <HiddenSlides>0</HiddenSlides>
  <MMClips>0</MMClips>
  <ScaleCrop>false</ScaleCrop>
  <HeadingPairs>
    <vt:vector size="6" baseType="variant">
      <vt:variant>
        <vt:lpstr>已用的字体</vt:lpstr>
      </vt:variant>
      <vt:variant>
        <vt:i4>31</vt:i4>
      </vt:variant>
      <vt:variant>
        <vt:lpstr>主题</vt:lpstr>
      </vt:variant>
      <vt:variant>
        <vt:i4>1</vt:i4>
      </vt:variant>
      <vt:variant>
        <vt:lpstr>幻灯片标题</vt:lpstr>
      </vt:variant>
      <vt:variant>
        <vt:i4>74</vt:i4>
      </vt:variant>
    </vt:vector>
  </HeadingPairs>
  <TitlesOfParts>
    <vt:vector size="106" baseType="lpstr">
      <vt:lpstr>Arial</vt:lpstr>
      <vt:lpstr>SimSun</vt:lpstr>
      <vt:lpstr>Wingdings</vt:lpstr>
      <vt:lpstr>Nimbus Roman No9 L</vt:lpstr>
      <vt:lpstr>Amazon Ember Light</vt:lpstr>
      <vt:lpstr>FreeSans</vt:lpstr>
      <vt:lpstr>Amazon Ember Heavy</vt:lpstr>
      <vt:lpstr>Garuda</vt:lpstr>
      <vt:lpstr>Amazon Ember</vt:lpstr>
      <vt:lpstr>Gubbi</vt:lpstr>
      <vt:lpstr>Amazon Ember</vt:lpstr>
      <vt:lpstr>Cooper Black</vt:lpstr>
      <vt:lpstr>Swiss921 BT</vt:lpstr>
      <vt:lpstr>Inter Light</vt:lpstr>
      <vt:lpstr>Open Sans Condensed</vt:lpstr>
      <vt:lpstr>Calibri Light</vt:lpstr>
      <vt:lpstr>DejaVu Sans</vt:lpstr>
      <vt:lpstr>Microsoft YaHei</vt:lpstr>
      <vt:lpstr>Droid Sans Fallback</vt:lpstr>
      <vt:lpstr>Arial Unicode MS</vt:lpstr>
      <vt:lpstr>Calibri</vt:lpstr>
      <vt:lpstr>Khmer OS</vt:lpstr>
      <vt:lpstr>Janda Cheerful Script</vt:lpstr>
      <vt:lpstr>Neuropolitical Rg</vt:lpstr>
      <vt:lpstr>Liberation Sans Narrow</vt:lpstr>
      <vt:lpstr>Wingdings</vt:lpstr>
      <vt:lpstr>OpenSymbol</vt:lpstr>
      <vt:lpstr>Gargi</vt:lpstr>
      <vt:lpstr>Chilanka</vt:lpstr>
      <vt:lpstr>Padauk</vt:lpstr>
      <vt:lpstr>FreeSerif</vt:lpstr>
      <vt:lpstr>Office Theme</vt:lpstr>
      <vt:lpstr>AWS Serverless</vt:lpstr>
      <vt:lpstr>AWS Serverless: Simplificando Soluções em Nuvem</vt:lpstr>
      <vt:lpstr>PowerPoint 演示文稿</vt:lpstr>
      <vt:lpstr>Serverless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AWS Storage</vt:lpstr>
      <vt:lpstr>PowerPoint 演示文稿</vt:lpstr>
      <vt:lpstr>AWS Database</vt:lpstr>
      <vt:lpstr>PowerPoint 演示文稿</vt:lpstr>
      <vt:lpstr>PowerPoint 演示文稿</vt:lpstr>
      <vt:lpstr>PowerPoint 演示文稿</vt:lpstr>
      <vt:lpstr>AWS API  Gateway</vt:lpstr>
      <vt:lpstr>PowerPoint 演示文稿</vt:lpstr>
      <vt:lpstr>PowerPoint 演示文稿</vt:lpstr>
      <vt:lpstr>AWS Application Integration</vt:lpstr>
      <vt:lpstr>Amazon  SNS</vt:lpstr>
      <vt:lpstr>PowerPoint 演示文稿</vt:lpstr>
      <vt:lpstr>PowerPoint 演示文稿</vt:lpstr>
      <vt:lpstr>Amazon  SQS</vt:lpstr>
      <vt:lpstr>PowerPoint 演示文稿</vt:lpstr>
      <vt:lpstr>PowerPoint 演示文稿</vt:lpstr>
      <vt:lpstr>PowerPoint 演示文稿</vt:lpstr>
      <vt:lpstr>Amazon  EventBridge </vt:lpstr>
      <vt:lpstr>PowerPoint 演示文稿</vt:lpstr>
      <vt:lpstr>PowerPoint 演示文稿</vt:lpstr>
      <vt:lpstr>PowerPoint 演示文稿</vt:lpstr>
      <vt:lpstr>PowerPoint 演示文稿</vt:lpstr>
      <vt:lpstr>AWS Application Orchestration</vt:lpstr>
      <vt:lpstr>AWS  Step Functions </vt:lpstr>
      <vt:lpstr>PowerPoint 演示文稿</vt:lpstr>
      <vt:lpstr>PowerPoint 演示文稿</vt:lpstr>
      <vt:lpstr>PowerPoint 演示文稿</vt:lpstr>
      <vt:lpstr>AWS Lambda  Overview</vt:lpstr>
      <vt:lpstr>PowerPoint 演示文稿</vt:lpstr>
      <vt:lpstr>PowerPoint 演示文稿</vt:lpstr>
      <vt:lpstr>PowerPoint 演示文稿</vt:lpstr>
      <vt:lpstr>PowerPoint 演示文稿</vt:lpstr>
      <vt:lpstr>PowerPoint 演示文稿</vt:lpstr>
      <vt:lpstr>Next Steps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weder</cp:lastModifiedBy>
  <cp:revision>952</cp:revision>
  <dcterms:created xsi:type="dcterms:W3CDTF">2025-04-21T21:08:56Z</dcterms:created>
  <dcterms:modified xsi:type="dcterms:W3CDTF">2025-04-21T21:08:56Z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1033-11.1.0.11723</vt:lpwstr>
  </property>
  <property fmtid="{D5CDD505-2E9C-101B-9397-08002B2CF9AE}" pid="3" name="ICV">
    <vt:lpwstr/>
  </property>
</Properties>
</file>